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2" r:id="rId5"/>
    <p:sldId id="259" r:id="rId6"/>
    <p:sldId id="273" r:id="rId7"/>
    <p:sldId id="260" r:id="rId8"/>
    <p:sldId id="274" r:id="rId9"/>
    <p:sldId id="261" r:id="rId10"/>
    <p:sldId id="262" r:id="rId11"/>
    <p:sldId id="271" r:id="rId12"/>
    <p:sldId id="263" r:id="rId13"/>
    <p:sldId id="264" r:id="rId14"/>
    <p:sldId id="265" r:id="rId15"/>
    <p:sldId id="266" r:id="rId16"/>
    <p:sldId id="267" r:id="rId17"/>
    <p:sldId id="275" r:id="rId18"/>
    <p:sldId id="268" r:id="rId19"/>
    <p:sldId id="269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7" autoAdjust="0"/>
    <p:restoredTop sz="94660"/>
  </p:normalViewPr>
  <p:slideViewPr>
    <p:cSldViewPr snapToGrid="0">
      <p:cViewPr>
        <p:scale>
          <a:sx n="130" d="100"/>
          <a:sy n="130" d="100"/>
        </p:scale>
        <p:origin x="-426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73333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Signos de puntuación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dirty="0" smtClean="0"/>
              <a:t>Por:</a:t>
            </a:r>
          </a:p>
          <a:p>
            <a:r>
              <a:rPr lang="es-MX" dirty="0" smtClean="0"/>
              <a:t>Erick Oswaldo Sandoval Villa</a:t>
            </a:r>
          </a:p>
          <a:p>
            <a:r>
              <a:rPr lang="es-MX" dirty="0" smtClean="0"/>
              <a:t>Adrian Gerardo Alcaraz Espinoza</a:t>
            </a:r>
          </a:p>
          <a:p>
            <a:r>
              <a:rPr lang="es-MX" dirty="0" smtClean="0"/>
              <a:t>Héctor Daniel Hinojosa Rodríguez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11120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1216" y="-1928882"/>
            <a:ext cx="10353762" cy="1057834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0" y="0"/>
            <a:ext cx="12192000" cy="7889358"/>
          </a:xfrm>
        </p:spPr>
        <p:txBody>
          <a:bodyPr/>
          <a:lstStyle/>
          <a:p>
            <a:r>
              <a:rPr lang="es-MX" dirty="0" smtClean="0"/>
              <a:t>Usos(2):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Vocativos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Enumeraciones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Conjunciones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Adjetivos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Fechas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Lugares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Direcciones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Interjecciones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Precisiones geográficas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Números en cifras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1244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449179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Normas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913795" y="1058779"/>
            <a:ext cx="10353761" cy="579922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effectLst/>
              </a:rPr>
              <a:t>No se escribe coma entre el sujeto y el verbo</a:t>
            </a:r>
            <a:r>
              <a:rPr lang="es-MX" dirty="0" smtClean="0">
                <a:effectLst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effectLst/>
              </a:rPr>
              <a:t>No se usa coma con las conjunciones copulativas</a:t>
            </a:r>
            <a:r>
              <a:rPr lang="es-MX" dirty="0" smtClean="0">
                <a:effectLst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effectLst/>
              </a:rPr>
              <a:t>No se escribe coma delante de la conjunción </a:t>
            </a:r>
            <a:r>
              <a:rPr lang="es-MX" i="1" dirty="0">
                <a:effectLst/>
              </a:rPr>
              <a:t>que </a:t>
            </a:r>
            <a:r>
              <a:rPr lang="es-MX" dirty="0">
                <a:effectLst/>
              </a:rPr>
              <a:t>con sentido consecutivo</a:t>
            </a:r>
            <a:r>
              <a:rPr lang="es-MX" dirty="0" smtClean="0">
                <a:effectLst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effectLst/>
              </a:rPr>
              <a:t>No se escribe coma detrás de la conjunción </a:t>
            </a:r>
            <a:r>
              <a:rPr lang="es-MX" i="1" dirty="0">
                <a:effectLst/>
              </a:rPr>
              <a:t>pero</a:t>
            </a:r>
            <a:r>
              <a:rPr lang="es-MX" dirty="0">
                <a:effectLst/>
              </a:rPr>
              <a:t> cuando precede a una oración interrogativa o exclamativa</a:t>
            </a:r>
            <a:r>
              <a:rPr lang="es-MX" dirty="0" smtClean="0">
                <a:effectLst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effectLst/>
              </a:rPr>
              <a:t>No se usa coma tras las fórmulas de saludo en las cartas</a:t>
            </a:r>
            <a:r>
              <a:rPr lang="es-MX" dirty="0" smtClean="0">
                <a:effectLst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effectLst/>
              </a:rPr>
              <a:t>No se usa coma con las precisiones geográficas</a:t>
            </a:r>
            <a:r>
              <a:rPr lang="es-MX" dirty="0" smtClean="0">
                <a:effectLst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effectLst/>
              </a:rPr>
              <a:t>Las comas no equivalen a pausas respiratorias.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15997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2" cy="1057834"/>
          </a:xfrm>
        </p:spPr>
        <p:txBody>
          <a:bodyPr/>
          <a:lstStyle/>
          <a:p>
            <a:r>
              <a:rPr lang="es-MX" dirty="0" smtClean="0"/>
              <a:t>comillas (</a:t>
            </a:r>
            <a:r>
              <a:rPr lang="es-MX" b="0" dirty="0" smtClean="0">
                <a:solidFill>
                  <a:srgbClr val="FF0000"/>
                </a:solidFill>
                <a:effectLst/>
              </a:rPr>
              <a:t>“”</a:t>
            </a:r>
            <a:r>
              <a:rPr lang="es-MX" dirty="0" smtClean="0"/>
              <a:t>)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913795" y="1775012"/>
            <a:ext cx="10353761" cy="5082988"/>
          </a:xfrm>
        </p:spPr>
        <p:txBody>
          <a:bodyPr/>
          <a:lstStyle/>
          <a:p>
            <a:r>
              <a:rPr lang="es-MX" dirty="0" smtClean="0"/>
              <a:t>Se utilizan en la reproducción de citas textuales, títulos o palabras de otro idioma.</a:t>
            </a:r>
          </a:p>
          <a:p>
            <a:r>
              <a:rPr lang="es-MX" dirty="0" smtClean="0"/>
              <a:t>Usos: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Citas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Títulos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Apodos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Palabras vulgares o irónicas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74558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2" cy="1057834"/>
          </a:xfrm>
        </p:spPr>
        <p:txBody>
          <a:bodyPr/>
          <a:lstStyle/>
          <a:p>
            <a:r>
              <a:rPr lang="es-MX" dirty="0" smtClean="0"/>
              <a:t>guion (</a:t>
            </a:r>
            <a:r>
              <a:rPr lang="es-MX" b="0" dirty="0">
                <a:solidFill>
                  <a:srgbClr val="FF0000"/>
                </a:solidFill>
                <a:effectLst/>
              </a:rPr>
              <a:t>-</a:t>
            </a:r>
            <a:r>
              <a:rPr lang="es-MX" dirty="0" smtClean="0"/>
              <a:t>)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913795" y="1775012"/>
            <a:ext cx="10353761" cy="5082988"/>
          </a:xfrm>
        </p:spPr>
        <p:txBody>
          <a:bodyPr/>
          <a:lstStyle/>
          <a:p>
            <a:r>
              <a:rPr lang="es-MX" dirty="0" smtClean="0"/>
              <a:t>Se utiliza principalmente para señalar al final de un renglón una palabra que no ha cabido por la longitud del renglón siguiente. Tambien sirve para formar palabras compuestas.</a:t>
            </a:r>
          </a:p>
          <a:p>
            <a:r>
              <a:rPr lang="es-MX" dirty="0" smtClean="0"/>
              <a:t>Usos: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Fin del renglón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Palabras compuestas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Prefijos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Letras y cifras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Expresiones numéricas</a:t>
            </a:r>
          </a:p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33944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2" cy="1057834"/>
          </a:xfrm>
        </p:spPr>
        <p:txBody>
          <a:bodyPr/>
          <a:lstStyle/>
          <a:p>
            <a:r>
              <a:rPr lang="es-MX" dirty="0" smtClean="0"/>
              <a:t>Dos puntos (</a:t>
            </a:r>
            <a:r>
              <a:rPr lang="es-MX" b="0" dirty="0">
                <a:solidFill>
                  <a:srgbClr val="FF0000"/>
                </a:solidFill>
                <a:effectLst/>
              </a:rPr>
              <a:t>:</a:t>
            </a:r>
            <a:r>
              <a:rPr lang="es-MX" dirty="0" smtClean="0"/>
              <a:t>)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913795" y="1775012"/>
            <a:ext cx="10353761" cy="5082988"/>
          </a:xfrm>
        </p:spPr>
        <p:txBody>
          <a:bodyPr/>
          <a:lstStyle/>
          <a:p>
            <a:r>
              <a:rPr lang="es-MX" dirty="0" smtClean="0"/>
              <a:t>Introducen algo relacionado con lo presentado justo antes, como ejemplos, enumeraciones, explicaciones, conclusiones, etc.</a:t>
            </a:r>
          </a:p>
          <a:p>
            <a:r>
              <a:rPr lang="es-MX" dirty="0" smtClean="0"/>
              <a:t>Después de los dos puntos se escribe minúscula, excepto cuando introducen un enunciado en estilo directo</a:t>
            </a:r>
          </a:p>
          <a:p>
            <a:r>
              <a:rPr lang="es-MX" dirty="0" smtClean="0"/>
              <a:t>Usos: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Estilo directo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Correspondencia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Explicaciones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Enumeraciones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Títulos de obras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Horas</a:t>
            </a:r>
          </a:p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20141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2" cy="1057834"/>
          </a:xfrm>
        </p:spPr>
        <p:txBody>
          <a:bodyPr/>
          <a:lstStyle/>
          <a:p>
            <a:r>
              <a:rPr lang="es-MX" dirty="0" smtClean="0"/>
              <a:t>Puntos suspensivos (</a:t>
            </a:r>
            <a:r>
              <a:rPr lang="es-MX" b="0" dirty="0" smtClean="0">
                <a:solidFill>
                  <a:srgbClr val="FF0000"/>
                </a:solidFill>
                <a:effectLst/>
              </a:rPr>
              <a:t>…</a:t>
            </a:r>
            <a:r>
              <a:rPr lang="es-MX" dirty="0" smtClean="0"/>
              <a:t>)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913795" y="1775012"/>
            <a:ext cx="10353761" cy="5082988"/>
          </a:xfrm>
        </p:spPr>
        <p:txBody>
          <a:bodyPr/>
          <a:lstStyle/>
          <a:p>
            <a:r>
              <a:rPr lang="es-MX" dirty="0" smtClean="0"/>
              <a:t>Son 3 puntos que se emplean para dejar un discurso en suspenso o interrumpirlo. Si se emplean al final de un enunciado, la siguiente palabra se escribirá en mayúscula.</a:t>
            </a:r>
          </a:p>
          <a:p>
            <a:r>
              <a:rPr lang="es-MX" dirty="0" smtClean="0"/>
              <a:t>Usos: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Expresar duda, vacilación, suspenso o temor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Para interrumpir el discurso con fines expresivos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Para evitar reproducir un titulo o referencia muy largo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Al final de una enumeración incompleta </a:t>
            </a:r>
          </a:p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53229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2" cy="1057834"/>
          </a:xfrm>
        </p:spPr>
        <p:txBody>
          <a:bodyPr>
            <a:normAutofit/>
          </a:bodyPr>
          <a:lstStyle/>
          <a:p>
            <a:r>
              <a:rPr lang="es-MX" dirty="0" smtClean="0"/>
              <a:t>raya (</a:t>
            </a:r>
            <a:r>
              <a:rPr lang="es-MX" b="0" dirty="0">
                <a:solidFill>
                  <a:srgbClr val="FF0000"/>
                </a:solidFill>
                <a:effectLst/>
              </a:rPr>
              <a:t>—</a:t>
            </a:r>
            <a:r>
              <a:rPr lang="es-MX" dirty="0" smtClean="0"/>
              <a:t>)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913795" y="1775012"/>
            <a:ext cx="10353761" cy="5082988"/>
          </a:xfrm>
        </p:spPr>
        <p:txBody>
          <a:bodyPr/>
          <a:lstStyle/>
          <a:p>
            <a:r>
              <a:rPr lang="es-MX" dirty="0" smtClean="0"/>
              <a:t>Puede introducir incisos o una aclaración.</a:t>
            </a:r>
          </a:p>
          <a:p>
            <a:r>
              <a:rPr lang="es-MX" dirty="0" smtClean="0"/>
              <a:t>Usos: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Incisos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Diálogos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Enumeraciones </a:t>
            </a:r>
          </a:p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38734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449179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Nota extra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913795" y="1058779"/>
            <a:ext cx="10353761" cy="579922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effectLst/>
              </a:rPr>
              <a:t>Si los elementos de </a:t>
            </a:r>
            <a:r>
              <a:rPr lang="es-MX" dirty="0" smtClean="0">
                <a:effectLst/>
              </a:rPr>
              <a:t>una </a:t>
            </a:r>
            <a:r>
              <a:rPr lang="es-MX" dirty="0">
                <a:effectLst/>
              </a:rPr>
              <a:t>lista son simples (es decir, una palabra), se separan con comas (,). Si se componen de más de una palabra, se utiliza el punto y coma (;) para pasar al renglón siguiente. Si se trata de oraciones completas, cada renglón termina en punto y seguido (.) y cada elemento se escribe con </a:t>
            </a:r>
            <a:r>
              <a:rPr lang="es-MX" dirty="0" smtClean="0">
                <a:effectLst/>
              </a:rPr>
              <a:t>mayúscula </a:t>
            </a:r>
            <a:r>
              <a:rPr lang="es-MX" dirty="0">
                <a:effectLst/>
              </a:rPr>
              <a:t>inicial.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63967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2" cy="1057834"/>
          </a:xfrm>
        </p:spPr>
        <p:txBody>
          <a:bodyPr>
            <a:normAutofit/>
          </a:bodyPr>
          <a:lstStyle/>
          <a:p>
            <a:r>
              <a:rPr lang="es-MX" dirty="0" smtClean="0"/>
              <a:t>Signos de interrogación (</a:t>
            </a:r>
            <a:r>
              <a:rPr lang="es-MX" dirty="0" smtClean="0">
                <a:solidFill>
                  <a:srgbClr val="FF0000"/>
                </a:solidFill>
              </a:rPr>
              <a:t>¿</a:t>
            </a:r>
            <a:r>
              <a:rPr lang="es-MX" b="0" dirty="0" smtClean="0">
                <a:solidFill>
                  <a:srgbClr val="FF0000"/>
                </a:solidFill>
                <a:effectLst/>
              </a:rPr>
              <a:t>?</a:t>
            </a:r>
            <a:r>
              <a:rPr lang="es-MX" dirty="0" smtClean="0"/>
              <a:t>)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913795" y="1775012"/>
            <a:ext cx="10353761" cy="5082988"/>
          </a:xfrm>
        </p:spPr>
        <p:txBody>
          <a:bodyPr/>
          <a:lstStyle/>
          <a:p>
            <a:r>
              <a:rPr lang="es-MX" dirty="0" smtClean="0"/>
              <a:t>Marcan gráficamente el comienzo y el final de la entonación propia de una pregunta.</a:t>
            </a:r>
          </a:p>
          <a:p>
            <a:r>
              <a:rPr lang="es-MX" dirty="0" smtClean="0"/>
              <a:t>Usos: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Indicar una pregunta </a:t>
            </a:r>
          </a:p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12057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2" cy="1057834"/>
          </a:xfrm>
        </p:spPr>
        <p:txBody>
          <a:bodyPr>
            <a:normAutofit/>
          </a:bodyPr>
          <a:lstStyle/>
          <a:p>
            <a:r>
              <a:rPr lang="es-MX" dirty="0" smtClean="0"/>
              <a:t>Signos de exclamación (</a:t>
            </a:r>
            <a:r>
              <a:rPr lang="es-MX" b="0" dirty="0" smtClean="0">
                <a:solidFill>
                  <a:srgbClr val="FF0000"/>
                </a:solidFill>
                <a:effectLst/>
              </a:rPr>
              <a:t>¡!</a:t>
            </a:r>
            <a:r>
              <a:rPr lang="es-MX" dirty="0" smtClean="0"/>
              <a:t>)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913795" y="1775012"/>
            <a:ext cx="10353761" cy="5082988"/>
          </a:xfrm>
        </p:spPr>
        <p:txBody>
          <a:bodyPr/>
          <a:lstStyle/>
          <a:p>
            <a:r>
              <a:rPr lang="es-MX" dirty="0">
                <a:effectLst/>
              </a:rPr>
              <a:t>E</a:t>
            </a:r>
            <a:r>
              <a:rPr lang="es-MX" dirty="0" smtClean="0">
                <a:effectLst/>
              </a:rPr>
              <a:t>ncabezan </a:t>
            </a:r>
            <a:r>
              <a:rPr lang="es-MX" dirty="0">
                <a:effectLst/>
              </a:rPr>
              <a:t>y cierran oraciones que expresan con énfasis un sentimiento o una </a:t>
            </a:r>
            <a:r>
              <a:rPr lang="es-MX" dirty="0" smtClean="0">
                <a:effectLst/>
              </a:rPr>
              <a:t>percepción</a:t>
            </a:r>
            <a:r>
              <a:rPr lang="es-MX" dirty="0">
                <a:effectLst/>
              </a:rPr>
              <a:t>.</a:t>
            </a:r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57467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2" cy="1057834"/>
          </a:xfrm>
        </p:spPr>
        <p:txBody>
          <a:bodyPr/>
          <a:lstStyle/>
          <a:p>
            <a:r>
              <a:rPr lang="es-MX" dirty="0" smtClean="0"/>
              <a:t>Punto y coma (</a:t>
            </a:r>
            <a:r>
              <a:rPr lang="es-MX" dirty="0" smtClean="0">
                <a:solidFill>
                  <a:srgbClr val="FF0000"/>
                </a:solidFill>
              </a:rPr>
              <a:t>;</a:t>
            </a:r>
            <a:r>
              <a:rPr lang="es-MX" dirty="0" smtClean="0"/>
              <a:t>)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913795" y="1775012"/>
            <a:ext cx="10353761" cy="4021994"/>
          </a:xfrm>
        </p:spPr>
        <p:txBody>
          <a:bodyPr/>
          <a:lstStyle/>
          <a:p>
            <a:r>
              <a:rPr lang="es-MX" dirty="0" smtClean="0"/>
              <a:t>Representa una pausa mas larga que una coma pero mas corta que un punto.</a:t>
            </a:r>
          </a:p>
          <a:p>
            <a:r>
              <a:rPr lang="es-MX" dirty="0" smtClean="0"/>
              <a:t>Usos: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Oraciones independientes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Enumeraciones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Listas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Conectores discursivos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574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433137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normas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913795" y="1042737"/>
            <a:ext cx="10353761" cy="475426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effectLst/>
              </a:rPr>
              <a:t>Los signos de apertura (¡ ¿) y de cierre (! ?) van pegados a la palabra que les sigue o precede, respectivamente, sin un espacio</a:t>
            </a:r>
            <a:r>
              <a:rPr lang="es-MX" dirty="0" smtClean="0">
                <a:effectLst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effectLst/>
              </a:rPr>
              <a:t>Si la exclamación u oración interrogativa no coincide con el inicio del enunciado, entonces la primera palabra dentro de estos signos va en minúscula.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effectLst/>
              </a:rPr>
              <a:t>Los vocativos se escriben fuera de los signos de exclamación e interrogación si van al principio del enunciado. Si van al final, se escriben dentro de los signos.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effectLst/>
              </a:rPr>
              <a:t>Si </a:t>
            </a:r>
            <a:r>
              <a:rPr lang="es-MX" dirty="0">
                <a:effectLst/>
              </a:rPr>
              <a:t>se escriben varias preguntas o exclamaciones seguidas independientes, todas comienzan con mayúscula y no se separan </a:t>
            </a:r>
            <a:r>
              <a:rPr lang="es-MX" dirty="0" smtClean="0">
                <a:effectLst/>
              </a:rPr>
              <a:t>con</a:t>
            </a:r>
            <a:r>
              <a:rPr lang="es-MX" dirty="0">
                <a:effectLst/>
              </a:rPr>
              <a:t> </a:t>
            </a:r>
            <a:r>
              <a:rPr lang="es-MX" dirty="0" smtClean="0">
                <a:effectLst/>
              </a:rPr>
              <a:t>coma.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effectLst/>
              </a:rPr>
              <a:t>Si forman parte de un enunciado, entonces solo la primera va con mayúscula y van separadas con comas o punto y coma, como una enumeración</a:t>
            </a:r>
            <a:r>
              <a:rPr lang="es-MX" dirty="0" smtClean="0">
                <a:effectLst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effectLst/>
              </a:rPr>
              <a:t>Los signos de exclamación y los de interrogación pueden combinarse.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60894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2" cy="1057834"/>
          </a:xfrm>
        </p:spPr>
        <p:txBody>
          <a:bodyPr/>
          <a:lstStyle/>
          <a:p>
            <a:r>
              <a:rPr lang="es-MX" dirty="0" smtClean="0"/>
              <a:t>Punto (</a:t>
            </a:r>
            <a:r>
              <a:rPr lang="es-MX" dirty="0">
                <a:solidFill>
                  <a:srgbClr val="FF0000"/>
                </a:solidFill>
              </a:rPr>
              <a:t>.</a:t>
            </a:r>
            <a:r>
              <a:rPr lang="es-MX" dirty="0" smtClean="0"/>
              <a:t>)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913795" y="1775012"/>
            <a:ext cx="10353761" cy="5082988"/>
          </a:xfrm>
        </p:spPr>
        <p:txBody>
          <a:bodyPr/>
          <a:lstStyle/>
          <a:p>
            <a:r>
              <a:rPr lang="es-MX" dirty="0" smtClean="0"/>
              <a:t>Marca de manera grafica el final de un texto.</a:t>
            </a:r>
          </a:p>
          <a:p>
            <a:r>
              <a:rPr lang="es-MX" dirty="0" smtClean="0"/>
              <a:t>Usos: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Abreviaturas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Siglas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Números en cifras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Horas y la fecha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97800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449179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Usos incorrectos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913795" y="1058779"/>
            <a:ext cx="10353761" cy="579922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effectLst/>
              </a:rPr>
              <a:t>No se escribe punto para separar los millares de las centenas en los años, número de páginas, portales y códigos postales</a:t>
            </a:r>
            <a:r>
              <a:rPr lang="es-MX" dirty="0" smtClean="0">
                <a:effectLst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effectLst/>
              </a:rPr>
              <a:t>Los símbolos, distintos de las abreviaciones, no se escriben con </a:t>
            </a:r>
            <a:r>
              <a:rPr lang="es-MX" dirty="0" smtClean="0">
                <a:effectLst/>
              </a:rPr>
              <a:t>punto (Fe de hierro, N de norte, etc.).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effectLst/>
              </a:rPr>
              <a:t>No se escribe punto en los títulos y subtítulos cuando aparecen aislados en un renglón y no como parte de un enunciado</a:t>
            </a:r>
            <a:r>
              <a:rPr lang="es-MX" dirty="0" smtClean="0">
                <a:effectLst/>
              </a:rPr>
              <a:t>.</a:t>
            </a:r>
            <a:endParaRPr lang="es-MX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70086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2" cy="1057834"/>
          </a:xfrm>
        </p:spPr>
        <p:txBody>
          <a:bodyPr/>
          <a:lstStyle/>
          <a:p>
            <a:r>
              <a:rPr lang="es-MX" dirty="0" smtClean="0"/>
              <a:t>Paréntesis (</a:t>
            </a:r>
            <a:r>
              <a:rPr lang="es-MX" dirty="0" smtClean="0">
                <a:solidFill>
                  <a:srgbClr val="FF0000"/>
                </a:solidFill>
              </a:rPr>
              <a:t>()</a:t>
            </a:r>
            <a:r>
              <a:rPr lang="es-MX" dirty="0" smtClean="0"/>
              <a:t>)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913795" y="1775012"/>
            <a:ext cx="10353761" cy="5082988"/>
          </a:xfrm>
        </p:spPr>
        <p:txBody>
          <a:bodyPr/>
          <a:lstStyle/>
          <a:p>
            <a:r>
              <a:rPr lang="es-MX" dirty="0"/>
              <a:t>Encuadra un </a:t>
            </a:r>
            <a:r>
              <a:rPr lang="es-MX" dirty="0" smtClean="0"/>
              <a:t>enunciado </a:t>
            </a:r>
            <a:r>
              <a:rPr lang="es-MX" dirty="0"/>
              <a:t>que aporta información adicional al mensaje.</a:t>
            </a:r>
            <a:endParaRPr lang="es-MX" dirty="0" smtClean="0"/>
          </a:p>
          <a:p>
            <a:r>
              <a:rPr lang="es-MX" dirty="0" smtClean="0"/>
              <a:t>Usos: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Incisos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Siglas y acrónimos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Enumeraciones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Obras de teatro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Citas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Traducciones</a:t>
            </a:r>
          </a:p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49937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449179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Datos extras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913795" y="1058779"/>
            <a:ext cx="10353761" cy="579922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effectLst/>
              </a:rPr>
              <a:t>La puntuación del texto contenido dentro del paréntesis es independiente de la del texto principal</a:t>
            </a:r>
            <a:r>
              <a:rPr lang="es-MX" dirty="0" smtClean="0">
                <a:effectLst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effectLst/>
              </a:rPr>
              <a:t>Si se trata de una oración interrogativa o exclamativa, los signos de interrogación o de exclamación van dentro del paréntesis</a:t>
            </a:r>
            <a:r>
              <a:rPr lang="es-MX" dirty="0" smtClean="0">
                <a:effectLst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effectLst/>
              </a:rPr>
              <a:t>Otros signos de puntuación que se utilicen en la misma oración deben escribirse siempre después del paréntesis de </a:t>
            </a:r>
            <a:r>
              <a:rPr lang="es-MX" dirty="0" smtClean="0">
                <a:effectLst/>
              </a:rPr>
              <a:t>cierre </a:t>
            </a:r>
            <a:r>
              <a:rPr lang="es-MX" dirty="0">
                <a:effectLst/>
              </a:rPr>
              <a:t>i</a:t>
            </a:r>
            <a:r>
              <a:rPr lang="es-MX" dirty="0" smtClean="0">
                <a:effectLst/>
              </a:rPr>
              <a:t>ncluso </a:t>
            </a:r>
            <a:r>
              <a:rPr lang="es-MX" dirty="0">
                <a:effectLst/>
              </a:rPr>
              <a:t>si el texto completo va entre paréntesis, el punto final va fuera del paréntesis</a:t>
            </a:r>
            <a:r>
              <a:rPr lang="es-MX" dirty="0" smtClean="0">
                <a:effectLst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effectLst/>
              </a:rPr>
              <a:t>Solo en las obras teatrales se escribe dentro del paréntesis el punto final del enunciado que se acota.</a:t>
            </a:r>
            <a:endParaRPr lang="es-MX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9318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2" cy="1057834"/>
          </a:xfrm>
        </p:spPr>
        <p:txBody>
          <a:bodyPr/>
          <a:lstStyle/>
          <a:p>
            <a:r>
              <a:rPr lang="es-MX" dirty="0" smtClean="0"/>
              <a:t>Apóstrofo </a:t>
            </a:r>
            <a:r>
              <a:rPr lang="es-MX" dirty="0"/>
              <a:t>(</a:t>
            </a:r>
            <a:r>
              <a:rPr lang="es-MX" dirty="0">
                <a:solidFill>
                  <a:srgbClr val="FF0000"/>
                </a:solidFill>
              </a:rPr>
              <a:t>'</a:t>
            </a:r>
            <a:r>
              <a:rPr lang="es-MX" dirty="0"/>
              <a:t>)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913795" y="1775012"/>
            <a:ext cx="10353761" cy="5082988"/>
          </a:xfrm>
        </p:spPr>
        <p:txBody>
          <a:bodyPr/>
          <a:lstStyle/>
          <a:p>
            <a:r>
              <a:rPr lang="es-MX" dirty="0" smtClean="0"/>
              <a:t>Señala en la escritura la contracción de sonidos y considerado de uso vulgar.</a:t>
            </a:r>
          </a:p>
          <a:p>
            <a:r>
              <a:rPr lang="es-MX" dirty="0"/>
              <a:t>Usos: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Contracciones</a:t>
            </a:r>
            <a:endParaRPr lang="es-MX" dirty="0"/>
          </a:p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90637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449179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Usos incorrectos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913795" y="1058779"/>
            <a:ext cx="10353761" cy="579922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effectLst/>
              </a:rPr>
              <a:t>Es incorrecto el uso del apóstrofo para contraer años, que suele hacerse por influencia del inglés</a:t>
            </a:r>
            <a:r>
              <a:rPr lang="es-MX" dirty="0" smtClean="0">
                <a:effectLst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effectLst/>
              </a:rPr>
              <a:t>Es incorrecto el uso del apóstrofo para expresar la hora. La separación entre las horas y los minutos debe hacerse con </a:t>
            </a:r>
            <a:r>
              <a:rPr lang="es-MX" dirty="0" smtClean="0">
                <a:effectLst/>
              </a:rPr>
              <a:t>dos puntos</a:t>
            </a:r>
            <a:r>
              <a:rPr lang="es-MX" dirty="0">
                <a:effectLst/>
              </a:rPr>
              <a:t> o con un punto y </a:t>
            </a:r>
            <a:r>
              <a:rPr lang="es-MX" dirty="0" smtClean="0">
                <a:effectLst/>
              </a:rPr>
              <a:t>seguido.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effectLst/>
              </a:rPr>
              <a:t>Es incorrecto el uso del apóstrofo para expresar en plural de las siglas. Las siglas en plural permanecen invariables</a:t>
            </a:r>
            <a:r>
              <a:rPr lang="es-MX" dirty="0" smtClean="0">
                <a:effectLst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effectLst/>
              </a:rPr>
              <a:t>Es incorrecto el uso del apóstrofo como separación entre los decimales y las unidades enteras. Eso se hace en español mediante coma, o punto por influencia del inglés.</a:t>
            </a:r>
            <a:endParaRPr lang="es-MX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93770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2" cy="1057834"/>
          </a:xfrm>
        </p:spPr>
        <p:txBody>
          <a:bodyPr/>
          <a:lstStyle/>
          <a:p>
            <a:r>
              <a:rPr lang="es-MX" dirty="0" smtClean="0"/>
              <a:t>comas (</a:t>
            </a:r>
            <a:r>
              <a:rPr lang="es-MX" dirty="0">
                <a:solidFill>
                  <a:srgbClr val="FF0000"/>
                </a:solidFill>
              </a:rPr>
              <a:t>,</a:t>
            </a:r>
            <a:r>
              <a:rPr lang="es-MX" dirty="0" smtClean="0"/>
              <a:t>)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913795" y="1775012"/>
            <a:ext cx="10353761" cy="5082988"/>
          </a:xfrm>
        </p:spPr>
        <p:txBody>
          <a:bodyPr/>
          <a:lstStyle/>
          <a:p>
            <a:r>
              <a:rPr lang="es-MX" dirty="0"/>
              <a:t>Marca pausas breves entre enunciados, es obligatorio en ciertos casos.</a:t>
            </a:r>
            <a:endParaRPr lang="es-MX" dirty="0" smtClean="0"/>
          </a:p>
          <a:p>
            <a:r>
              <a:rPr lang="es-MX" dirty="0" smtClean="0"/>
              <a:t>Usos: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Incisos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Conectores discursivos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Oraciones coordinadas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Complementos circunstanciales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Oraciones de relativo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Oraciones condicionales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Estilo directo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Omisión del verbo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093774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472</TotalTime>
  <Words>546</Words>
  <Application>Microsoft Office PowerPoint</Application>
  <PresentationFormat>Panorámica</PresentationFormat>
  <Paragraphs>132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Bookman Old Style</vt:lpstr>
      <vt:lpstr>Rockwell</vt:lpstr>
      <vt:lpstr>Damask</vt:lpstr>
      <vt:lpstr>Signos de puntuación</vt:lpstr>
      <vt:lpstr>Punto y coma (;)</vt:lpstr>
      <vt:lpstr>Punto (.)</vt:lpstr>
      <vt:lpstr>Usos incorrectos</vt:lpstr>
      <vt:lpstr>Paréntesis (())</vt:lpstr>
      <vt:lpstr>Datos extras</vt:lpstr>
      <vt:lpstr>Apóstrofo (')</vt:lpstr>
      <vt:lpstr>Usos incorrectos</vt:lpstr>
      <vt:lpstr>comas (,)</vt:lpstr>
      <vt:lpstr>Presentación de PowerPoint</vt:lpstr>
      <vt:lpstr>Normas</vt:lpstr>
      <vt:lpstr>comillas (“”)</vt:lpstr>
      <vt:lpstr>guion (-)</vt:lpstr>
      <vt:lpstr>Dos puntos (:)</vt:lpstr>
      <vt:lpstr>Puntos suspensivos (…)</vt:lpstr>
      <vt:lpstr>raya (—)</vt:lpstr>
      <vt:lpstr>Nota extra</vt:lpstr>
      <vt:lpstr>Signos de interrogación (¿?)</vt:lpstr>
      <vt:lpstr>Signos de exclamación (¡!)</vt:lpstr>
      <vt:lpstr>normas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Signos de puntuación</dc:title>
  <dc:creator>erick s villa</dc:creator>
  <cp:lastModifiedBy>erick s villa</cp:lastModifiedBy>
  <cp:revision>17</cp:revision>
  <dcterms:created xsi:type="dcterms:W3CDTF">2020-01-21T01:00:59Z</dcterms:created>
  <dcterms:modified xsi:type="dcterms:W3CDTF">2020-02-01T20:50:45Z</dcterms:modified>
</cp:coreProperties>
</file>