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2" r:id="rId3"/>
    <p:sldId id="263" r:id="rId4"/>
    <p:sldId id="264" r:id="rId5"/>
    <p:sldId id="265" r:id="rId6"/>
    <p:sldId id="266" r:id="rId7"/>
    <p:sldId id="267"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6" r:id="rId25"/>
    <p:sldId id="285" r:id="rId26"/>
    <p:sldId id="287" r:id="rId27"/>
    <p:sldId id="289" r:id="rId28"/>
    <p:sldId id="288" r:id="rId2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06" autoAdjust="0"/>
    <p:restoredTop sz="70519" autoAdjust="0"/>
  </p:normalViewPr>
  <p:slideViewPr>
    <p:cSldViewPr snapToGrid="0">
      <p:cViewPr varScale="1">
        <p:scale>
          <a:sx n="62" d="100"/>
          <a:sy n="62" d="100"/>
        </p:scale>
        <p:origin x="14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076B3-00C9-4556-B4F2-B189343705E8}" type="datetimeFigureOut">
              <a:rPr lang="es-MX" smtClean="0"/>
              <a:t>05/02/2020</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17F25-7B9F-43B0-9DEC-D1174AA5DEBD}" type="slidenum">
              <a:rPr lang="es-MX" smtClean="0"/>
              <a:t>‹Nº›</a:t>
            </a:fld>
            <a:endParaRPr lang="es-MX"/>
          </a:p>
        </p:txBody>
      </p:sp>
    </p:spTree>
    <p:extLst>
      <p:ext uri="{BB962C8B-B14F-4D97-AF65-F5344CB8AC3E}">
        <p14:creationId xmlns:p14="http://schemas.microsoft.com/office/powerpoint/2010/main" val="1324965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1200" b="0" i="0" kern="1200" dirty="0">
                <a:solidFill>
                  <a:schemeClr val="tx1"/>
                </a:solidFill>
                <a:effectLst/>
                <a:latin typeface="+mn-lt"/>
                <a:ea typeface="+mn-ea"/>
                <a:cs typeface="+mn-cs"/>
              </a:rPr>
              <a:t>Un datagrama es una unidad de datos que se encuentra asociada a una red de conmutación de paquetes.</a:t>
            </a:r>
          </a:p>
          <a:p>
            <a:r>
              <a:rPr lang="es-MX" sz="1200" b="0" i="0" kern="1200" dirty="0">
                <a:solidFill>
                  <a:schemeClr val="tx1"/>
                </a:solidFill>
                <a:effectLst/>
                <a:latin typeface="+mn-lt"/>
                <a:ea typeface="+mn-ea"/>
                <a:cs typeface="+mn-cs"/>
              </a:rPr>
              <a:t>conexión que realizan los diferentes nodos que existen en distintos lugares para lograr conectar a dos usuarios de una red de telecomunicaciones</a:t>
            </a: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b="0" i="0" kern="1200" dirty="0">
              <a:solidFill>
                <a:schemeClr val="tx1"/>
              </a:solidFill>
              <a:effectLst/>
              <a:latin typeface="+mn-lt"/>
              <a:ea typeface="+mn-ea"/>
              <a:cs typeface="+mn-cs"/>
            </a:endParaRPr>
          </a:p>
          <a:p>
            <a:r>
              <a:rPr lang="es-MX" dirty="0" smtClean="0"/>
              <a:t>ARP:</a:t>
            </a:r>
            <a:r>
              <a:rPr lang="es-MX" baseline="0" dirty="0" smtClean="0"/>
              <a:t> ADRESS RESOLUTION PROTOCOL</a:t>
            </a:r>
          </a:p>
          <a:p>
            <a:r>
              <a:rPr lang="es-MX" baseline="0" dirty="0" smtClean="0"/>
              <a:t>FTP: FILE TRANSFER PROTOCOL</a:t>
            </a:r>
          </a:p>
          <a:p>
            <a:r>
              <a:rPr lang="es-MX" baseline="0" dirty="0" smtClean="0"/>
              <a:t>SMTP: SIMPLE MAIL TRANSFER PROTOCOL</a:t>
            </a:r>
          </a:p>
          <a:p>
            <a:r>
              <a:rPr lang="es-MX" baseline="0" dirty="0" smtClean="0"/>
              <a:t>NFS: NETWORK FILE SYSTEM	</a:t>
            </a:r>
          </a:p>
          <a:p>
            <a:r>
              <a:rPr lang="es-MX" baseline="0" dirty="0" smtClean="0"/>
              <a:t>HTTP; HYPER TEXT TRANSFER PROTOCOL</a:t>
            </a:r>
          </a:p>
          <a:p>
            <a:r>
              <a:rPr lang="es-MX" baseline="0" dirty="0" smtClean="0"/>
              <a:t>UDP: USER DATA PROTOCOL</a:t>
            </a:r>
          </a:p>
        </p:txBody>
      </p:sp>
      <p:sp>
        <p:nvSpPr>
          <p:cNvPr id="4" name="Slide Number Placeholder 3"/>
          <p:cNvSpPr>
            <a:spLocks noGrp="1"/>
          </p:cNvSpPr>
          <p:nvPr>
            <p:ph type="sldNum" sz="quarter" idx="5"/>
          </p:nvPr>
        </p:nvSpPr>
        <p:spPr/>
        <p:txBody>
          <a:bodyPr/>
          <a:lstStyle/>
          <a:p>
            <a:fld id="{BA017F25-7B9F-43B0-9DEC-D1174AA5DEBD}" type="slidenum">
              <a:rPr lang="es-MX" smtClean="0"/>
              <a:t>23</a:t>
            </a:fld>
            <a:endParaRPr lang="es-MX"/>
          </a:p>
        </p:txBody>
      </p:sp>
    </p:spTree>
    <p:extLst>
      <p:ext uri="{BB962C8B-B14F-4D97-AF65-F5344CB8AC3E}">
        <p14:creationId xmlns:p14="http://schemas.microsoft.com/office/powerpoint/2010/main" val="405970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Capa física. </a:t>
            </a:r>
            <a:r>
              <a:rPr lang="es-MX" sz="1200" b="0" i="0" kern="1200" dirty="0">
                <a:solidFill>
                  <a:schemeClr val="tx1"/>
                </a:solidFill>
                <a:effectLst/>
                <a:latin typeface="+mn-lt"/>
                <a:ea typeface="+mn-ea"/>
                <a:cs typeface="+mn-cs"/>
              </a:rPr>
              <a:t>recibir los datos e iniciar el proceso (o lo contrario, introducir datos y completar el proceso).</a:t>
            </a:r>
          </a:p>
          <a:p>
            <a:endParaRPr lang="es-MX" sz="1200" b="0" i="0" kern="1200" dirty="0">
              <a:solidFill>
                <a:schemeClr val="tx1"/>
              </a:solidFill>
              <a:effectLst/>
              <a:latin typeface="+mn-lt"/>
              <a:ea typeface="+mn-ea"/>
              <a:cs typeface="+mn-cs"/>
            </a:endParaRPr>
          </a:p>
          <a:p>
            <a:r>
              <a:rPr lang="es-MX" sz="1200" b="0" i="0" kern="1200" dirty="0">
                <a:solidFill>
                  <a:schemeClr val="tx1"/>
                </a:solidFill>
                <a:effectLst/>
                <a:latin typeface="+mn-lt"/>
                <a:ea typeface="+mn-ea"/>
                <a:cs typeface="+mn-cs"/>
              </a:rPr>
              <a:t>Enlace,. enlace de datos de un host a otro, por lo que es a través de los protocolos definidos para cada medio específico por el cual se envían los datos.</a:t>
            </a:r>
          </a:p>
          <a:p>
            <a:endParaRPr lang="es-MX" sz="1200" b="0" i="0" kern="1200" dirty="0">
              <a:solidFill>
                <a:schemeClr val="tx1"/>
              </a:solidFill>
              <a:effectLst/>
              <a:latin typeface="+mn-lt"/>
              <a:ea typeface="+mn-ea"/>
              <a:cs typeface="+mn-cs"/>
            </a:endParaRPr>
          </a:p>
          <a:p>
            <a:r>
              <a:rPr lang="es-MX" sz="1200" b="0" i="0" kern="1200" dirty="0">
                <a:solidFill>
                  <a:schemeClr val="tx1"/>
                </a:solidFill>
                <a:effectLst/>
                <a:latin typeface="+mn-lt"/>
                <a:ea typeface="+mn-ea"/>
                <a:cs typeface="+mn-cs"/>
              </a:rPr>
              <a:t>Red. Direccionamiento, enrutamiento y definir las mejores rutas posibles.</a:t>
            </a:r>
          </a:p>
          <a:p>
            <a:endParaRPr lang="es-MX" sz="1200" b="0" i="0" kern="1200" dirty="0">
              <a:solidFill>
                <a:schemeClr val="tx1"/>
              </a:solidFill>
              <a:effectLst/>
              <a:latin typeface="+mn-lt"/>
              <a:ea typeface="+mn-ea"/>
              <a:cs typeface="+mn-cs"/>
            </a:endParaRPr>
          </a:p>
          <a:p>
            <a:r>
              <a:rPr lang="es-MX" sz="1200" b="0" i="0" kern="1200" dirty="0">
                <a:solidFill>
                  <a:schemeClr val="tx1"/>
                </a:solidFill>
                <a:effectLst/>
                <a:latin typeface="+mn-lt"/>
                <a:ea typeface="+mn-ea"/>
                <a:cs typeface="+mn-cs"/>
              </a:rPr>
              <a:t>Transporte. hacer frente a todas las cuestiones de transporte, entrega y recepción de datos de la red, con calidad de servicio.</a:t>
            </a:r>
          </a:p>
          <a:p>
            <a:endParaRPr lang="es-MX" sz="1200" b="0" i="0" kern="1200" dirty="0">
              <a:solidFill>
                <a:schemeClr val="tx1"/>
              </a:solidFill>
              <a:effectLst/>
              <a:latin typeface="+mn-lt"/>
              <a:ea typeface="+mn-ea"/>
              <a:cs typeface="+mn-cs"/>
            </a:endParaRPr>
          </a:p>
          <a:p>
            <a:r>
              <a:rPr lang="es-MX" sz="1200" b="0" i="0" kern="1200" dirty="0">
                <a:solidFill>
                  <a:schemeClr val="tx1"/>
                </a:solidFill>
                <a:effectLst/>
                <a:latin typeface="+mn-lt"/>
                <a:ea typeface="+mn-ea"/>
                <a:cs typeface="+mn-cs"/>
              </a:rPr>
              <a:t>Sesión. iniciar, gestionar y terminar sesiones de la capa de presentación, por ejemplo, sesiones TCP.</a:t>
            </a:r>
          </a:p>
          <a:p>
            <a:endParaRPr lang="es-MX" sz="1200" b="0" i="0" kern="1200" dirty="0">
              <a:solidFill>
                <a:schemeClr val="tx1"/>
              </a:solidFill>
              <a:effectLst/>
              <a:latin typeface="+mn-lt"/>
              <a:ea typeface="+mn-ea"/>
              <a:cs typeface="+mn-cs"/>
            </a:endParaRPr>
          </a:p>
          <a:p>
            <a:r>
              <a:rPr lang="es-MX" sz="1200" b="0" i="0" kern="1200" dirty="0">
                <a:solidFill>
                  <a:schemeClr val="tx1"/>
                </a:solidFill>
                <a:effectLst/>
                <a:latin typeface="+mn-lt"/>
                <a:ea typeface="+mn-ea"/>
                <a:cs typeface="+mn-cs"/>
              </a:rPr>
              <a:t>Presentación, encriptación, compresión, formato y la presentación de formatos de datos (por ejemplo, JPEG, GIF, MPEG) para las aplicaciones.</a:t>
            </a:r>
          </a:p>
          <a:p>
            <a:endParaRPr lang="es-MX" sz="1200" b="0" i="0" kern="1200" dirty="0">
              <a:solidFill>
                <a:schemeClr val="tx1"/>
              </a:solidFill>
              <a:effectLst/>
              <a:latin typeface="+mn-lt"/>
              <a:ea typeface="+mn-ea"/>
              <a:cs typeface="+mn-cs"/>
            </a:endParaRPr>
          </a:p>
          <a:p>
            <a:r>
              <a:rPr lang="es-MX" sz="1200" b="0" i="0" kern="1200" dirty="0">
                <a:solidFill>
                  <a:schemeClr val="tx1"/>
                </a:solidFill>
                <a:effectLst/>
                <a:latin typeface="+mn-lt"/>
                <a:ea typeface="+mn-ea"/>
                <a:cs typeface="+mn-cs"/>
              </a:rPr>
              <a:t>Aplicación, hacer que la interfaz entre los usuarios finales y los programas de comunicación.</a:t>
            </a:r>
          </a:p>
          <a:p>
            <a:endParaRPr lang="es-MX" dirty="0"/>
          </a:p>
        </p:txBody>
      </p:sp>
      <p:sp>
        <p:nvSpPr>
          <p:cNvPr id="4" name="Slide Number Placeholder 3"/>
          <p:cNvSpPr>
            <a:spLocks noGrp="1"/>
          </p:cNvSpPr>
          <p:nvPr>
            <p:ph type="sldNum" sz="quarter" idx="5"/>
          </p:nvPr>
        </p:nvSpPr>
        <p:spPr/>
        <p:txBody>
          <a:bodyPr/>
          <a:lstStyle/>
          <a:p>
            <a:fld id="{BA017F25-7B9F-43B0-9DEC-D1174AA5DEBD}" type="slidenum">
              <a:rPr lang="es-MX" smtClean="0"/>
              <a:t>24</a:t>
            </a:fld>
            <a:endParaRPr lang="es-MX"/>
          </a:p>
        </p:txBody>
      </p:sp>
    </p:spTree>
    <p:extLst>
      <p:ext uri="{BB962C8B-B14F-4D97-AF65-F5344CB8AC3E}">
        <p14:creationId xmlns:p14="http://schemas.microsoft.com/office/powerpoint/2010/main" val="3992107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1200" b="0" i="0" kern="1200" dirty="0">
                <a:solidFill>
                  <a:schemeClr val="tx1"/>
                </a:solidFill>
                <a:effectLst/>
                <a:latin typeface="+mn-lt"/>
                <a:ea typeface="+mn-ea"/>
                <a:cs typeface="+mn-cs"/>
              </a:rPr>
              <a:t>Un datagrama es una unidad de datos que se encuentra asociada a una red de conmutación de paquetes.</a:t>
            </a:r>
          </a:p>
          <a:p>
            <a:r>
              <a:rPr lang="es-MX" sz="1200" b="0" i="0" kern="1200" dirty="0">
                <a:solidFill>
                  <a:schemeClr val="tx1"/>
                </a:solidFill>
                <a:effectLst/>
                <a:latin typeface="+mn-lt"/>
                <a:ea typeface="+mn-ea"/>
                <a:cs typeface="+mn-cs"/>
              </a:rPr>
              <a:t>conexión que realizan </a:t>
            </a:r>
            <a:r>
              <a:rPr lang="es-MX" sz="1200" b="0" i="0" kern="1200" dirty="0" smtClean="0">
                <a:solidFill>
                  <a:schemeClr val="tx1"/>
                </a:solidFill>
                <a:effectLst/>
                <a:latin typeface="+mn-lt"/>
                <a:ea typeface="+mn-ea"/>
                <a:cs typeface="+mn-cs"/>
              </a:rPr>
              <a:t>los </a:t>
            </a:r>
            <a:r>
              <a:rPr lang="es-MX" sz="1200" b="0" i="0" kern="1200" dirty="0">
                <a:solidFill>
                  <a:schemeClr val="tx1"/>
                </a:solidFill>
                <a:effectLst/>
                <a:latin typeface="+mn-lt"/>
                <a:ea typeface="+mn-ea"/>
                <a:cs typeface="+mn-cs"/>
              </a:rPr>
              <a:t>diferentes nodos que existen en distintos lugares para lograr conectar a dos usuarios de una red de </a:t>
            </a:r>
            <a:r>
              <a:rPr lang="es-MX" sz="1200" b="0" i="0" kern="1200" dirty="0" smtClean="0">
                <a:solidFill>
                  <a:schemeClr val="tx1"/>
                </a:solidFill>
                <a:effectLst/>
                <a:latin typeface="+mn-lt"/>
                <a:ea typeface="+mn-ea"/>
                <a:cs typeface="+mn-cs"/>
              </a:rPr>
              <a:t>telecomunicaciones</a:t>
            </a:r>
          </a:p>
          <a:p>
            <a:r>
              <a:rPr lang="es-MX" sz="1200" b="0" i="0" kern="1200" dirty="0" smtClean="0">
                <a:solidFill>
                  <a:schemeClr val="tx1"/>
                </a:solidFill>
                <a:effectLst/>
                <a:latin typeface="+mn-lt"/>
                <a:ea typeface="+mn-ea"/>
                <a:cs typeface="+mn-cs"/>
              </a:rPr>
              <a:t>TCP: TRANSMISSION TRANSFER PROTOCOL</a:t>
            </a:r>
          </a:p>
          <a:p>
            <a:r>
              <a:rPr lang="es-MX" sz="1200" b="0" i="0" kern="1200" dirty="0" smtClean="0">
                <a:solidFill>
                  <a:schemeClr val="tx1"/>
                </a:solidFill>
                <a:effectLst/>
                <a:latin typeface="+mn-lt"/>
                <a:ea typeface="+mn-ea"/>
                <a:cs typeface="+mn-cs"/>
              </a:rPr>
              <a:t>IP: INTERNET PROTOCOL</a:t>
            </a:r>
            <a:endParaRPr lang="es-MX" dirty="0"/>
          </a:p>
        </p:txBody>
      </p:sp>
      <p:sp>
        <p:nvSpPr>
          <p:cNvPr id="4" name="Slide Number Placeholder 3"/>
          <p:cNvSpPr>
            <a:spLocks noGrp="1"/>
          </p:cNvSpPr>
          <p:nvPr>
            <p:ph type="sldNum" sz="quarter" idx="5"/>
          </p:nvPr>
        </p:nvSpPr>
        <p:spPr/>
        <p:txBody>
          <a:bodyPr/>
          <a:lstStyle/>
          <a:p>
            <a:fld id="{BA017F25-7B9F-43B0-9DEC-D1174AA5DEBD}" type="slidenum">
              <a:rPr lang="es-MX" smtClean="0"/>
              <a:t>25</a:t>
            </a:fld>
            <a:endParaRPr lang="es-MX"/>
          </a:p>
        </p:txBody>
      </p:sp>
    </p:spTree>
    <p:extLst>
      <p:ext uri="{BB962C8B-B14F-4D97-AF65-F5344CB8AC3E}">
        <p14:creationId xmlns:p14="http://schemas.microsoft.com/office/powerpoint/2010/main" val="419144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1200" b="0" i="0" kern="1200" dirty="0">
                <a:solidFill>
                  <a:schemeClr val="tx1"/>
                </a:solidFill>
                <a:effectLst/>
                <a:latin typeface="+mn-lt"/>
                <a:ea typeface="+mn-ea"/>
                <a:cs typeface="+mn-cs"/>
              </a:rPr>
              <a:t>Trama. Unidad de envió de datos.</a:t>
            </a:r>
          </a:p>
          <a:p>
            <a:endParaRPr lang="es-MX" sz="1200" b="0" i="0" kern="1200" dirty="0">
              <a:solidFill>
                <a:schemeClr val="tx1"/>
              </a:solidFill>
              <a:effectLst/>
              <a:latin typeface="+mn-lt"/>
              <a:ea typeface="+mn-ea"/>
              <a:cs typeface="+mn-cs"/>
            </a:endParaRPr>
          </a:p>
          <a:p>
            <a:r>
              <a:rPr lang="es-MX" sz="1200" b="0" i="0" kern="1200" dirty="0" err="1">
                <a:solidFill>
                  <a:schemeClr val="tx1"/>
                </a:solidFill>
                <a:effectLst/>
                <a:latin typeface="+mn-lt"/>
                <a:ea typeface="+mn-ea"/>
                <a:cs typeface="+mn-cs"/>
              </a:rPr>
              <a:t>Banckbone</a:t>
            </a:r>
            <a:r>
              <a:rPr lang="es-MX" sz="1200" b="0" i="0" kern="1200" dirty="0">
                <a:solidFill>
                  <a:schemeClr val="tx1"/>
                </a:solidFill>
                <a:effectLst/>
                <a:latin typeface="+mn-lt"/>
                <a:ea typeface="+mn-ea"/>
                <a:cs typeface="+mn-cs"/>
              </a:rPr>
              <a:t>. Se refiere a las principales conexiones troncales de Internet. Está compuesta de un gran número de </a:t>
            </a:r>
            <a:r>
              <a:rPr lang="es-MX" sz="1200" b="0" i="0" kern="1200" dirty="0" err="1">
                <a:solidFill>
                  <a:schemeClr val="tx1"/>
                </a:solidFill>
                <a:effectLst/>
                <a:latin typeface="+mn-lt"/>
                <a:ea typeface="+mn-ea"/>
                <a:cs typeface="+mn-cs"/>
              </a:rPr>
              <a:t>routers</a:t>
            </a:r>
            <a:r>
              <a:rPr lang="es-MX" sz="1200" b="0" i="0" kern="1200" dirty="0">
                <a:solidFill>
                  <a:schemeClr val="tx1"/>
                </a:solidFill>
                <a:effectLst/>
                <a:latin typeface="+mn-lt"/>
                <a:ea typeface="+mn-ea"/>
                <a:cs typeface="+mn-cs"/>
              </a:rPr>
              <a:t> comerciales, gubernamentales, universitarios y otros de gran capacidad interconectados que llevan los datos a través de países, continentes y océanos del mundo.</a:t>
            </a:r>
            <a:r>
              <a:rPr lang="es-MX" dirty="0"/>
              <a:t/>
            </a:r>
            <a:br>
              <a:rPr lang="es-MX" dirty="0"/>
            </a:br>
            <a:endParaRPr lang="es-MX" dirty="0"/>
          </a:p>
        </p:txBody>
      </p:sp>
      <p:sp>
        <p:nvSpPr>
          <p:cNvPr id="4" name="Slide Number Placeholder 3"/>
          <p:cNvSpPr>
            <a:spLocks noGrp="1"/>
          </p:cNvSpPr>
          <p:nvPr>
            <p:ph type="sldNum" sz="quarter" idx="5"/>
          </p:nvPr>
        </p:nvSpPr>
        <p:spPr/>
        <p:txBody>
          <a:bodyPr/>
          <a:lstStyle/>
          <a:p>
            <a:fld id="{BA017F25-7B9F-43B0-9DEC-D1174AA5DEBD}" type="slidenum">
              <a:rPr lang="es-MX" smtClean="0"/>
              <a:t>28</a:t>
            </a:fld>
            <a:endParaRPr lang="es-MX"/>
          </a:p>
        </p:txBody>
      </p:sp>
    </p:spTree>
    <p:extLst>
      <p:ext uri="{BB962C8B-B14F-4D97-AF65-F5344CB8AC3E}">
        <p14:creationId xmlns:p14="http://schemas.microsoft.com/office/powerpoint/2010/main" val="380354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4B6D0-043A-4726-BB68-8A2E6832E2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9E44311A-5C52-4955-A1BA-E9CE75B6B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614D6B2E-E4B6-4147-9E5A-9B1D6602FA3F}"/>
              </a:ext>
            </a:extLst>
          </p:cNvPr>
          <p:cNvSpPr>
            <a:spLocks noGrp="1"/>
          </p:cNvSpPr>
          <p:nvPr>
            <p:ph type="dt" sz="half" idx="10"/>
          </p:nvPr>
        </p:nvSpPr>
        <p:spPr/>
        <p:txBody>
          <a:bodyPr/>
          <a:lstStyle/>
          <a:p>
            <a:fld id="{90682BB9-3CC9-4EE0-B076-B930D339B8F8}" type="datetimeFigureOut">
              <a:rPr lang="es-MX" smtClean="0"/>
              <a:t>05/02/2020</a:t>
            </a:fld>
            <a:endParaRPr lang="es-MX"/>
          </a:p>
        </p:txBody>
      </p:sp>
      <p:sp>
        <p:nvSpPr>
          <p:cNvPr id="5" name="Footer Placeholder 4">
            <a:extLst>
              <a:ext uri="{FF2B5EF4-FFF2-40B4-BE49-F238E27FC236}">
                <a16:creationId xmlns:a16="http://schemas.microsoft.com/office/drawing/2014/main" id="{BBE250A3-33BF-4017-B6F9-1E1EF6913A47}"/>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94E0FC0E-3356-4055-9B97-B4864BA8D0B1}"/>
              </a:ext>
            </a:extLst>
          </p:cNvPr>
          <p:cNvSpPr>
            <a:spLocks noGrp="1"/>
          </p:cNvSpPr>
          <p:nvPr>
            <p:ph type="sldNum" sz="quarter" idx="12"/>
          </p:nvPr>
        </p:nvSpPr>
        <p:spPr/>
        <p:txBody>
          <a:bodyPr/>
          <a:lstStyle/>
          <a:p>
            <a:fld id="{3B11F649-CEDF-4A09-8F42-5287001E0E6F}" type="slidenum">
              <a:rPr lang="es-MX" smtClean="0"/>
              <a:t>‹Nº›</a:t>
            </a:fld>
            <a:endParaRPr lang="es-MX"/>
          </a:p>
        </p:txBody>
      </p:sp>
    </p:spTree>
    <p:extLst>
      <p:ext uri="{BB962C8B-B14F-4D97-AF65-F5344CB8AC3E}">
        <p14:creationId xmlns:p14="http://schemas.microsoft.com/office/powerpoint/2010/main" val="2051438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9ADD-3D73-4183-9230-07BE214D4298}"/>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7C95E417-ED1F-42C4-8A84-75519F2770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5EF52BBF-4025-4D66-AFAD-AFE53A8ED41C}"/>
              </a:ext>
            </a:extLst>
          </p:cNvPr>
          <p:cNvSpPr>
            <a:spLocks noGrp="1"/>
          </p:cNvSpPr>
          <p:nvPr>
            <p:ph type="dt" sz="half" idx="10"/>
          </p:nvPr>
        </p:nvSpPr>
        <p:spPr/>
        <p:txBody>
          <a:bodyPr/>
          <a:lstStyle/>
          <a:p>
            <a:fld id="{90682BB9-3CC9-4EE0-B076-B930D339B8F8}" type="datetimeFigureOut">
              <a:rPr lang="es-MX" smtClean="0"/>
              <a:t>05/02/2020</a:t>
            </a:fld>
            <a:endParaRPr lang="es-MX"/>
          </a:p>
        </p:txBody>
      </p:sp>
      <p:sp>
        <p:nvSpPr>
          <p:cNvPr id="5" name="Footer Placeholder 4">
            <a:extLst>
              <a:ext uri="{FF2B5EF4-FFF2-40B4-BE49-F238E27FC236}">
                <a16:creationId xmlns:a16="http://schemas.microsoft.com/office/drawing/2014/main" id="{7E5F3690-2B48-46B3-9983-CC32583FD83D}"/>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69DCB235-E090-44C5-AEC7-482E57133A04}"/>
              </a:ext>
            </a:extLst>
          </p:cNvPr>
          <p:cNvSpPr>
            <a:spLocks noGrp="1"/>
          </p:cNvSpPr>
          <p:nvPr>
            <p:ph type="sldNum" sz="quarter" idx="12"/>
          </p:nvPr>
        </p:nvSpPr>
        <p:spPr/>
        <p:txBody>
          <a:bodyPr/>
          <a:lstStyle/>
          <a:p>
            <a:fld id="{3B11F649-CEDF-4A09-8F42-5287001E0E6F}" type="slidenum">
              <a:rPr lang="es-MX" smtClean="0"/>
              <a:t>‹Nº›</a:t>
            </a:fld>
            <a:endParaRPr lang="es-MX"/>
          </a:p>
        </p:txBody>
      </p:sp>
    </p:spTree>
    <p:extLst>
      <p:ext uri="{BB962C8B-B14F-4D97-AF65-F5344CB8AC3E}">
        <p14:creationId xmlns:p14="http://schemas.microsoft.com/office/powerpoint/2010/main" val="58645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BDF2EA-E19E-44CD-84C0-565499DFFF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F48663F2-2B8A-49CF-A7E0-5669DCE57B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2F1A818F-B9CF-4E12-B15C-F853A75DB57C}"/>
              </a:ext>
            </a:extLst>
          </p:cNvPr>
          <p:cNvSpPr>
            <a:spLocks noGrp="1"/>
          </p:cNvSpPr>
          <p:nvPr>
            <p:ph type="dt" sz="half" idx="10"/>
          </p:nvPr>
        </p:nvSpPr>
        <p:spPr/>
        <p:txBody>
          <a:bodyPr/>
          <a:lstStyle/>
          <a:p>
            <a:fld id="{90682BB9-3CC9-4EE0-B076-B930D339B8F8}" type="datetimeFigureOut">
              <a:rPr lang="es-MX" smtClean="0"/>
              <a:t>05/02/2020</a:t>
            </a:fld>
            <a:endParaRPr lang="es-MX"/>
          </a:p>
        </p:txBody>
      </p:sp>
      <p:sp>
        <p:nvSpPr>
          <p:cNvPr id="5" name="Footer Placeholder 4">
            <a:extLst>
              <a:ext uri="{FF2B5EF4-FFF2-40B4-BE49-F238E27FC236}">
                <a16:creationId xmlns:a16="http://schemas.microsoft.com/office/drawing/2014/main" id="{9982D2EF-5DD8-4CA0-AF2F-43313F8B817F}"/>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955E0496-FCCC-40E5-BA4F-C8906CB996DE}"/>
              </a:ext>
            </a:extLst>
          </p:cNvPr>
          <p:cNvSpPr>
            <a:spLocks noGrp="1"/>
          </p:cNvSpPr>
          <p:nvPr>
            <p:ph type="sldNum" sz="quarter" idx="12"/>
          </p:nvPr>
        </p:nvSpPr>
        <p:spPr/>
        <p:txBody>
          <a:bodyPr/>
          <a:lstStyle/>
          <a:p>
            <a:fld id="{3B11F649-CEDF-4A09-8F42-5287001E0E6F}" type="slidenum">
              <a:rPr lang="es-MX" smtClean="0"/>
              <a:t>‹Nº›</a:t>
            </a:fld>
            <a:endParaRPr lang="es-MX"/>
          </a:p>
        </p:txBody>
      </p:sp>
    </p:spTree>
    <p:extLst>
      <p:ext uri="{BB962C8B-B14F-4D97-AF65-F5344CB8AC3E}">
        <p14:creationId xmlns:p14="http://schemas.microsoft.com/office/powerpoint/2010/main" val="347985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2159-6127-4A4C-AD87-2004432DCB55}"/>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F9F164AC-6602-4BA3-B968-F3C9E7D119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E0243ECE-E6FA-40E6-9617-C504AECF803F}"/>
              </a:ext>
            </a:extLst>
          </p:cNvPr>
          <p:cNvSpPr>
            <a:spLocks noGrp="1"/>
          </p:cNvSpPr>
          <p:nvPr>
            <p:ph type="dt" sz="half" idx="10"/>
          </p:nvPr>
        </p:nvSpPr>
        <p:spPr/>
        <p:txBody>
          <a:bodyPr/>
          <a:lstStyle/>
          <a:p>
            <a:fld id="{90682BB9-3CC9-4EE0-B076-B930D339B8F8}" type="datetimeFigureOut">
              <a:rPr lang="es-MX" smtClean="0"/>
              <a:t>05/02/2020</a:t>
            </a:fld>
            <a:endParaRPr lang="es-MX"/>
          </a:p>
        </p:txBody>
      </p:sp>
      <p:sp>
        <p:nvSpPr>
          <p:cNvPr id="5" name="Footer Placeholder 4">
            <a:extLst>
              <a:ext uri="{FF2B5EF4-FFF2-40B4-BE49-F238E27FC236}">
                <a16:creationId xmlns:a16="http://schemas.microsoft.com/office/drawing/2014/main" id="{FAADD49B-3D8E-4FDE-B287-D6B7B3A102DD}"/>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73823A53-5AF8-4143-89BB-C8FD61D17966}"/>
              </a:ext>
            </a:extLst>
          </p:cNvPr>
          <p:cNvSpPr>
            <a:spLocks noGrp="1"/>
          </p:cNvSpPr>
          <p:nvPr>
            <p:ph type="sldNum" sz="quarter" idx="12"/>
          </p:nvPr>
        </p:nvSpPr>
        <p:spPr/>
        <p:txBody>
          <a:bodyPr/>
          <a:lstStyle/>
          <a:p>
            <a:fld id="{3B11F649-CEDF-4A09-8F42-5287001E0E6F}" type="slidenum">
              <a:rPr lang="es-MX" smtClean="0"/>
              <a:t>‹Nº›</a:t>
            </a:fld>
            <a:endParaRPr lang="es-MX"/>
          </a:p>
        </p:txBody>
      </p:sp>
    </p:spTree>
    <p:extLst>
      <p:ext uri="{BB962C8B-B14F-4D97-AF65-F5344CB8AC3E}">
        <p14:creationId xmlns:p14="http://schemas.microsoft.com/office/powerpoint/2010/main" val="3552680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A07B-501D-436D-A846-FA9A2B722A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2A7F93E3-EBBC-4ED9-92B7-9DC2E40760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465715-35BF-4952-8E75-AA09E9523A55}"/>
              </a:ext>
            </a:extLst>
          </p:cNvPr>
          <p:cNvSpPr>
            <a:spLocks noGrp="1"/>
          </p:cNvSpPr>
          <p:nvPr>
            <p:ph type="dt" sz="half" idx="10"/>
          </p:nvPr>
        </p:nvSpPr>
        <p:spPr/>
        <p:txBody>
          <a:bodyPr/>
          <a:lstStyle/>
          <a:p>
            <a:fld id="{90682BB9-3CC9-4EE0-B076-B930D339B8F8}" type="datetimeFigureOut">
              <a:rPr lang="es-MX" smtClean="0"/>
              <a:t>05/02/2020</a:t>
            </a:fld>
            <a:endParaRPr lang="es-MX"/>
          </a:p>
        </p:txBody>
      </p:sp>
      <p:sp>
        <p:nvSpPr>
          <p:cNvPr id="5" name="Footer Placeholder 4">
            <a:extLst>
              <a:ext uri="{FF2B5EF4-FFF2-40B4-BE49-F238E27FC236}">
                <a16:creationId xmlns:a16="http://schemas.microsoft.com/office/drawing/2014/main" id="{6A477DAB-4FA2-477A-82BF-529ED007ECE8}"/>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F71B9DD4-8C84-40B6-9499-EBBA42B38691}"/>
              </a:ext>
            </a:extLst>
          </p:cNvPr>
          <p:cNvSpPr>
            <a:spLocks noGrp="1"/>
          </p:cNvSpPr>
          <p:nvPr>
            <p:ph type="sldNum" sz="quarter" idx="12"/>
          </p:nvPr>
        </p:nvSpPr>
        <p:spPr/>
        <p:txBody>
          <a:bodyPr/>
          <a:lstStyle/>
          <a:p>
            <a:fld id="{3B11F649-CEDF-4A09-8F42-5287001E0E6F}" type="slidenum">
              <a:rPr lang="es-MX" smtClean="0"/>
              <a:t>‹Nº›</a:t>
            </a:fld>
            <a:endParaRPr lang="es-MX"/>
          </a:p>
        </p:txBody>
      </p:sp>
    </p:spTree>
    <p:extLst>
      <p:ext uri="{BB962C8B-B14F-4D97-AF65-F5344CB8AC3E}">
        <p14:creationId xmlns:p14="http://schemas.microsoft.com/office/powerpoint/2010/main" val="237889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D8B7-94DE-4EA2-ACD4-7FFD8946B4F7}"/>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2FFB5CC6-EF0E-40C5-9A04-E17ECF3710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6AA23997-821E-4754-86D7-1B365E2AC8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CB05B3A3-1910-4A55-B2CE-8FA89AEF2E51}"/>
              </a:ext>
            </a:extLst>
          </p:cNvPr>
          <p:cNvSpPr>
            <a:spLocks noGrp="1"/>
          </p:cNvSpPr>
          <p:nvPr>
            <p:ph type="dt" sz="half" idx="10"/>
          </p:nvPr>
        </p:nvSpPr>
        <p:spPr/>
        <p:txBody>
          <a:bodyPr/>
          <a:lstStyle/>
          <a:p>
            <a:fld id="{90682BB9-3CC9-4EE0-B076-B930D339B8F8}" type="datetimeFigureOut">
              <a:rPr lang="es-MX" smtClean="0"/>
              <a:t>05/02/2020</a:t>
            </a:fld>
            <a:endParaRPr lang="es-MX"/>
          </a:p>
        </p:txBody>
      </p:sp>
      <p:sp>
        <p:nvSpPr>
          <p:cNvPr id="6" name="Footer Placeholder 5">
            <a:extLst>
              <a:ext uri="{FF2B5EF4-FFF2-40B4-BE49-F238E27FC236}">
                <a16:creationId xmlns:a16="http://schemas.microsoft.com/office/drawing/2014/main" id="{F935D379-F83A-4D6A-AFBF-1AFDAFF4323A}"/>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65C3BE4C-E037-4F61-A9C2-26BCA79F1DBD}"/>
              </a:ext>
            </a:extLst>
          </p:cNvPr>
          <p:cNvSpPr>
            <a:spLocks noGrp="1"/>
          </p:cNvSpPr>
          <p:nvPr>
            <p:ph type="sldNum" sz="quarter" idx="12"/>
          </p:nvPr>
        </p:nvSpPr>
        <p:spPr/>
        <p:txBody>
          <a:bodyPr/>
          <a:lstStyle/>
          <a:p>
            <a:fld id="{3B11F649-CEDF-4A09-8F42-5287001E0E6F}" type="slidenum">
              <a:rPr lang="es-MX" smtClean="0"/>
              <a:t>‹Nº›</a:t>
            </a:fld>
            <a:endParaRPr lang="es-MX"/>
          </a:p>
        </p:txBody>
      </p:sp>
    </p:spTree>
    <p:extLst>
      <p:ext uri="{BB962C8B-B14F-4D97-AF65-F5344CB8AC3E}">
        <p14:creationId xmlns:p14="http://schemas.microsoft.com/office/powerpoint/2010/main" val="203976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7BF6-7E1F-42EB-BEA1-4A5B0D4000AB}"/>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816BDA65-659B-4D0E-9C08-14667C7EE0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002055-0F3C-46BE-99D1-F47D11BA06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E5F27A27-CF73-45C2-B28D-B59059150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C74A64A-E309-41EC-BD65-907769FDC9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1DB84037-06B5-4281-829C-400589932A8F}"/>
              </a:ext>
            </a:extLst>
          </p:cNvPr>
          <p:cNvSpPr>
            <a:spLocks noGrp="1"/>
          </p:cNvSpPr>
          <p:nvPr>
            <p:ph type="dt" sz="half" idx="10"/>
          </p:nvPr>
        </p:nvSpPr>
        <p:spPr/>
        <p:txBody>
          <a:bodyPr/>
          <a:lstStyle/>
          <a:p>
            <a:fld id="{90682BB9-3CC9-4EE0-B076-B930D339B8F8}" type="datetimeFigureOut">
              <a:rPr lang="es-MX" smtClean="0"/>
              <a:t>05/02/2020</a:t>
            </a:fld>
            <a:endParaRPr lang="es-MX"/>
          </a:p>
        </p:txBody>
      </p:sp>
      <p:sp>
        <p:nvSpPr>
          <p:cNvPr id="8" name="Footer Placeholder 7">
            <a:extLst>
              <a:ext uri="{FF2B5EF4-FFF2-40B4-BE49-F238E27FC236}">
                <a16:creationId xmlns:a16="http://schemas.microsoft.com/office/drawing/2014/main" id="{F1B42F95-9450-4BC7-9D89-7808EFE3FC3D}"/>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C6E84E47-830C-4B66-ADA4-44713DCAE97F}"/>
              </a:ext>
            </a:extLst>
          </p:cNvPr>
          <p:cNvSpPr>
            <a:spLocks noGrp="1"/>
          </p:cNvSpPr>
          <p:nvPr>
            <p:ph type="sldNum" sz="quarter" idx="12"/>
          </p:nvPr>
        </p:nvSpPr>
        <p:spPr/>
        <p:txBody>
          <a:bodyPr/>
          <a:lstStyle/>
          <a:p>
            <a:fld id="{3B11F649-CEDF-4A09-8F42-5287001E0E6F}" type="slidenum">
              <a:rPr lang="es-MX" smtClean="0"/>
              <a:t>‹Nº›</a:t>
            </a:fld>
            <a:endParaRPr lang="es-MX"/>
          </a:p>
        </p:txBody>
      </p:sp>
    </p:spTree>
    <p:extLst>
      <p:ext uri="{BB962C8B-B14F-4D97-AF65-F5344CB8AC3E}">
        <p14:creationId xmlns:p14="http://schemas.microsoft.com/office/powerpoint/2010/main" val="2130241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EE64-EC26-4B75-97B5-DAB4BA367DB7}"/>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62352519-7F2A-4D77-ADE7-149729CC63B5}"/>
              </a:ext>
            </a:extLst>
          </p:cNvPr>
          <p:cNvSpPr>
            <a:spLocks noGrp="1"/>
          </p:cNvSpPr>
          <p:nvPr>
            <p:ph type="dt" sz="half" idx="10"/>
          </p:nvPr>
        </p:nvSpPr>
        <p:spPr/>
        <p:txBody>
          <a:bodyPr/>
          <a:lstStyle/>
          <a:p>
            <a:fld id="{90682BB9-3CC9-4EE0-B076-B930D339B8F8}" type="datetimeFigureOut">
              <a:rPr lang="es-MX" smtClean="0"/>
              <a:t>05/02/2020</a:t>
            </a:fld>
            <a:endParaRPr lang="es-MX"/>
          </a:p>
        </p:txBody>
      </p:sp>
      <p:sp>
        <p:nvSpPr>
          <p:cNvPr id="4" name="Footer Placeholder 3">
            <a:extLst>
              <a:ext uri="{FF2B5EF4-FFF2-40B4-BE49-F238E27FC236}">
                <a16:creationId xmlns:a16="http://schemas.microsoft.com/office/drawing/2014/main" id="{D03DBB29-8FC3-4D2F-B040-E21D2F94E868}"/>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7F3199DB-6F01-421A-8388-5853D96D0993}"/>
              </a:ext>
            </a:extLst>
          </p:cNvPr>
          <p:cNvSpPr>
            <a:spLocks noGrp="1"/>
          </p:cNvSpPr>
          <p:nvPr>
            <p:ph type="sldNum" sz="quarter" idx="12"/>
          </p:nvPr>
        </p:nvSpPr>
        <p:spPr/>
        <p:txBody>
          <a:bodyPr/>
          <a:lstStyle/>
          <a:p>
            <a:fld id="{3B11F649-CEDF-4A09-8F42-5287001E0E6F}" type="slidenum">
              <a:rPr lang="es-MX" smtClean="0"/>
              <a:t>‹Nº›</a:t>
            </a:fld>
            <a:endParaRPr lang="es-MX"/>
          </a:p>
        </p:txBody>
      </p:sp>
    </p:spTree>
    <p:extLst>
      <p:ext uri="{BB962C8B-B14F-4D97-AF65-F5344CB8AC3E}">
        <p14:creationId xmlns:p14="http://schemas.microsoft.com/office/powerpoint/2010/main" val="57564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8BB131-D3F4-4284-BDDD-421E46F08B75}"/>
              </a:ext>
            </a:extLst>
          </p:cNvPr>
          <p:cNvSpPr>
            <a:spLocks noGrp="1"/>
          </p:cNvSpPr>
          <p:nvPr>
            <p:ph type="dt" sz="half" idx="10"/>
          </p:nvPr>
        </p:nvSpPr>
        <p:spPr/>
        <p:txBody>
          <a:bodyPr/>
          <a:lstStyle/>
          <a:p>
            <a:fld id="{90682BB9-3CC9-4EE0-B076-B930D339B8F8}" type="datetimeFigureOut">
              <a:rPr lang="es-MX" smtClean="0"/>
              <a:t>05/02/2020</a:t>
            </a:fld>
            <a:endParaRPr lang="es-MX"/>
          </a:p>
        </p:txBody>
      </p:sp>
      <p:sp>
        <p:nvSpPr>
          <p:cNvPr id="3" name="Footer Placeholder 2">
            <a:extLst>
              <a:ext uri="{FF2B5EF4-FFF2-40B4-BE49-F238E27FC236}">
                <a16:creationId xmlns:a16="http://schemas.microsoft.com/office/drawing/2014/main" id="{0B207BB4-1CC7-42DA-912D-81085AE58D16}"/>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556B3CA7-4016-4B79-8374-21A593453CCB}"/>
              </a:ext>
            </a:extLst>
          </p:cNvPr>
          <p:cNvSpPr>
            <a:spLocks noGrp="1"/>
          </p:cNvSpPr>
          <p:nvPr>
            <p:ph type="sldNum" sz="quarter" idx="12"/>
          </p:nvPr>
        </p:nvSpPr>
        <p:spPr/>
        <p:txBody>
          <a:bodyPr/>
          <a:lstStyle/>
          <a:p>
            <a:fld id="{3B11F649-CEDF-4A09-8F42-5287001E0E6F}" type="slidenum">
              <a:rPr lang="es-MX" smtClean="0"/>
              <a:t>‹Nº›</a:t>
            </a:fld>
            <a:endParaRPr lang="es-MX"/>
          </a:p>
        </p:txBody>
      </p:sp>
    </p:spTree>
    <p:extLst>
      <p:ext uri="{BB962C8B-B14F-4D97-AF65-F5344CB8AC3E}">
        <p14:creationId xmlns:p14="http://schemas.microsoft.com/office/powerpoint/2010/main" val="252647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4FC8-210E-493E-8F2B-56E093511F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31DF20F7-84EB-441A-B9B3-85E6ECF75C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72C0A711-2B83-4600-BF01-7F56E2AA3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7FE57D-D135-440D-8977-A84A167DB483}"/>
              </a:ext>
            </a:extLst>
          </p:cNvPr>
          <p:cNvSpPr>
            <a:spLocks noGrp="1"/>
          </p:cNvSpPr>
          <p:nvPr>
            <p:ph type="dt" sz="half" idx="10"/>
          </p:nvPr>
        </p:nvSpPr>
        <p:spPr/>
        <p:txBody>
          <a:bodyPr/>
          <a:lstStyle/>
          <a:p>
            <a:fld id="{90682BB9-3CC9-4EE0-B076-B930D339B8F8}" type="datetimeFigureOut">
              <a:rPr lang="es-MX" smtClean="0"/>
              <a:t>05/02/2020</a:t>
            </a:fld>
            <a:endParaRPr lang="es-MX"/>
          </a:p>
        </p:txBody>
      </p:sp>
      <p:sp>
        <p:nvSpPr>
          <p:cNvPr id="6" name="Footer Placeholder 5">
            <a:extLst>
              <a:ext uri="{FF2B5EF4-FFF2-40B4-BE49-F238E27FC236}">
                <a16:creationId xmlns:a16="http://schemas.microsoft.com/office/drawing/2014/main" id="{FBDB8E3F-3EAE-418D-A2CE-A6A34016A8CC}"/>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E917A5E2-F249-4655-B02E-CB3734961D45}"/>
              </a:ext>
            </a:extLst>
          </p:cNvPr>
          <p:cNvSpPr>
            <a:spLocks noGrp="1"/>
          </p:cNvSpPr>
          <p:nvPr>
            <p:ph type="sldNum" sz="quarter" idx="12"/>
          </p:nvPr>
        </p:nvSpPr>
        <p:spPr/>
        <p:txBody>
          <a:bodyPr/>
          <a:lstStyle/>
          <a:p>
            <a:fld id="{3B11F649-CEDF-4A09-8F42-5287001E0E6F}" type="slidenum">
              <a:rPr lang="es-MX" smtClean="0"/>
              <a:t>‹Nº›</a:t>
            </a:fld>
            <a:endParaRPr lang="es-MX"/>
          </a:p>
        </p:txBody>
      </p:sp>
    </p:spTree>
    <p:extLst>
      <p:ext uri="{BB962C8B-B14F-4D97-AF65-F5344CB8AC3E}">
        <p14:creationId xmlns:p14="http://schemas.microsoft.com/office/powerpoint/2010/main" val="273958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D54C-B504-40C6-9CE1-BF19BEFE4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926D249C-4FAA-4F04-AA3F-C381BD8329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C496A0EE-834C-425C-A11D-3756CEFBE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A42BCF-E8EA-425C-A056-2B1D551261A6}"/>
              </a:ext>
            </a:extLst>
          </p:cNvPr>
          <p:cNvSpPr>
            <a:spLocks noGrp="1"/>
          </p:cNvSpPr>
          <p:nvPr>
            <p:ph type="dt" sz="half" idx="10"/>
          </p:nvPr>
        </p:nvSpPr>
        <p:spPr/>
        <p:txBody>
          <a:bodyPr/>
          <a:lstStyle/>
          <a:p>
            <a:fld id="{90682BB9-3CC9-4EE0-B076-B930D339B8F8}" type="datetimeFigureOut">
              <a:rPr lang="es-MX" smtClean="0"/>
              <a:t>05/02/2020</a:t>
            </a:fld>
            <a:endParaRPr lang="es-MX"/>
          </a:p>
        </p:txBody>
      </p:sp>
      <p:sp>
        <p:nvSpPr>
          <p:cNvPr id="6" name="Footer Placeholder 5">
            <a:extLst>
              <a:ext uri="{FF2B5EF4-FFF2-40B4-BE49-F238E27FC236}">
                <a16:creationId xmlns:a16="http://schemas.microsoft.com/office/drawing/2014/main" id="{FD76B1A4-FFA4-4F84-B0D1-CC0E8FB9E66B}"/>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1DBE50B3-E816-435F-A248-778832BAC1DE}"/>
              </a:ext>
            </a:extLst>
          </p:cNvPr>
          <p:cNvSpPr>
            <a:spLocks noGrp="1"/>
          </p:cNvSpPr>
          <p:nvPr>
            <p:ph type="sldNum" sz="quarter" idx="12"/>
          </p:nvPr>
        </p:nvSpPr>
        <p:spPr/>
        <p:txBody>
          <a:bodyPr/>
          <a:lstStyle/>
          <a:p>
            <a:fld id="{3B11F649-CEDF-4A09-8F42-5287001E0E6F}" type="slidenum">
              <a:rPr lang="es-MX" smtClean="0"/>
              <a:t>‹Nº›</a:t>
            </a:fld>
            <a:endParaRPr lang="es-MX"/>
          </a:p>
        </p:txBody>
      </p:sp>
    </p:spTree>
    <p:extLst>
      <p:ext uri="{BB962C8B-B14F-4D97-AF65-F5344CB8AC3E}">
        <p14:creationId xmlns:p14="http://schemas.microsoft.com/office/powerpoint/2010/main" val="148603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DD19E-173B-4A1A-9165-AEEE5807B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226D062E-855B-4AEA-BC8B-A5D1ECF7F8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05AB9609-58B1-4A3F-8C1E-9A0F5C77F7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82BB9-3CC9-4EE0-B076-B930D339B8F8}" type="datetimeFigureOut">
              <a:rPr lang="es-MX" smtClean="0"/>
              <a:t>05/02/2020</a:t>
            </a:fld>
            <a:endParaRPr lang="es-MX"/>
          </a:p>
        </p:txBody>
      </p:sp>
      <p:sp>
        <p:nvSpPr>
          <p:cNvPr id="5" name="Footer Placeholder 4">
            <a:extLst>
              <a:ext uri="{FF2B5EF4-FFF2-40B4-BE49-F238E27FC236}">
                <a16:creationId xmlns:a16="http://schemas.microsoft.com/office/drawing/2014/main" id="{DC564D11-8A03-487B-BF5D-E265E705BF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57005D67-6087-42D6-996D-A282E5364E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1F649-CEDF-4A09-8F42-5287001E0E6F}" type="slidenum">
              <a:rPr lang="es-MX" smtClean="0"/>
              <a:t>‹Nº›</a:t>
            </a:fld>
            <a:endParaRPr lang="es-MX"/>
          </a:p>
        </p:txBody>
      </p:sp>
    </p:spTree>
    <p:extLst>
      <p:ext uri="{BB962C8B-B14F-4D97-AF65-F5344CB8AC3E}">
        <p14:creationId xmlns:p14="http://schemas.microsoft.com/office/powerpoint/2010/main" val="1550494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redes">
            <a:extLst>
              <a:ext uri="{FF2B5EF4-FFF2-40B4-BE49-F238E27FC236}">
                <a16:creationId xmlns:a16="http://schemas.microsoft.com/office/drawing/2014/main" id="{8EF5F836-5961-4E38-A76B-5E92658FC587}"/>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0620" b="511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974C7A8-ED7F-4491-BEA2-D2FE319D9AA4}"/>
              </a:ext>
            </a:extLst>
          </p:cNvPr>
          <p:cNvSpPr>
            <a:spLocks noGrp="1"/>
          </p:cNvSpPr>
          <p:nvPr>
            <p:ph type="ctrTitle"/>
          </p:nvPr>
        </p:nvSpPr>
        <p:spPr>
          <a:xfrm>
            <a:off x="1524000" y="1122362"/>
            <a:ext cx="9144000" cy="2900518"/>
          </a:xfrm>
        </p:spPr>
        <p:txBody>
          <a:bodyPr>
            <a:normAutofit/>
          </a:bodyPr>
          <a:lstStyle/>
          <a:p>
            <a:r>
              <a:rPr lang="es-MX">
                <a:solidFill>
                  <a:srgbClr val="FFFFFF"/>
                </a:solidFill>
              </a:rPr>
              <a:t>Fundamento de redes</a:t>
            </a:r>
          </a:p>
        </p:txBody>
      </p:sp>
    </p:spTree>
    <p:extLst>
      <p:ext uri="{BB962C8B-B14F-4D97-AF65-F5344CB8AC3E}">
        <p14:creationId xmlns:p14="http://schemas.microsoft.com/office/powerpoint/2010/main" val="3885578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1438-F028-4560-9CBC-125DFBD57705}"/>
              </a:ext>
            </a:extLst>
          </p:cNvPr>
          <p:cNvSpPr>
            <a:spLocks noGrp="1"/>
          </p:cNvSpPr>
          <p:nvPr>
            <p:ph type="title"/>
          </p:nvPr>
        </p:nvSpPr>
        <p:spPr>
          <a:xfrm>
            <a:off x="8471424" y="1110882"/>
            <a:ext cx="3053039" cy="1293626"/>
          </a:xfrm>
        </p:spPr>
        <p:txBody>
          <a:bodyPr anchor="ctr">
            <a:normAutofit/>
          </a:bodyPr>
          <a:lstStyle/>
          <a:p>
            <a:r>
              <a:rPr lang="es-MX" sz="2800" dirty="0"/>
              <a:t>Cable trenzado</a:t>
            </a:r>
          </a:p>
        </p:txBody>
      </p:sp>
      <p:pic>
        <p:nvPicPr>
          <p:cNvPr id="10245" name="Picture 2" descr="Image result for cable trenzado">
            <a:extLst>
              <a:ext uri="{FF2B5EF4-FFF2-40B4-BE49-F238E27FC236}">
                <a16:creationId xmlns:a16="http://schemas.microsoft.com/office/drawing/2014/main" id="{8EBE8E6E-DF95-46B9-99EC-DB56B7029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41" y="1019624"/>
            <a:ext cx="6739513" cy="4818751"/>
          </a:xfrm>
          <a:prstGeom prst="rect">
            <a:avLst/>
          </a:prstGeom>
          <a:noFill/>
          <a:extLst>
            <a:ext uri="{909E8E84-426E-40DD-AFC4-6F175D3DCCD1}">
              <a14:hiddenFill xmlns:a14="http://schemas.microsoft.com/office/drawing/2010/main">
                <a:solidFill>
                  <a:srgbClr val="FFFFFF"/>
                </a:solidFill>
              </a14:hiddenFill>
            </a:ext>
          </a:extLst>
        </p:spPr>
      </p:pic>
      <p:sp>
        <p:nvSpPr>
          <p:cNvPr id="10247" name="Content Placeholder 10246">
            <a:extLst>
              <a:ext uri="{FF2B5EF4-FFF2-40B4-BE49-F238E27FC236}">
                <a16:creationId xmlns:a16="http://schemas.microsoft.com/office/drawing/2014/main" id="{00A220C4-40E9-4705-9019-BC89D72489B2}"/>
              </a:ext>
            </a:extLst>
          </p:cNvPr>
          <p:cNvSpPr>
            <a:spLocks noGrp="1"/>
          </p:cNvSpPr>
          <p:nvPr>
            <p:ph idx="1"/>
          </p:nvPr>
        </p:nvSpPr>
        <p:spPr>
          <a:xfrm>
            <a:off x="8471423" y="2542939"/>
            <a:ext cx="3053039" cy="3674981"/>
          </a:xfrm>
        </p:spPr>
        <p:txBody>
          <a:bodyPr>
            <a:normAutofit lnSpcReduction="10000"/>
          </a:bodyPr>
          <a:lstStyle/>
          <a:p>
            <a:pPr algn="just"/>
            <a:r>
              <a:rPr lang="es-MX" dirty="0"/>
              <a:t>Consiste en dos hilos de cobre trenzado, aislados de forma independiente y trenzados entre sí. El par está cubierto por una capa aislante externa.</a:t>
            </a:r>
            <a:endParaRPr lang="en-US" sz="1800" dirty="0"/>
          </a:p>
        </p:txBody>
      </p:sp>
      <p:sp>
        <p:nvSpPr>
          <p:cNvPr id="74" name="Freeform: Shape 73">
            <a:extLst>
              <a:ext uri="{FF2B5EF4-FFF2-40B4-BE49-F238E27FC236}">
                <a16:creationId xmlns:a16="http://schemas.microsoft.com/office/drawing/2014/main" id="{43573EFB-E773-46FC-B866-B57ED2E390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spTree>
    <p:extLst>
      <p:ext uri="{BB962C8B-B14F-4D97-AF65-F5344CB8AC3E}">
        <p14:creationId xmlns:p14="http://schemas.microsoft.com/office/powerpoint/2010/main" val="2077349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35F0-E3A4-4184-8900-A3179C0AF2D9}"/>
              </a:ext>
            </a:extLst>
          </p:cNvPr>
          <p:cNvSpPr>
            <a:spLocks noGrp="1"/>
          </p:cNvSpPr>
          <p:nvPr>
            <p:ph type="title"/>
          </p:nvPr>
        </p:nvSpPr>
        <p:spPr>
          <a:xfrm>
            <a:off x="8540496" y="640080"/>
            <a:ext cx="2799907" cy="2306320"/>
          </a:xfrm>
        </p:spPr>
        <p:txBody>
          <a:bodyPr anchor="b">
            <a:normAutofit/>
          </a:bodyPr>
          <a:lstStyle/>
          <a:p>
            <a:r>
              <a:rPr lang="es-MX" sz="4000" dirty="0"/>
              <a:t>Cable coaxial</a:t>
            </a:r>
          </a:p>
        </p:txBody>
      </p:sp>
      <p:pic>
        <p:nvPicPr>
          <p:cNvPr id="11266" name="Picture 2" descr="Related image">
            <a:extLst>
              <a:ext uri="{FF2B5EF4-FFF2-40B4-BE49-F238E27FC236}">
                <a16:creationId xmlns:a16="http://schemas.microsoft.com/office/drawing/2014/main" id="{77567578-111F-4C59-BF79-6D49040FB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794" y="1282225"/>
            <a:ext cx="4293550" cy="42935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9A81CEA-2D45-48AE-B55D-8811307AF9B7}"/>
              </a:ext>
            </a:extLst>
          </p:cNvPr>
          <p:cNvSpPr>
            <a:spLocks noGrp="1"/>
          </p:cNvSpPr>
          <p:nvPr>
            <p:ph idx="1"/>
          </p:nvPr>
        </p:nvSpPr>
        <p:spPr>
          <a:xfrm>
            <a:off x="8566150" y="3136900"/>
            <a:ext cx="2774253" cy="3077633"/>
          </a:xfrm>
        </p:spPr>
        <p:txBody>
          <a:bodyPr>
            <a:normAutofit fontScale="62500" lnSpcReduction="20000"/>
          </a:bodyPr>
          <a:lstStyle/>
          <a:p>
            <a:pPr algn="just"/>
            <a:r>
              <a:rPr lang="es-MX" dirty="0"/>
              <a:t>Se compone de un hilo conductor de cobre envuelto por una malla trenzada plana que hace las funciones de tierra. entre el hilo conductor y la malla hay una capa gruesa de material aislante, y todo el conjunto está protegido por una cobertura externa, está disponible en dos espesores: grueso y fino. </a:t>
            </a:r>
            <a:br>
              <a:rPr lang="es-MX" dirty="0"/>
            </a:br>
            <a:endParaRPr lang="es-MX" sz="1800" dirty="0"/>
          </a:p>
        </p:txBody>
      </p:sp>
    </p:spTree>
    <p:extLst>
      <p:ext uri="{BB962C8B-B14F-4D97-AF65-F5344CB8AC3E}">
        <p14:creationId xmlns:p14="http://schemas.microsoft.com/office/powerpoint/2010/main" val="326242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B8D412AD-9CF4-4510-97DC-34D6CC8308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43467" y="691992"/>
            <a:ext cx="4025724" cy="552254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091449-133D-4474-A694-7346C609AFF5}"/>
              </a:ext>
            </a:extLst>
          </p:cNvPr>
          <p:cNvSpPr>
            <a:spLocks noGrp="1"/>
          </p:cNvSpPr>
          <p:nvPr>
            <p:ph type="title"/>
          </p:nvPr>
        </p:nvSpPr>
        <p:spPr>
          <a:xfrm>
            <a:off x="1072055" y="1019503"/>
            <a:ext cx="3147848" cy="2065283"/>
          </a:xfrm>
        </p:spPr>
        <p:txBody>
          <a:bodyPr anchor="b">
            <a:normAutofit/>
          </a:bodyPr>
          <a:lstStyle/>
          <a:p>
            <a:r>
              <a:rPr lang="es-MX" sz="4000" dirty="0">
                <a:solidFill>
                  <a:srgbClr val="FFFFFF"/>
                </a:solidFill>
              </a:rPr>
              <a:t>Fibra </a:t>
            </a:r>
            <a:r>
              <a:rPr lang="es-MX" sz="4000">
                <a:solidFill>
                  <a:srgbClr val="FFFFFF"/>
                </a:solidFill>
              </a:rPr>
              <a:t>optica</a:t>
            </a:r>
          </a:p>
        </p:txBody>
      </p:sp>
      <p:sp>
        <p:nvSpPr>
          <p:cNvPr id="12295" name="Content Placeholder 12294">
            <a:extLst>
              <a:ext uri="{FF2B5EF4-FFF2-40B4-BE49-F238E27FC236}">
                <a16:creationId xmlns:a16="http://schemas.microsoft.com/office/drawing/2014/main" id="{8A660221-D749-4719-AC68-82187AC160CF}"/>
              </a:ext>
            </a:extLst>
          </p:cNvPr>
          <p:cNvSpPr>
            <a:spLocks noGrp="1"/>
          </p:cNvSpPr>
          <p:nvPr>
            <p:ph idx="1"/>
          </p:nvPr>
        </p:nvSpPr>
        <p:spPr>
          <a:xfrm>
            <a:off x="1072056" y="3247283"/>
            <a:ext cx="3147848" cy="2228608"/>
          </a:xfrm>
        </p:spPr>
        <p:txBody>
          <a:bodyPr>
            <a:normAutofit fontScale="55000" lnSpcReduction="20000"/>
          </a:bodyPr>
          <a:lstStyle/>
          <a:p>
            <a:r>
              <a:rPr lang="es-MX" dirty="0">
                <a:solidFill>
                  <a:schemeClr val="bg1"/>
                </a:solidFill>
              </a:rPr>
              <a:t>Esta conexión es cara, permite transmitir la información a gran velocidad e impide la intervención de las líneas, como la señal es transmitida a través de luz, existen muy pocas posibilidades de interferencias eléctrica o emisión de señal, el cable consta de dos núcleos ópticos, uno interno y otro externo.</a:t>
            </a:r>
          </a:p>
          <a:p>
            <a:endParaRPr lang="en-US" sz="1800" dirty="0">
              <a:solidFill>
                <a:srgbClr val="FFFFFF"/>
              </a:solidFill>
            </a:endParaRPr>
          </a:p>
        </p:txBody>
      </p:sp>
      <p:pic>
        <p:nvPicPr>
          <p:cNvPr id="12293" name="Picture 2" descr="Image result for fibra optica">
            <a:extLst>
              <a:ext uri="{FF2B5EF4-FFF2-40B4-BE49-F238E27FC236}">
                <a16:creationId xmlns:a16="http://schemas.microsoft.com/office/drawing/2014/main" id="{0B9D6E6F-E277-46A8-A21D-BA584B2C6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539" y="1359066"/>
            <a:ext cx="6331994" cy="421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646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4867EAF-AE1D-4322-9DE8-383AE3F7BC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4691"/>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40676238-7F95-4EEB-836A-7D23927873A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B6C7D2E-47DB-4C64-85C7-7A364FDA772A}"/>
              </a:ext>
            </a:extLst>
          </p:cNvPr>
          <p:cNvSpPr>
            <a:spLocks noGrp="1"/>
          </p:cNvSpPr>
          <p:nvPr>
            <p:ph type="title"/>
          </p:nvPr>
        </p:nvSpPr>
        <p:spPr>
          <a:xfrm>
            <a:off x="517712" y="1964232"/>
            <a:ext cx="3658053" cy="1786515"/>
          </a:xfrm>
        </p:spPr>
        <p:txBody>
          <a:bodyPr vert="horz" lIns="91440" tIns="45720" rIns="91440" bIns="45720" rtlCol="0" anchor="t">
            <a:normAutofit fontScale="90000"/>
          </a:bodyPr>
          <a:lstStyle/>
          <a:p>
            <a:pPr algn="just"/>
            <a:r>
              <a:rPr lang="en-US" kern="1200" dirty="0" err="1">
                <a:solidFill>
                  <a:srgbClr val="FFFFFF"/>
                </a:solidFill>
                <a:latin typeface="+mj-lt"/>
                <a:ea typeface="+mj-ea"/>
                <a:cs typeface="+mj-cs"/>
              </a:rPr>
              <a:t>Topologias</a:t>
            </a:r>
            <a:r>
              <a:rPr lang="en-US" kern="1200" dirty="0">
                <a:solidFill>
                  <a:srgbClr val="FFFFFF"/>
                </a:solidFill>
                <a:latin typeface="+mj-lt"/>
                <a:ea typeface="+mj-ea"/>
                <a:cs typeface="+mj-cs"/>
              </a:rPr>
              <a:t> Anillo</a:t>
            </a:r>
            <a:br>
              <a:rPr lang="en-US" kern="1200" dirty="0">
                <a:solidFill>
                  <a:srgbClr val="FFFFFF"/>
                </a:solidFill>
                <a:latin typeface="+mj-lt"/>
                <a:ea typeface="+mj-ea"/>
                <a:cs typeface="+mj-cs"/>
              </a:rPr>
            </a:br>
            <a:r>
              <a:rPr lang="es-MX" sz="2000" dirty="0">
                <a:solidFill>
                  <a:schemeClr val="bg1"/>
                </a:solidFill>
              </a:rPr>
              <a:t>Es un tipo de topología de red simple, en donde las estaciones de trabajo o computadoras, se encuentran conectadas entre sí en forma de un anillo, es decir, forman un círculo entre ellas. La información viaja en un solo sentido, por lo tanto, que si un nodo deja de funcionar se cae la red o deja de abastecer información a las demás computadoras que se encuentran dentro del anillo, por lo tanto, es poco eficaz.</a:t>
            </a:r>
            <a:br>
              <a:rPr lang="es-MX" sz="2000" dirty="0">
                <a:solidFill>
                  <a:schemeClr val="bg1"/>
                </a:solidFill>
              </a:rPr>
            </a:br>
            <a:r>
              <a:rPr lang="en-US" sz="2000" kern="1200" dirty="0">
                <a:solidFill>
                  <a:srgbClr val="FFFFFF"/>
                </a:solidFill>
                <a:latin typeface="+mj-lt"/>
                <a:ea typeface="+mj-ea"/>
                <a:cs typeface="+mj-cs"/>
              </a:rPr>
              <a:t> </a:t>
            </a:r>
            <a:endParaRPr lang="en-US" kern="1200" dirty="0">
              <a:solidFill>
                <a:srgbClr val="FFFFFF"/>
              </a:solidFill>
              <a:latin typeface="+mj-lt"/>
              <a:ea typeface="+mj-ea"/>
              <a:cs typeface="+mj-cs"/>
            </a:endParaRPr>
          </a:p>
        </p:txBody>
      </p:sp>
      <p:pic>
        <p:nvPicPr>
          <p:cNvPr id="1029" name="Picture 2" descr="Image result for topologia de anillo">
            <a:extLst>
              <a:ext uri="{FF2B5EF4-FFF2-40B4-BE49-F238E27FC236}">
                <a16:creationId xmlns:a16="http://schemas.microsoft.com/office/drawing/2014/main" id="{160F8907-9515-4BEF-A0A2-FAB43800CD2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79341" y="977646"/>
            <a:ext cx="5017318" cy="4894944"/>
          </a:xfrm>
          <a:prstGeom prst="rect">
            <a:avLst/>
          </a:prstGeom>
          <a:noFill/>
          <a:ln w="952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41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9AA7C3-CCB0-4658-9979-4A68E70DD19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MX" sz="2800" dirty="0">
                <a:solidFill>
                  <a:schemeClr val="bg1"/>
                </a:solidFill>
              </a:rPr>
              <a:t>Topología de árbol</a:t>
            </a:r>
          </a:p>
        </p:txBody>
      </p:sp>
      <p:sp>
        <p:nvSpPr>
          <p:cNvPr id="3" name="Content Placeholder 2">
            <a:extLst>
              <a:ext uri="{FF2B5EF4-FFF2-40B4-BE49-F238E27FC236}">
                <a16:creationId xmlns:a16="http://schemas.microsoft.com/office/drawing/2014/main" id="{CE8DFC32-81B4-4EEA-8600-682A7E60BEF4}"/>
              </a:ext>
            </a:extLst>
          </p:cNvPr>
          <p:cNvSpPr>
            <a:spLocks noGrp="1"/>
          </p:cNvSpPr>
          <p:nvPr>
            <p:ph idx="1"/>
          </p:nvPr>
        </p:nvSpPr>
        <p:spPr>
          <a:xfrm>
            <a:off x="320040" y="2595514"/>
            <a:ext cx="4010828" cy="3415622"/>
          </a:xfrm>
        </p:spPr>
        <p:txBody>
          <a:bodyPr>
            <a:normAutofit fontScale="70000" lnSpcReduction="20000"/>
          </a:bodyPr>
          <a:lstStyle/>
          <a:p>
            <a:pPr algn="just"/>
            <a:r>
              <a:rPr lang="es-MX" sz="2900" dirty="0">
                <a:solidFill>
                  <a:schemeClr val="bg1"/>
                </a:solidFill>
              </a:rPr>
              <a:t>Este tipo de topología de red es una de las más sencillas. Como su nombre lo indica, las conexiones entre los nodos (terminales o computadoras) están dispuestas en forma de árbol, con una punta y una base. </a:t>
            </a:r>
          </a:p>
          <a:p>
            <a:pPr algn="just"/>
            <a:r>
              <a:rPr lang="es-MX" sz="2900" dirty="0">
                <a:solidFill>
                  <a:schemeClr val="bg1"/>
                </a:solidFill>
              </a:rPr>
              <a:t>Si un nodo falla, no se presentan problemas entre los nodos subsiguientes. Cuenta con un cable principal llamado </a:t>
            </a:r>
            <a:r>
              <a:rPr lang="es-MX" sz="2900" dirty="0" err="1">
                <a:solidFill>
                  <a:schemeClr val="bg1"/>
                </a:solidFill>
              </a:rPr>
              <a:t>Backbone</a:t>
            </a:r>
            <a:r>
              <a:rPr lang="es-MX" sz="2900" dirty="0">
                <a:solidFill>
                  <a:schemeClr val="bg1"/>
                </a:solidFill>
              </a:rPr>
              <a:t>, que lleva la comunicación a todos los nodos de la red, compartiendo un mismo canal de comunicación.</a:t>
            </a:r>
          </a:p>
          <a:p>
            <a:endParaRPr lang="es-MX" sz="2000" dirty="0">
              <a:solidFill>
                <a:schemeClr val="bg1"/>
              </a:solidFill>
            </a:endParaRPr>
          </a:p>
        </p:txBody>
      </p:sp>
      <p:pic>
        <p:nvPicPr>
          <p:cNvPr id="2050" name="Picture 2" descr="Image result for topologia de arbol">
            <a:extLst>
              <a:ext uri="{FF2B5EF4-FFF2-40B4-BE49-F238E27FC236}">
                <a16:creationId xmlns:a16="http://schemas.microsoft.com/office/drawing/2014/main" id="{128B5E23-6562-42A3-B63D-5CFE5EC3A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763" y="1214375"/>
            <a:ext cx="6250769" cy="4268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458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29492E-70AD-491C-B1B4-93DEAE8EB915}"/>
              </a:ext>
            </a:extLst>
          </p:cNvPr>
          <p:cNvSpPr>
            <a:spLocks noGrp="1"/>
          </p:cNvSpPr>
          <p:nvPr>
            <p:ph type="title"/>
          </p:nvPr>
        </p:nvSpPr>
        <p:spPr>
          <a:xfrm>
            <a:off x="966952" y="1204108"/>
            <a:ext cx="2669406" cy="1781175"/>
          </a:xfrm>
        </p:spPr>
        <p:txBody>
          <a:bodyPr>
            <a:normAutofit/>
          </a:bodyPr>
          <a:lstStyle/>
          <a:p>
            <a:r>
              <a:rPr lang="es-MX" sz="3200" dirty="0">
                <a:solidFill>
                  <a:srgbClr val="FFFFFF"/>
                </a:solidFill>
              </a:rPr>
              <a:t>Topología bus</a:t>
            </a:r>
          </a:p>
        </p:txBody>
      </p:sp>
      <p:sp>
        <p:nvSpPr>
          <p:cNvPr id="3079" name="Content Placeholder 3078">
            <a:extLst>
              <a:ext uri="{FF2B5EF4-FFF2-40B4-BE49-F238E27FC236}">
                <a16:creationId xmlns:a16="http://schemas.microsoft.com/office/drawing/2014/main" id="{EB2BA359-EEC0-4BD3-9F65-6DB1ED2CCB14}"/>
              </a:ext>
            </a:extLst>
          </p:cNvPr>
          <p:cNvSpPr>
            <a:spLocks noGrp="1"/>
          </p:cNvSpPr>
          <p:nvPr>
            <p:ph idx="1"/>
          </p:nvPr>
        </p:nvSpPr>
        <p:spPr>
          <a:xfrm>
            <a:off x="966951" y="3355130"/>
            <a:ext cx="3639773" cy="2652131"/>
          </a:xfrm>
        </p:spPr>
        <p:txBody>
          <a:bodyPr>
            <a:normAutofit fontScale="62500" lnSpcReduction="20000"/>
          </a:bodyPr>
          <a:lstStyle/>
          <a:p>
            <a:pPr algn="just"/>
            <a:r>
              <a:rPr lang="es-MX" dirty="0"/>
              <a:t>La topología de Bus se basa en un cable central, el cual lleva la información a todas las computadoras de la red, en forma de ramificaciones, de modo, que la información viaja de manera secuencial hacia los nodos de la red. Su desventaja se basa en su distribución secuencial de datos, por lo que si se interrumpe el cable central, la red queda inutilizada. En la actualidad es muy poco utilizada.</a:t>
            </a:r>
          </a:p>
          <a:p>
            <a:endParaRPr lang="en-US" sz="1600" dirty="0"/>
          </a:p>
        </p:txBody>
      </p:sp>
      <p:pic>
        <p:nvPicPr>
          <p:cNvPr id="3077" name="Picture 2" descr="Image result for topologia bus">
            <a:extLst>
              <a:ext uri="{FF2B5EF4-FFF2-40B4-BE49-F238E27FC236}">
                <a16:creationId xmlns:a16="http://schemas.microsoft.com/office/drawing/2014/main" id="{E8EBE4A9-1232-4F40-A5DE-EB954AF79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2955" y="952500"/>
            <a:ext cx="6662017" cy="482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813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5316D-ED2F-4F89-B4B4-8D9240B1A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A663F1-3FEF-45C0-B5FB-3E99C3D1079C}"/>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s-MX" sz="2600" dirty="0">
                <a:solidFill>
                  <a:srgbClr val="FFFFFF"/>
                </a:solidFill>
              </a:rPr>
              <a:t>Topología estrella</a:t>
            </a:r>
          </a:p>
        </p:txBody>
      </p:sp>
      <p:pic>
        <p:nvPicPr>
          <p:cNvPr id="4098" name="Picture 2" descr="Image result for topologia estrella">
            <a:extLst>
              <a:ext uri="{FF2B5EF4-FFF2-40B4-BE49-F238E27FC236}">
                <a16:creationId xmlns:a16="http://schemas.microsoft.com/office/drawing/2014/main" id="{1E7D27E9-512D-4817-9737-E25C47BA1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313299"/>
            <a:ext cx="3170991" cy="30911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5F6E6D3-27D3-4C59-BC24-21702923C1C9}"/>
              </a:ext>
            </a:extLst>
          </p:cNvPr>
          <p:cNvSpPr>
            <a:spLocks noGrp="1"/>
          </p:cNvSpPr>
          <p:nvPr>
            <p:ph idx="1"/>
          </p:nvPr>
        </p:nvSpPr>
        <p:spPr>
          <a:xfrm>
            <a:off x="4038600" y="4884872"/>
            <a:ext cx="7350889" cy="1620099"/>
          </a:xfrm>
        </p:spPr>
        <p:txBody>
          <a:bodyPr>
            <a:normAutofit fontScale="62500" lnSpcReduction="20000"/>
          </a:bodyPr>
          <a:lstStyle/>
          <a:p>
            <a:r>
              <a:rPr lang="es-MX" dirty="0"/>
              <a:t>Acá la distribución de la información va desde un punto central o Host, hacia todos los destinos o nodos de la red. En la actualidad, es muy utilizada por su eficiencia y simpleza. Se puede notar que el Host realiza todo el trabajo (una especie de servidor local que administra los servicios compartidos y la información). Por supuesto, cuenta con la ventaja que si un nodo falla, la red continuará trabajando sin inconveniente, aunque depende del funcionamiento del Host.</a:t>
            </a:r>
          </a:p>
          <a:p>
            <a:endParaRPr lang="es-MX" sz="1800" dirty="0"/>
          </a:p>
        </p:txBody>
      </p:sp>
      <p:sp>
        <p:nvSpPr>
          <p:cNvPr id="4" name="TextBox 3">
            <a:extLst>
              <a:ext uri="{FF2B5EF4-FFF2-40B4-BE49-F238E27FC236}">
                <a16:creationId xmlns:a16="http://schemas.microsoft.com/office/drawing/2014/main" id="{08AD61BC-A28A-42FA-BA68-6BDC20CD3184}"/>
              </a:ext>
            </a:extLst>
          </p:cNvPr>
          <p:cNvSpPr txBox="1"/>
          <p:nvPr/>
        </p:nvSpPr>
        <p:spPr>
          <a:xfrm rot="10800000" flipV="1">
            <a:off x="9799675" y="6119336"/>
            <a:ext cx="2392325" cy="738664"/>
          </a:xfrm>
          <a:prstGeom prst="rect">
            <a:avLst/>
          </a:prstGeom>
          <a:noFill/>
        </p:spPr>
        <p:txBody>
          <a:bodyPr wrap="square" rtlCol="0">
            <a:spAutoFit/>
          </a:bodyPr>
          <a:lstStyle/>
          <a:p>
            <a:r>
              <a:rPr lang="es-MX" sz="1050" dirty="0"/>
              <a:t>se refiere a cualquier ordenador que, a través de Internet, tenga acceso completo con otros ordenadores en los dos sentido</a:t>
            </a:r>
          </a:p>
        </p:txBody>
      </p:sp>
    </p:spTree>
    <p:extLst>
      <p:ext uri="{BB962C8B-B14F-4D97-AF65-F5344CB8AC3E}">
        <p14:creationId xmlns:p14="http://schemas.microsoft.com/office/powerpoint/2010/main" val="1123748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5316D-ED2F-4F89-B4B4-8D9240B1A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6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FFF577-7ABC-4699-AF6A-1D994F4F066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Autofit/>
          </a:bodyPr>
          <a:lstStyle/>
          <a:p>
            <a:r>
              <a:rPr lang="en-US" sz="3200" dirty="0">
                <a:solidFill>
                  <a:schemeClr val="bg1"/>
                </a:solidFill>
              </a:rPr>
              <a:t>Red LAN (Local Area Network)</a:t>
            </a:r>
            <a:endParaRPr lang="es-MX" sz="3200" dirty="0">
              <a:solidFill>
                <a:schemeClr val="bg1"/>
              </a:solidFill>
            </a:endParaRPr>
          </a:p>
        </p:txBody>
      </p:sp>
      <p:pic>
        <p:nvPicPr>
          <p:cNvPr id="5122" name="Picture 2" descr="Image result for redes lan">
            <a:extLst>
              <a:ext uri="{FF2B5EF4-FFF2-40B4-BE49-F238E27FC236}">
                <a16:creationId xmlns:a16="http://schemas.microsoft.com/office/drawing/2014/main" id="{E977F894-573F-4EDF-85D4-DC83F7247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313299"/>
            <a:ext cx="7025331" cy="30911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F12B5A6-6FAD-4282-BECD-C062AE14E99C}"/>
              </a:ext>
            </a:extLst>
          </p:cNvPr>
          <p:cNvSpPr>
            <a:spLocks noGrp="1"/>
          </p:cNvSpPr>
          <p:nvPr>
            <p:ph idx="1"/>
          </p:nvPr>
        </p:nvSpPr>
        <p:spPr>
          <a:xfrm>
            <a:off x="4038600" y="4884873"/>
            <a:ext cx="7188199" cy="1292090"/>
          </a:xfrm>
        </p:spPr>
        <p:txBody>
          <a:bodyPr>
            <a:normAutofit fontScale="62500" lnSpcReduction="20000"/>
          </a:bodyPr>
          <a:lstStyle/>
          <a:p>
            <a:r>
              <a:rPr lang="es-MX" dirty="0"/>
              <a:t>Las Local </a:t>
            </a:r>
            <a:r>
              <a:rPr lang="es-MX" dirty="0" err="1"/>
              <a:t>Area</a:t>
            </a:r>
            <a:r>
              <a:rPr lang="es-MX" dirty="0"/>
              <a:t> Network (LAN), o por su traducción al español Redes de </a:t>
            </a:r>
            <a:r>
              <a:rPr lang="es-MX" dirty="0" err="1"/>
              <a:t>Area</a:t>
            </a:r>
            <a:r>
              <a:rPr lang="es-MX" dirty="0"/>
              <a:t> Local, son el tipo de red más extendido, utilizándose primordialmente para el intercambio de datos y recursos entre las computadoras ubicadas en un espacio relativamente pequeño, como un edificio o grupo de ellos, como por ejemplo instituciones educativas o gubernamentales y hasta en nuestra propia casa.</a:t>
            </a:r>
          </a:p>
          <a:p>
            <a:endParaRPr lang="es-MX" sz="1800" dirty="0"/>
          </a:p>
        </p:txBody>
      </p:sp>
    </p:spTree>
    <p:extLst>
      <p:ext uri="{BB962C8B-B14F-4D97-AF65-F5344CB8AC3E}">
        <p14:creationId xmlns:p14="http://schemas.microsoft.com/office/powerpoint/2010/main" val="11144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59D238-1C32-4C07-B703-F716E60CF813}"/>
              </a:ext>
            </a:extLst>
          </p:cNvPr>
          <p:cNvSpPr>
            <a:spLocks noGrp="1"/>
          </p:cNvSpPr>
          <p:nvPr>
            <p:ph type="title"/>
          </p:nvPr>
        </p:nvSpPr>
        <p:spPr>
          <a:xfrm>
            <a:off x="966952" y="1204108"/>
            <a:ext cx="2669406" cy="1781175"/>
          </a:xfrm>
        </p:spPr>
        <p:txBody>
          <a:bodyPr>
            <a:normAutofit fontScale="90000"/>
          </a:bodyPr>
          <a:lstStyle/>
          <a:p>
            <a:r>
              <a:rPr lang="en-US" dirty="0">
                <a:solidFill>
                  <a:schemeClr val="bg1"/>
                </a:solidFill>
              </a:rPr>
              <a:t>Red WAN (Wide Area Network)</a:t>
            </a:r>
            <a:r>
              <a:rPr lang="es-MX" dirty="0">
                <a:solidFill>
                  <a:schemeClr val="bg1"/>
                </a:solidFill>
              </a:rPr>
              <a:t/>
            </a:r>
            <a:br>
              <a:rPr lang="es-MX" dirty="0">
                <a:solidFill>
                  <a:schemeClr val="bg1"/>
                </a:solidFill>
              </a:rPr>
            </a:br>
            <a:endParaRPr lang="es-MX" sz="3200" dirty="0">
              <a:solidFill>
                <a:schemeClr val="bg1"/>
              </a:solidFill>
            </a:endParaRPr>
          </a:p>
        </p:txBody>
      </p:sp>
      <p:sp>
        <p:nvSpPr>
          <p:cNvPr id="3" name="Content Placeholder 2">
            <a:extLst>
              <a:ext uri="{FF2B5EF4-FFF2-40B4-BE49-F238E27FC236}">
                <a16:creationId xmlns:a16="http://schemas.microsoft.com/office/drawing/2014/main" id="{7D27AB84-2EA2-4C90-8730-7F858B34D398}"/>
              </a:ext>
            </a:extLst>
          </p:cNvPr>
          <p:cNvSpPr>
            <a:spLocks noGrp="1"/>
          </p:cNvSpPr>
          <p:nvPr>
            <p:ph idx="1"/>
          </p:nvPr>
        </p:nvSpPr>
        <p:spPr>
          <a:xfrm>
            <a:off x="966951" y="3355130"/>
            <a:ext cx="2669407" cy="2427333"/>
          </a:xfrm>
        </p:spPr>
        <p:txBody>
          <a:bodyPr>
            <a:normAutofit fontScale="62500" lnSpcReduction="20000"/>
          </a:bodyPr>
          <a:lstStyle/>
          <a:p>
            <a:pPr algn="just"/>
            <a:r>
              <a:rPr lang="es-MX" dirty="0"/>
              <a:t>La llamada Red de </a:t>
            </a:r>
            <a:r>
              <a:rPr lang="es-MX" dirty="0" err="1"/>
              <a:t>Area</a:t>
            </a:r>
            <a:r>
              <a:rPr lang="es-MX" dirty="0"/>
              <a:t> Amplia, o WAN (Wide </a:t>
            </a:r>
            <a:r>
              <a:rPr lang="es-MX" dirty="0" err="1"/>
              <a:t>Area</a:t>
            </a:r>
            <a:r>
              <a:rPr lang="es-MX" dirty="0"/>
              <a:t> Network) como también se la conoce es básicamente una o más redes LAN interconectadas entre sí para poder abarcar mucho más territorio, a veces incluso, hasta continentes.</a:t>
            </a:r>
          </a:p>
          <a:p>
            <a:endParaRPr lang="es-MX" sz="1600" dirty="0"/>
          </a:p>
        </p:txBody>
      </p:sp>
      <p:pic>
        <p:nvPicPr>
          <p:cNvPr id="6146" name="Picture 2" descr="Image result for redes WAN">
            <a:extLst>
              <a:ext uri="{FF2B5EF4-FFF2-40B4-BE49-F238E27FC236}">
                <a16:creationId xmlns:a16="http://schemas.microsoft.com/office/drawing/2014/main" id="{60E42A48-BA83-4EB9-AB00-2EC827745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102" y="1382661"/>
            <a:ext cx="6903723" cy="3969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00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FBD72-28E7-4C37-B473-280C7DACFAB9}"/>
              </a:ext>
            </a:extLst>
          </p:cNvPr>
          <p:cNvSpPr>
            <a:spLocks noGrp="1"/>
          </p:cNvSpPr>
          <p:nvPr>
            <p:ph type="title"/>
          </p:nvPr>
        </p:nvSpPr>
        <p:spPr>
          <a:xfrm>
            <a:off x="643467" y="643467"/>
            <a:ext cx="3363974" cy="1597315"/>
          </a:xfrm>
          <a:noFill/>
          <a:ln w="19050">
            <a:solidFill>
              <a:schemeClr val="bg1"/>
            </a:solidFill>
          </a:ln>
        </p:spPr>
        <p:txBody>
          <a:bodyPr wrap="square">
            <a:normAutofit fontScale="90000"/>
          </a:bodyPr>
          <a:lstStyle/>
          <a:p>
            <a:pPr algn="ctr"/>
            <a:r>
              <a:rPr lang="en-US" dirty="0">
                <a:solidFill>
                  <a:schemeClr val="bg1"/>
                </a:solidFill>
              </a:rPr>
              <a:t>Red MAN (Metropolitan Area Network)</a:t>
            </a:r>
            <a:r>
              <a:rPr lang="es-MX" dirty="0"/>
              <a:t/>
            </a:r>
            <a:br>
              <a:rPr lang="es-MX" dirty="0"/>
            </a:br>
            <a:endParaRPr lang="es-MX" sz="2800" dirty="0">
              <a:solidFill>
                <a:schemeClr val="bg1"/>
              </a:solidFill>
            </a:endParaRPr>
          </a:p>
        </p:txBody>
      </p:sp>
      <p:sp>
        <p:nvSpPr>
          <p:cNvPr id="7175" name="Content Placeholder 7174">
            <a:extLst>
              <a:ext uri="{FF2B5EF4-FFF2-40B4-BE49-F238E27FC236}">
                <a16:creationId xmlns:a16="http://schemas.microsoft.com/office/drawing/2014/main" id="{9FE182FD-13CC-4ECE-8F28-F56CE6844EF0}"/>
              </a:ext>
            </a:extLst>
          </p:cNvPr>
          <p:cNvSpPr>
            <a:spLocks noGrp="1"/>
          </p:cNvSpPr>
          <p:nvPr>
            <p:ph idx="1"/>
          </p:nvPr>
        </p:nvSpPr>
        <p:spPr>
          <a:xfrm>
            <a:off x="643468" y="2638044"/>
            <a:ext cx="3363974" cy="3415622"/>
          </a:xfrm>
        </p:spPr>
        <p:txBody>
          <a:bodyPr>
            <a:normAutofit fontScale="77500" lnSpcReduction="20000"/>
          </a:bodyPr>
          <a:lstStyle/>
          <a:p>
            <a:pPr algn="just"/>
            <a:r>
              <a:rPr lang="es-MX" dirty="0">
                <a:solidFill>
                  <a:schemeClr val="bg1"/>
                </a:solidFill>
              </a:rPr>
              <a:t>MAN o </a:t>
            </a:r>
            <a:r>
              <a:rPr lang="es-MX" dirty="0" err="1">
                <a:solidFill>
                  <a:schemeClr val="bg1"/>
                </a:solidFill>
              </a:rPr>
              <a:t>Metropolitan</a:t>
            </a:r>
            <a:r>
              <a:rPr lang="es-MX" dirty="0">
                <a:solidFill>
                  <a:schemeClr val="bg1"/>
                </a:solidFill>
              </a:rPr>
              <a:t> </a:t>
            </a:r>
            <a:r>
              <a:rPr lang="es-MX" dirty="0" err="1">
                <a:solidFill>
                  <a:schemeClr val="bg1"/>
                </a:solidFill>
              </a:rPr>
              <a:t>Area</a:t>
            </a:r>
            <a:r>
              <a:rPr lang="es-MX" dirty="0">
                <a:solidFill>
                  <a:schemeClr val="bg1"/>
                </a:solidFill>
              </a:rPr>
              <a:t> Network, es Red de Área Metropolitana, es una red de datos diseñada específicamente para ser utilizada en ámbitos de ciudades o pueblos. La primera característica, hablando en términos de cobertura geográfica, es que las Redes de </a:t>
            </a:r>
            <a:r>
              <a:rPr lang="es-MX" dirty="0" err="1">
                <a:solidFill>
                  <a:schemeClr val="bg1"/>
                </a:solidFill>
              </a:rPr>
              <a:t>Area</a:t>
            </a:r>
            <a:r>
              <a:rPr lang="es-MX" dirty="0">
                <a:solidFill>
                  <a:schemeClr val="bg1"/>
                </a:solidFill>
              </a:rPr>
              <a:t> Metropolitana o MAN son más grandes que las redes de área local o LAN.</a:t>
            </a:r>
            <a:endParaRPr lang="en-US" sz="2000" dirty="0">
              <a:solidFill>
                <a:schemeClr val="bg1"/>
              </a:solidFill>
            </a:endParaRPr>
          </a:p>
        </p:txBody>
      </p:sp>
      <p:pic>
        <p:nvPicPr>
          <p:cNvPr id="7173" name="Picture 2" descr="Image result for redes MAN">
            <a:extLst>
              <a:ext uri="{FF2B5EF4-FFF2-40B4-BE49-F238E27FC236}">
                <a16:creationId xmlns:a16="http://schemas.microsoft.com/office/drawing/2014/main" id="{0669E00F-A625-40CA-90CA-A40558781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763" y="1332693"/>
            <a:ext cx="6250769" cy="4031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059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EBDA-FD03-4EDF-9DA4-03FEB70F287A}"/>
              </a:ext>
            </a:extLst>
          </p:cNvPr>
          <p:cNvSpPr>
            <a:spLocks noGrp="1"/>
          </p:cNvSpPr>
          <p:nvPr>
            <p:ph type="title"/>
          </p:nvPr>
        </p:nvSpPr>
        <p:spPr>
          <a:xfrm>
            <a:off x="838200" y="365125"/>
            <a:ext cx="10515600" cy="1325563"/>
          </a:xfrm>
        </p:spPr>
        <p:txBody>
          <a:bodyPr>
            <a:normAutofit/>
          </a:bodyPr>
          <a:lstStyle/>
          <a:p>
            <a:pPr algn="ctr"/>
            <a:r>
              <a:rPr lang="es-MX" sz="5400" b="1" dirty="0">
                <a:ln w="0"/>
                <a:solidFill>
                  <a:schemeClr val="accent1"/>
                </a:solidFill>
                <a:effectLst>
                  <a:outerShdw blurRad="38100" dist="25400" dir="5400000" algn="ctr" rotWithShape="0">
                    <a:srgbClr val="6E747A">
                      <a:alpha val="43000"/>
                    </a:srgbClr>
                  </a:outerShdw>
                </a:effectLst>
              </a:rPr>
              <a:t>Servidores</a:t>
            </a:r>
          </a:p>
        </p:txBody>
      </p:sp>
      <p:sp>
        <p:nvSpPr>
          <p:cNvPr id="3" name="Content Placeholder 2">
            <a:extLst>
              <a:ext uri="{FF2B5EF4-FFF2-40B4-BE49-F238E27FC236}">
                <a16:creationId xmlns:a16="http://schemas.microsoft.com/office/drawing/2014/main" id="{D8CC143C-39AD-4A03-83FD-EC1E7110769F}"/>
              </a:ext>
            </a:extLst>
          </p:cNvPr>
          <p:cNvSpPr>
            <a:spLocks noGrp="1"/>
          </p:cNvSpPr>
          <p:nvPr>
            <p:ph idx="1"/>
          </p:nvPr>
        </p:nvSpPr>
        <p:spPr>
          <a:xfrm>
            <a:off x="838200" y="1825625"/>
            <a:ext cx="3797807" cy="4351338"/>
          </a:xfrm>
        </p:spPr>
        <p:txBody>
          <a:bodyPr>
            <a:normAutofit/>
          </a:bodyPr>
          <a:lstStyle/>
          <a:p>
            <a:r>
              <a:rPr lang="es-MX" sz="2000" dirty="0"/>
              <a:t>Es una computadora que, formando parte de una red, provee servicios a otras computadoras denominadas clientes. También se suele denominar con la palabra servidor a Una aplicación informática o programa que realiza algunas tareas en beneficio de otras aplicaciones llamadas clientes. </a:t>
            </a:r>
          </a:p>
        </p:txBody>
      </p:sp>
      <p:pic>
        <p:nvPicPr>
          <p:cNvPr id="1030" name="Picture 6" descr="Image result for servidor">
            <a:extLst>
              <a:ext uri="{FF2B5EF4-FFF2-40B4-BE49-F238E27FC236}">
                <a16:creationId xmlns:a16="http://schemas.microsoft.com/office/drawing/2014/main" id="{28790893-F20F-4ADE-A792-AE34AB0A44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5112"/>
          <a:stretch/>
        </p:blipFill>
        <p:spPr bwMode="auto">
          <a:xfrm>
            <a:off x="5120640" y="1904281"/>
            <a:ext cx="6233160" cy="427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433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5E70EC-A6EA-49EA-8672-92CA7C1A4D57}"/>
              </a:ext>
            </a:extLst>
          </p:cNvPr>
          <p:cNvSpPr>
            <a:spLocks noGrp="1"/>
          </p:cNvSpPr>
          <p:nvPr>
            <p:ph type="title"/>
          </p:nvPr>
        </p:nvSpPr>
        <p:spPr>
          <a:xfrm>
            <a:off x="1286932" y="1204109"/>
            <a:ext cx="10023398" cy="857894"/>
          </a:xfrm>
        </p:spPr>
        <p:txBody>
          <a:bodyPr>
            <a:normAutofit fontScale="90000"/>
          </a:bodyPr>
          <a:lstStyle/>
          <a:p>
            <a:r>
              <a:rPr lang="en-US" dirty="0">
                <a:solidFill>
                  <a:schemeClr val="bg1"/>
                </a:solidFill>
              </a:rPr>
              <a:t>Red WLAN (Wireless Local Network)</a:t>
            </a:r>
            <a:r>
              <a:rPr lang="es-MX" dirty="0"/>
              <a:t/>
            </a:r>
            <a:br>
              <a:rPr lang="es-MX" dirty="0"/>
            </a:br>
            <a:endParaRPr lang="es-MX" sz="4000" dirty="0">
              <a:solidFill>
                <a:srgbClr val="FFFFFF"/>
              </a:solidFill>
            </a:endParaRPr>
          </a:p>
        </p:txBody>
      </p:sp>
      <p:sp>
        <p:nvSpPr>
          <p:cNvPr id="3" name="Content Placeholder 2">
            <a:extLst>
              <a:ext uri="{FF2B5EF4-FFF2-40B4-BE49-F238E27FC236}">
                <a16:creationId xmlns:a16="http://schemas.microsoft.com/office/drawing/2014/main" id="{47B139D1-BE57-4854-B924-C2126A2A343A}"/>
              </a:ext>
            </a:extLst>
          </p:cNvPr>
          <p:cNvSpPr>
            <a:spLocks noGrp="1"/>
          </p:cNvSpPr>
          <p:nvPr>
            <p:ph idx="1"/>
          </p:nvPr>
        </p:nvSpPr>
        <p:spPr>
          <a:xfrm>
            <a:off x="1286930" y="2962451"/>
            <a:ext cx="4052499" cy="2820012"/>
          </a:xfrm>
        </p:spPr>
        <p:txBody>
          <a:bodyPr>
            <a:normAutofit fontScale="70000" lnSpcReduction="20000"/>
          </a:bodyPr>
          <a:lstStyle/>
          <a:p>
            <a:pPr algn="just"/>
            <a:r>
              <a:rPr lang="es-MX" dirty="0"/>
              <a:t>Una Red de </a:t>
            </a:r>
            <a:r>
              <a:rPr lang="es-MX" dirty="0" err="1"/>
              <a:t>Area</a:t>
            </a:r>
            <a:r>
              <a:rPr lang="es-MX" dirty="0"/>
              <a:t> Local Inalámbrica, más conocida como WLAN, es básicamente un sistema de transferencia y comunicaciones de datos el cual no requiere que las computadoras que la componen tengan que estar cableadas entre sí, ya que todo el tráfico de datos entre las mismas se realiza a través de ondas de radio</a:t>
            </a:r>
            <a:endParaRPr lang="es-MX" sz="1800" dirty="0"/>
          </a:p>
        </p:txBody>
      </p:sp>
      <p:pic>
        <p:nvPicPr>
          <p:cNvPr id="8194" name="Picture 2" descr="Related image">
            <a:extLst>
              <a:ext uri="{FF2B5EF4-FFF2-40B4-BE49-F238E27FC236}">
                <a16:creationId xmlns:a16="http://schemas.microsoft.com/office/drawing/2014/main" id="{1267EAAF-9E5D-4F46-9C76-C3D27BE21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3975" y="2962451"/>
            <a:ext cx="4530140" cy="282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687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41FDA-84E6-46CC-A6E2-2C6EB1CFBDF6}"/>
              </a:ext>
            </a:extLst>
          </p:cNvPr>
          <p:cNvSpPr>
            <a:spLocks noGrp="1"/>
          </p:cNvSpPr>
          <p:nvPr>
            <p:ph type="title"/>
          </p:nvPr>
        </p:nvSpPr>
        <p:spPr>
          <a:xfrm>
            <a:off x="648929" y="629266"/>
            <a:ext cx="3651467" cy="1676603"/>
          </a:xfrm>
        </p:spPr>
        <p:txBody>
          <a:bodyPr>
            <a:normAutofit fontScale="90000"/>
          </a:bodyPr>
          <a:lstStyle/>
          <a:p>
            <a:r>
              <a:rPr lang="en-US" dirty="0"/>
              <a:t>Red SAN (Storage Area Network) </a:t>
            </a:r>
            <a:r>
              <a:rPr lang="es-MX" dirty="0"/>
              <a:t/>
            </a:r>
            <a:br>
              <a:rPr lang="es-MX" dirty="0"/>
            </a:br>
            <a:endParaRPr lang="es-MX" dirty="0"/>
          </a:p>
        </p:txBody>
      </p:sp>
      <p:sp>
        <p:nvSpPr>
          <p:cNvPr id="9223" name="Content Placeholder 9222">
            <a:extLst>
              <a:ext uri="{FF2B5EF4-FFF2-40B4-BE49-F238E27FC236}">
                <a16:creationId xmlns:a16="http://schemas.microsoft.com/office/drawing/2014/main" id="{E9D8B8DD-AA74-4BBE-9929-AFF198D60FC6}"/>
              </a:ext>
            </a:extLst>
          </p:cNvPr>
          <p:cNvSpPr>
            <a:spLocks noGrp="1"/>
          </p:cNvSpPr>
          <p:nvPr>
            <p:ph idx="1"/>
          </p:nvPr>
        </p:nvSpPr>
        <p:spPr>
          <a:xfrm>
            <a:off x="648931" y="2438400"/>
            <a:ext cx="3651466" cy="3785419"/>
          </a:xfrm>
        </p:spPr>
        <p:txBody>
          <a:bodyPr>
            <a:normAutofit fontScale="92500" lnSpcReduction="20000"/>
          </a:bodyPr>
          <a:lstStyle/>
          <a:p>
            <a:pPr algn="just"/>
            <a:r>
              <a:rPr lang="es-MX" dirty="0"/>
              <a:t>Una red SAN o Storage </a:t>
            </a:r>
            <a:r>
              <a:rPr lang="es-MX" dirty="0" err="1"/>
              <a:t>Area</a:t>
            </a:r>
            <a:r>
              <a:rPr lang="es-MX" dirty="0"/>
              <a:t> Network, Red de </a:t>
            </a:r>
            <a:r>
              <a:rPr lang="es-MX" dirty="0" err="1"/>
              <a:t>Area</a:t>
            </a:r>
            <a:r>
              <a:rPr lang="es-MX" dirty="0"/>
              <a:t> de Almacenamiento, es una tecnología muy usada por grandes empresas para obtener mayor flexibilidad en la obtención y manipulación de los datos que necesita para su desenvolvimiento.</a:t>
            </a:r>
          </a:p>
          <a:p>
            <a:endParaRPr lang="en-US" sz="1800" dirty="0"/>
          </a:p>
        </p:txBody>
      </p:sp>
      <p:pic>
        <p:nvPicPr>
          <p:cNvPr id="9221" name="Picture 2" descr="Image result for redes SAN">
            <a:extLst>
              <a:ext uri="{FF2B5EF4-FFF2-40B4-BE49-F238E27FC236}">
                <a16:creationId xmlns:a16="http://schemas.microsoft.com/office/drawing/2014/main" id="{67D86C82-D5C6-473E-92B8-77539CD4A0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71" r="-2" b="2820"/>
          <a:stretch/>
        </p:blipFill>
        <p:spPr bwMode="auto">
          <a:xfrm>
            <a:off x="6386895" y="1575901"/>
            <a:ext cx="4300395" cy="390471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463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F22AC2-2223-406A-9A64-CA2377B6FB05}"/>
              </a:ext>
            </a:extLst>
          </p:cNvPr>
          <p:cNvSpPr>
            <a:spLocks noGrp="1"/>
          </p:cNvSpPr>
          <p:nvPr>
            <p:ph type="title"/>
          </p:nvPr>
        </p:nvSpPr>
        <p:spPr>
          <a:xfrm>
            <a:off x="1286932" y="1204109"/>
            <a:ext cx="10023398" cy="857894"/>
          </a:xfrm>
        </p:spPr>
        <p:txBody>
          <a:bodyPr>
            <a:normAutofit fontScale="90000"/>
          </a:bodyPr>
          <a:lstStyle/>
          <a:p>
            <a:r>
              <a:rPr lang="es-MX" dirty="0">
                <a:solidFill>
                  <a:schemeClr val="bg1"/>
                </a:solidFill>
              </a:rPr>
              <a:t>Red PAN (Personal </a:t>
            </a:r>
            <a:r>
              <a:rPr lang="es-MX" dirty="0" err="1">
                <a:solidFill>
                  <a:schemeClr val="bg1"/>
                </a:solidFill>
              </a:rPr>
              <a:t>Area</a:t>
            </a:r>
            <a:r>
              <a:rPr lang="es-MX" dirty="0">
                <a:solidFill>
                  <a:schemeClr val="bg1"/>
                </a:solidFill>
              </a:rPr>
              <a:t> Network)</a:t>
            </a:r>
            <a:r>
              <a:rPr lang="es-MX" dirty="0"/>
              <a:t/>
            </a:r>
            <a:br>
              <a:rPr lang="es-MX" dirty="0"/>
            </a:br>
            <a:endParaRPr lang="es-MX" sz="4000" dirty="0">
              <a:solidFill>
                <a:srgbClr val="FFFFFF"/>
              </a:solidFill>
            </a:endParaRPr>
          </a:p>
        </p:txBody>
      </p:sp>
      <p:sp>
        <p:nvSpPr>
          <p:cNvPr id="3" name="Content Placeholder 2">
            <a:extLst>
              <a:ext uri="{FF2B5EF4-FFF2-40B4-BE49-F238E27FC236}">
                <a16:creationId xmlns:a16="http://schemas.microsoft.com/office/drawing/2014/main" id="{E0DDACD1-5797-40D6-8FF5-63D378C50A16}"/>
              </a:ext>
            </a:extLst>
          </p:cNvPr>
          <p:cNvSpPr>
            <a:spLocks noGrp="1"/>
          </p:cNvSpPr>
          <p:nvPr>
            <p:ph idx="1"/>
          </p:nvPr>
        </p:nvSpPr>
        <p:spPr>
          <a:xfrm>
            <a:off x="1286930" y="2962451"/>
            <a:ext cx="4052499" cy="2820012"/>
          </a:xfrm>
        </p:spPr>
        <p:txBody>
          <a:bodyPr>
            <a:normAutofit fontScale="62500" lnSpcReduction="20000"/>
          </a:bodyPr>
          <a:lstStyle/>
          <a:p>
            <a:pPr algn="just"/>
            <a:r>
              <a:rPr lang="es-MX" dirty="0"/>
              <a:t>Una red PAN, abreviatura del inglés Personal </a:t>
            </a:r>
            <a:r>
              <a:rPr lang="es-MX" dirty="0" err="1"/>
              <a:t>Area</a:t>
            </a:r>
            <a:r>
              <a:rPr lang="es-MX" dirty="0"/>
              <a:t> Network, Red de </a:t>
            </a:r>
            <a:r>
              <a:rPr lang="es-MX" dirty="0" err="1"/>
              <a:t>Area</a:t>
            </a:r>
            <a:r>
              <a:rPr lang="es-MX" dirty="0"/>
              <a:t> Personal, es básicamente una red integrada por todos los dispositivos en el entorno local y cercano de su usuario, es decir que la componen todos los aparatos que están cerca del mismo. La principal característica de este tipo de red que le permite al usuario establecer una comunicación con sus dispositivos de forma sencilla, práctica y veloz.</a:t>
            </a:r>
          </a:p>
          <a:p>
            <a:endParaRPr lang="es-MX" sz="1800" dirty="0"/>
          </a:p>
        </p:txBody>
      </p:sp>
      <p:pic>
        <p:nvPicPr>
          <p:cNvPr id="10242" name="Picture 2" descr="Related image">
            <a:extLst>
              <a:ext uri="{FF2B5EF4-FFF2-40B4-BE49-F238E27FC236}">
                <a16:creationId xmlns:a16="http://schemas.microsoft.com/office/drawing/2014/main" id="{15FE7910-D06C-4D02-BEC9-120EA69EC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8195" y="3009906"/>
            <a:ext cx="5141701" cy="272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242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5316D-ED2F-4F89-B4B4-8D9240B1A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ED5E39-9916-4CF6-956C-CC0B4ABF5DB4}"/>
              </a:ext>
            </a:extLst>
          </p:cNvPr>
          <p:cNvSpPr>
            <a:spLocks noGrp="1"/>
          </p:cNvSpPr>
          <p:nvPr>
            <p:ph type="title"/>
          </p:nvPr>
        </p:nvSpPr>
        <p:spPr>
          <a:xfrm>
            <a:off x="312516" y="1487272"/>
            <a:ext cx="3125194" cy="2743200"/>
          </a:xfrm>
          <a:prstGeom prst="ellipse">
            <a:avLst/>
          </a:prstGeom>
          <a:solidFill>
            <a:srgbClr val="262626"/>
          </a:solidFill>
          <a:ln w="174625" cmpd="thinThick">
            <a:solidFill>
              <a:srgbClr val="262626"/>
            </a:solidFill>
          </a:ln>
        </p:spPr>
        <p:txBody>
          <a:bodyPr>
            <a:normAutofit/>
          </a:bodyPr>
          <a:lstStyle/>
          <a:p>
            <a:pPr algn="ctr"/>
            <a:r>
              <a:rPr lang="es-MX" sz="2600" dirty="0">
                <a:solidFill>
                  <a:srgbClr val="FFFFFF"/>
                </a:solidFill>
              </a:rPr>
              <a:t>Protocolos de comunicación</a:t>
            </a:r>
          </a:p>
        </p:txBody>
      </p:sp>
      <p:pic>
        <p:nvPicPr>
          <p:cNvPr id="11266" name="Picture 2" descr="Image result for protocolos">
            <a:extLst>
              <a:ext uri="{FF2B5EF4-FFF2-40B4-BE49-F238E27FC236}">
                <a16:creationId xmlns:a16="http://schemas.microsoft.com/office/drawing/2014/main" id="{7A850495-C948-4250-A281-3B6FA6665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44" y="4290289"/>
            <a:ext cx="3386338" cy="188667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D98F5AC-63EF-4584-923B-BCE253B3EBB2}"/>
              </a:ext>
            </a:extLst>
          </p:cNvPr>
          <p:cNvSpPr>
            <a:spLocks noGrp="1"/>
          </p:cNvSpPr>
          <p:nvPr>
            <p:ph idx="1"/>
          </p:nvPr>
        </p:nvSpPr>
        <p:spPr>
          <a:xfrm>
            <a:off x="3622876" y="1041722"/>
            <a:ext cx="8160152" cy="5440101"/>
          </a:xfrm>
        </p:spPr>
        <p:txBody>
          <a:bodyPr>
            <a:normAutofit fontScale="62500" lnSpcReduction="20000"/>
          </a:bodyPr>
          <a:lstStyle/>
          <a:p>
            <a:r>
              <a:rPr lang="es-MX" dirty="0"/>
              <a:t>Un protocolo se encarga de establecer las reglas mediante las cuales uno o mas equipos conectados a la red puedan comunicarse entre si a través de un medio de telecomunicaciones, ya sea físico o electromagnético.</a:t>
            </a:r>
          </a:p>
          <a:p>
            <a:r>
              <a:rPr lang="es-MX" dirty="0"/>
              <a:t>Establecen el tipo de mensaje y la interpretación del mismo, de manera que los diversos equipos interconectados puedan entenderse y responder al mensaje según la orden que solicite el mismo</a:t>
            </a:r>
          </a:p>
          <a:p>
            <a:r>
              <a:rPr lang="es-MX" b="1" dirty="0"/>
              <a:t>FTP</a:t>
            </a:r>
            <a:r>
              <a:rPr lang="es-MX" dirty="0"/>
              <a:t> (File Transfer </a:t>
            </a:r>
            <a:r>
              <a:rPr lang="es-MX" dirty="0" err="1"/>
              <a:t>Protocol</a:t>
            </a:r>
            <a:r>
              <a:rPr lang="es-MX" dirty="0"/>
              <a:t>). Se utiliza para transferencia de archivos.</a:t>
            </a:r>
          </a:p>
          <a:p>
            <a:r>
              <a:rPr lang="en-US" b="1" dirty="0"/>
              <a:t>SMTP </a:t>
            </a:r>
            <a:r>
              <a:rPr lang="en-US" dirty="0"/>
              <a:t>(Simple Mail Transfer Protocol). </a:t>
            </a:r>
            <a:r>
              <a:rPr lang="es-MX" dirty="0"/>
              <a:t>Es una aplicación para el correo electrónico.</a:t>
            </a:r>
          </a:p>
          <a:p>
            <a:r>
              <a:rPr lang="es-MX" dirty="0"/>
              <a:t>TELNET: Permite la conexión a una aplicación remota desde un proceso o terminal.</a:t>
            </a:r>
          </a:p>
          <a:p>
            <a:r>
              <a:rPr lang="en-US" b="1" dirty="0"/>
              <a:t>SNMP</a:t>
            </a:r>
            <a:r>
              <a:rPr lang="en-US" dirty="0"/>
              <a:t> (Simple Network Management Protocol). </a:t>
            </a:r>
            <a:r>
              <a:rPr lang="es-MX" dirty="0"/>
              <a:t>Se trata de una aplicación para el</a:t>
            </a:r>
          </a:p>
          <a:p>
            <a:r>
              <a:rPr lang="es-MX" dirty="0"/>
              <a:t>control de la red.</a:t>
            </a:r>
          </a:p>
          <a:p>
            <a:r>
              <a:rPr lang="es-MX" b="1" dirty="0" smtClean="0"/>
              <a:t>NFS</a:t>
            </a:r>
            <a:r>
              <a:rPr lang="es-MX" dirty="0" smtClean="0"/>
              <a:t> (Network File </a:t>
            </a:r>
            <a:r>
              <a:rPr lang="es-MX" dirty="0" err="1" smtClean="0"/>
              <a:t>System</a:t>
            </a:r>
            <a:r>
              <a:rPr lang="es-MX" dirty="0" smtClean="0"/>
              <a:t>). Permite la utilización de archivos distribuidos por los programas de la red.</a:t>
            </a:r>
          </a:p>
          <a:p>
            <a:r>
              <a:rPr lang="es-MX" b="1" dirty="0" smtClean="0"/>
              <a:t>HTTP</a:t>
            </a:r>
            <a:r>
              <a:rPr lang="es-MX" dirty="0" smtClean="0"/>
              <a:t>. nos permite realizar una petición de datos y recursos, como pueden ser documentos HTML.</a:t>
            </a:r>
          </a:p>
          <a:p>
            <a:r>
              <a:rPr lang="es-MX" b="1" dirty="0" smtClean="0"/>
              <a:t>ARP</a:t>
            </a:r>
            <a:r>
              <a:rPr lang="es-MX" dirty="0"/>
              <a:t>. El protocolo de resolución de direcciones es responsable de convertir las dirección de protocolo de alto nivel(direcciones IP) a direcciones de red físicas. Primero, consideremos algunas cuestiones generales acerca de Ethernet. </a:t>
            </a:r>
          </a:p>
          <a:p>
            <a:r>
              <a:rPr lang="es-MX" b="1" dirty="0"/>
              <a:t>UDP</a:t>
            </a:r>
            <a:r>
              <a:rPr lang="es-MX" dirty="0"/>
              <a:t>: permite el envío de datagramas a través de la red sin que se haya establecido previamente una conexión</a:t>
            </a:r>
          </a:p>
          <a:p>
            <a:endParaRPr lang="es-MX" sz="1800" dirty="0"/>
          </a:p>
        </p:txBody>
      </p:sp>
    </p:spTree>
    <p:extLst>
      <p:ext uri="{BB962C8B-B14F-4D97-AF65-F5344CB8AC3E}">
        <p14:creationId xmlns:p14="http://schemas.microsoft.com/office/powerpoint/2010/main" val="3195327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0027-C9AE-46C0-BCE5-5B47FB2C29DA}"/>
              </a:ext>
            </a:extLst>
          </p:cNvPr>
          <p:cNvSpPr>
            <a:spLocks noGrp="1"/>
          </p:cNvSpPr>
          <p:nvPr>
            <p:ph type="title"/>
          </p:nvPr>
        </p:nvSpPr>
        <p:spPr/>
        <p:txBody>
          <a:bodyPr/>
          <a:lstStyle/>
          <a:p>
            <a:r>
              <a:rPr lang="es-MX" b="1" dirty="0"/>
              <a:t>El modelo OSI</a:t>
            </a:r>
            <a:br>
              <a:rPr lang="es-MX" b="1" dirty="0"/>
            </a:br>
            <a:endParaRPr lang="es-MX" dirty="0"/>
          </a:p>
        </p:txBody>
      </p:sp>
      <p:sp>
        <p:nvSpPr>
          <p:cNvPr id="6" name="Content Placeholder 5">
            <a:extLst>
              <a:ext uri="{FF2B5EF4-FFF2-40B4-BE49-F238E27FC236}">
                <a16:creationId xmlns:a16="http://schemas.microsoft.com/office/drawing/2014/main" id="{065A8EF5-D11D-4353-9315-F3673D9343EC}"/>
              </a:ext>
            </a:extLst>
          </p:cNvPr>
          <p:cNvSpPr>
            <a:spLocks noGrp="1"/>
          </p:cNvSpPr>
          <p:nvPr>
            <p:ph idx="1"/>
          </p:nvPr>
        </p:nvSpPr>
        <p:spPr>
          <a:xfrm>
            <a:off x="838200" y="1520456"/>
            <a:ext cx="10515600" cy="4972419"/>
          </a:xfrm>
        </p:spPr>
        <p:txBody>
          <a:bodyPr>
            <a:normAutofit fontScale="70000" lnSpcReduction="20000"/>
          </a:bodyPr>
          <a:lstStyle/>
          <a:p>
            <a:pPr marL="0" indent="0">
              <a:buNone/>
            </a:pPr>
            <a:r>
              <a:rPr lang="es-MX" dirty="0"/>
              <a:t>El modelo OSI es un modelo que comprende 7 capas. Las capas del modelo OSI son las siguientes:</a:t>
            </a:r>
            <a:br>
              <a:rPr lang="es-MX" dirty="0"/>
            </a:br>
            <a:r>
              <a:rPr lang="es-MX" dirty="0"/>
              <a:t/>
            </a:r>
            <a:br>
              <a:rPr lang="es-MX" dirty="0"/>
            </a:br>
            <a:r>
              <a:rPr lang="es-MX" b="1" dirty="0"/>
              <a:t>La capa física</a:t>
            </a:r>
            <a:r>
              <a:rPr lang="es-MX" dirty="0"/>
              <a:t> define la manera en la que los datos se convierten físicamente en señales digitales en los medios de comunicación (pulsos eléctricos, modulación de luz, etc.). </a:t>
            </a:r>
            <a:br>
              <a:rPr lang="es-MX" dirty="0"/>
            </a:br>
            <a:r>
              <a:rPr lang="es-MX" dirty="0"/>
              <a:t/>
            </a:r>
            <a:br>
              <a:rPr lang="es-MX" dirty="0"/>
            </a:br>
            <a:r>
              <a:rPr lang="es-MX" b="1" dirty="0"/>
              <a:t>La capa de enlace de datos</a:t>
            </a:r>
            <a:r>
              <a:rPr lang="es-MX" dirty="0"/>
              <a:t> define la interfaz con la tarjeta de interfaz de red y cómo se comparte el medio de transmisión. </a:t>
            </a:r>
            <a:br>
              <a:rPr lang="es-MX" dirty="0"/>
            </a:br>
            <a:r>
              <a:rPr lang="es-MX" dirty="0"/>
              <a:t/>
            </a:r>
            <a:br>
              <a:rPr lang="es-MX" dirty="0"/>
            </a:br>
            <a:r>
              <a:rPr lang="es-MX" b="1" dirty="0"/>
              <a:t>La capa de red</a:t>
            </a:r>
            <a:r>
              <a:rPr lang="es-MX" dirty="0"/>
              <a:t> permite administrar las direcciones y el enrutamiento de datos, es decir, su ruta a través de la red.</a:t>
            </a:r>
            <a:br>
              <a:rPr lang="es-MX" dirty="0"/>
            </a:br>
            <a:r>
              <a:rPr lang="es-MX" dirty="0"/>
              <a:t/>
            </a:r>
            <a:br>
              <a:rPr lang="es-MX" dirty="0"/>
            </a:br>
            <a:r>
              <a:rPr lang="es-MX" b="1" dirty="0"/>
              <a:t>La capa de transporte</a:t>
            </a:r>
            <a:r>
              <a:rPr lang="es-MX" dirty="0"/>
              <a:t> se encarga del transporte de datos, su división en paquetes y la administración de potenciales errores de transmisión. </a:t>
            </a:r>
            <a:br>
              <a:rPr lang="es-MX" dirty="0"/>
            </a:br>
            <a:r>
              <a:rPr lang="es-MX" dirty="0"/>
              <a:t/>
            </a:r>
            <a:br>
              <a:rPr lang="es-MX" dirty="0"/>
            </a:br>
            <a:r>
              <a:rPr lang="es-MX" b="1" dirty="0"/>
              <a:t>La capa de sesión</a:t>
            </a:r>
            <a:r>
              <a:rPr lang="es-MX" dirty="0"/>
              <a:t> define el inicio y la finalización de las sesiones de comunicación entre los equipos de la red. </a:t>
            </a:r>
            <a:br>
              <a:rPr lang="es-MX" dirty="0"/>
            </a:br>
            <a:r>
              <a:rPr lang="es-MX" dirty="0"/>
              <a:t/>
            </a:r>
            <a:br>
              <a:rPr lang="es-MX" dirty="0"/>
            </a:br>
            <a:r>
              <a:rPr lang="es-MX" b="1" dirty="0"/>
              <a:t>La capa de presentación</a:t>
            </a:r>
            <a:r>
              <a:rPr lang="es-MX" dirty="0"/>
              <a:t> define el formato de los datos que maneja la capa de aplicación (su representación y, potencialmente, su compresión y cifrado) independientemente del sistema.</a:t>
            </a:r>
            <a:br>
              <a:rPr lang="es-MX" dirty="0"/>
            </a:br>
            <a:r>
              <a:rPr lang="es-MX" dirty="0"/>
              <a:t/>
            </a:r>
            <a:br>
              <a:rPr lang="es-MX" dirty="0"/>
            </a:br>
            <a:r>
              <a:rPr lang="es-MX" b="1" dirty="0"/>
              <a:t>La capa de aplicación</a:t>
            </a:r>
            <a:r>
              <a:rPr lang="es-MX" dirty="0"/>
              <a:t> le brinda aplicaciones a la interfaz. Por lo tanto, es el nivel más cercano a los usuarios, administrado directamente por el </a:t>
            </a:r>
            <a:r>
              <a:rPr lang="es-MX" i="1" dirty="0"/>
              <a:t>software</a:t>
            </a:r>
            <a:r>
              <a:rPr lang="es-MX" dirty="0"/>
              <a:t>. </a:t>
            </a:r>
          </a:p>
        </p:txBody>
      </p:sp>
    </p:spTree>
    <p:extLst>
      <p:ext uri="{BB962C8B-B14F-4D97-AF65-F5344CB8AC3E}">
        <p14:creationId xmlns:p14="http://schemas.microsoft.com/office/powerpoint/2010/main" val="1927120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45660-15B0-4650-82DD-0D4738F467A2}"/>
              </a:ext>
            </a:extLst>
          </p:cNvPr>
          <p:cNvSpPr>
            <a:spLocks noGrp="1"/>
          </p:cNvSpPr>
          <p:nvPr>
            <p:ph type="title"/>
          </p:nvPr>
        </p:nvSpPr>
        <p:spPr/>
        <p:txBody>
          <a:bodyPr/>
          <a:lstStyle/>
          <a:p>
            <a:r>
              <a:rPr lang="es-MX" b="1" dirty="0"/>
              <a:t>El modelo TCP/IP</a:t>
            </a:r>
            <a:r>
              <a:rPr lang="es-MX" dirty="0"/>
              <a:t/>
            </a:r>
            <a:br>
              <a:rPr lang="es-MX" dirty="0"/>
            </a:br>
            <a:endParaRPr lang="es-MX" dirty="0"/>
          </a:p>
        </p:txBody>
      </p:sp>
      <p:sp>
        <p:nvSpPr>
          <p:cNvPr id="3" name="Content Placeholder 2">
            <a:extLst>
              <a:ext uri="{FF2B5EF4-FFF2-40B4-BE49-F238E27FC236}">
                <a16:creationId xmlns:a16="http://schemas.microsoft.com/office/drawing/2014/main" id="{5C0B2A03-3E49-4F06-B52C-9F81CFAFBA2C}"/>
              </a:ext>
            </a:extLst>
          </p:cNvPr>
          <p:cNvSpPr>
            <a:spLocks noGrp="1"/>
          </p:cNvSpPr>
          <p:nvPr>
            <p:ph idx="1"/>
          </p:nvPr>
        </p:nvSpPr>
        <p:spPr>
          <a:xfrm>
            <a:off x="731874" y="1921318"/>
            <a:ext cx="10515600" cy="4351338"/>
          </a:xfrm>
        </p:spPr>
        <p:txBody>
          <a:bodyPr>
            <a:normAutofit fontScale="62500" lnSpcReduction="20000"/>
          </a:bodyPr>
          <a:lstStyle/>
          <a:p>
            <a:r>
              <a:rPr lang="es-MX" dirty="0"/>
              <a:t>El modelo TCP/IP, influenciado por el modelo OSI, también utiliza el enfoque modular (utiliza módulos o capas), pero sólo contiene cuatro: acceso a la red, Internet, transporte y aplicación.</a:t>
            </a:r>
          </a:p>
          <a:p>
            <a:r>
              <a:rPr lang="es-MX" dirty="0"/>
              <a:t>En realidad, el modelo TCP/IP se desarrolló casi a la par que el modelo OSI. Es por ello que está influenciado por éste, pero no sigue todas las especificaciones del modelo OSI.  </a:t>
            </a:r>
            <a:br>
              <a:rPr lang="es-MX" dirty="0"/>
            </a:br>
            <a:r>
              <a:rPr lang="es-MX" dirty="0"/>
              <a:t/>
            </a:r>
            <a:br>
              <a:rPr lang="es-MX" dirty="0"/>
            </a:br>
            <a:r>
              <a:rPr lang="es-MX" dirty="0"/>
              <a:t>Como puede verse, las capas del modelo TCP/IP tienen tareas mucho más diversas que las del modelo OSI, considerando que ciertas capas del modelo TCP/IP se corresponden con varios niveles del modelo OSI.</a:t>
            </a:r>
            <a:br>
              <a:rPr lang="es-MX" dirty="0"/>
            </a:br>
            <a:r>
              <a:rPr lang="es-MX" dirty="0"/>
              <a:t/>
            </a:r>
            <a:br>
              <a:rPr lang="es-MX" dirty="0"/>
            </a:br>
            <a:r>
              <a:rPr lang="es-MX" dirty="0"/>
              <a:t>Las funciones de las diferentes capas son las siguientes: </a:t>
            </a:r>
            <a:br>
              <a:rPr lang="es-MX" dirty="0"/>
            </a:br>
            <a:r>
              <a:rPr lang="es-MX" dirty="0"/>
              <a:t/>
            </a:r>
            <a:br>
              <a:rPr lang="es-MX" dirty="0"/>
            </a:br>
            <a:r>
              <a:rPr lang="es-MX" b="1" dirty="0"/>
              <a:t>Capa de acceso a la red</a:t>
            </a:r>
            <a:r>
              <a:rPr lang="es-MX" dirty="0"/>
              <a:t>: especifica la forma en la que los datos deben enrutarse, sea cual sea el tipo de red utilizado. </a:t>
            </a:r>
            <a:br>
              <a:rPr lang="es-MX" dirty="0"/>
            </a:br>
            <a:r>
              <a:rPr lang="es-MX" dirty="0"/>
              <a:t/>
            </a:r>
            <a:br>
              <a:rPr lang="es-MX" dirty="0"/>
            </a:br>
            <a:r>
              <a:rPr lang="es-MX" b="1" dirty="0"/>
              <a:t>Capa de Internet</a:t>
            </a:r>
            <a:r>
              <a:rPr lang="es-MX" dirty="0"/>
              <a:t>: es responsable de proporcionar el paquete de datos (datagrama). </a:t>
            </a:r>
            <a:br>
              <a:rPr lang="es-MX" dirty="0"/>
            </a:br>
            <a:r>
              <a:rPr lang="es-MX" dirty="0"/>
              <a:t/>
            </a:r>
            <a:br>
              <a:rPr lang="es-MX" dirty="0"/>
            </a:br>
            <a:r>
              <a:rPr lang="es-MX" b="1" dirty="0"/>
              <a:t>Capa de transporte</a:t>
            </a:r>
            <a:r>
              <a:rPr lang="es-MX" dirty="0"/>
              <a:t>: brinda los datos de enrutamiento, junto con los mecanismos que permiten conocer el estado de la transmisión. Comprende a los protocolos TCP y UDP.</a:t>
            </a:r>
          </a:p>
          <a:p>
            <a:r>
              <a:rPr lang="es-MX" dirty="0"/>
              <a:t/>
            </a:r>
            <a:br>
              <a:rPr lang="es-MX" dirty="0"/>
            </a:br>
            <a:r>
              <a:rPr lang="es-MX" b="1" dirty="0"/>
              <a:t>Capa de aplicación</a:t>
            </a:r>
            <a:r>
              <a:rPr lang="es-MX" dirty="0"/>
              <a:t>: incorpora aplicaciones de red estándar (Telnet, SMTP, FTP, etc.). </a:t>
            </a:r>
          </a:p>
          <a:p>
            <a:endParaRPr lang="es-MX" dirty="0"/>
          </a:p>
        </p:txBody>
      </p:sp>
    </p:spTree>
    <p:extLst>
      <p:ext uri="{BB962C8B-B14F-4D97-AF65-F5344CB8AC3E}">
        <p14:creationId xmlns:p14="http://schemas.microsoft.com/office/powerpoint/2010/main" val="733108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B3E7-8071-485E-9ECF-8B1B7953593E}"/>
              </a:ext>
            </a:extLst>
          </p:cNvPr>
          <p:cNvSpPr>
            <a:spLocks noGrp="1"/>
          </p:cNvSpPr>
          <p:nvPr>
            <p:ph type="title"/>
          </p:nvPr>
        </p:nvSpPr>
        <p:spPr>
          <a:xfrm>
            <a:off x="1571811" y="1573586"/>
            <a:ext cx="9122584" cy="1325563"/>
          </a:xfrm>
        </p:spPr>
        <p:txBody>
          <a:bodyPr>
            <a:normAutofit/>
          </a:bodyPr>
          <a:lstStyle/>
          <a:p>
            <a:r>
              <a:rPr lang="es-MX" dirty="0"/>
              <a:t>Encapsulamiento de datos</a:t>
            </a:r>
          </a:p>
        </p:txBody>
      </p:sp>
      <p:sp>
        <p:nvSpPr>
          <p:cNvPr id="3" name="Content Placeholder 2">
            <a:extLst>
              <a:ext uri="{FF2B5EF4-FFF2-40B4-BE49-F238E27FC236}">
                <a16:creationId xmlns:a16="http://schemas.microsoft.com/office/drawing/2014/main" id="{AC8CFA40-7052-49FD-B1F1-C2D72D4AED72}"/>
              </a:ext>
            </a:extLst>
          </p:cNvPr>
          <p:cNvSpPr>
            <a:spLocks noGrp="1"/>
          </p:cNvSpPr>
          <p:nvPr>
            <p:ph idx="1"/>
          </p:nvPr>
        </p:nvSpPr>
        <p:spPr>
          <a:xfrm>
            <a:off x="1571811" y="3060016"/>
            <a:ext cx="8849844" cy="2601747"/>
          </a:xfrm>
        </p:spPr>
        <p:txBody>
          <a:bodyPr>
            <a:normAutofit fontScale="70000" lnSpcReduction="20000"/>
          </a:bodyPr>
          <a:lstStyle/>
          <a:p>
            <a:r>
              <a:rPr lang="es-MX" dirty="0"/>
              <a:t>El encapsulamiento rodea los datos con la información de protocolo necesaria antes de que se una al tránsito de la red. Por lo tanto, a medida que los datos se desplazan a través de las capas del modelo OSI, reciben encabezados, información final y otros tipos de información.</a:t>
            </a:r>
          </a:p>
          <a:p>
            <a:r>
              <a:rPr lang="es-MX" dirty="0"/>
              <a:t/>
            </a:r>
            <a:br>
              <a:rPr lang="es-MX" dirty="0"/>
            </a:br>
            <a:r>
              <a:rPr lang="es-MX" dirty="0"/>
              <a:t>Una vez que se envían los datos desde el origen, viajan a través de la capa de aplicación y recorren todas las demás capas en sentido descendente. El empaquetamiento y el flujo de los datos que se intercambian experimentan cambios a medida que las capas realizan sus funciones para los usuarios finales. Las redes deben realizar los siguientes cinco pasos de conversión a fin de encapsular los datos: </a:t>
            </a:r>
            <a:endParaRPr lang="es-MX" sz="2400" dirty="0"/>
          </a:p>
        </p:txBody>
      </p:sp>
      <p:sp>
        <p:nvSpPr>
          <p:cNvPr id="71"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73"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Tree>
    <p:extLst>
      <p:ext uri="{BB962C8B-B14F-4D97-AF65-F5344CB8AC3E}">
        <p14:creationId xmlns:p14="http://schemas.microsoft.com/office/powerpoint/2010/main" val="2276737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lated image">
            <a:extLst>
              <a:ext uri="{FF2B5EF4-FFF2-40B4-BE49-F238E27FC236}">
                <a16:creationId xmlns:a16="http://schemas.microsoft.com/office/drawing/2014/main" id="{6935BEC8-D7E7-4CA0-8005-2DF1FB4380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3609" y="1027906"/>
            <a:ext cx="7014767" cy="530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974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72A0B-82BF-4152-BF7A-4E93A7F26B54}"/>
              </a:ext>
            </a:extLst>
          </p:cNvPr>
          <p:cNvSpPr>
            <a:spLocks noGrp="1"/>
          </p:cNvSpPr>
          <p:nvPr>
            <p:ph idx="1"/>
          </p:nvPr>
        </p:nvSpPr>
        <p:spPr>
          <a:xfrm>
            <a:off x="512523" y="488514"/>
            <a:ext cx="4710830" cy="5837129"/>
          </a:xfrm>
        </p:spPr>
        <p:txBody>
          <a:bodyPr>
            <a:normAutofit/>
          </a:bodyPr>
          <a:lstStyle/>
          <a:p>
            <a:pPr marL="0" indent="0">
              <a:lnSpc>
                <a:spcPct val="120000"/>
              </a:lnSpc>
              <a:buNone/>
            </a:pPr>
            <a:r>
              <a:rPr lang="es-MX" sz="1800" dirty="0"/>
              <a:t>1. Crear los datos. Cuando un usuario envía un mensaje de correo electrónico, sus caracteres alfanuméricos se convierten en datos que pueden recorrer la </a:t>
            </a:r>
            <a:r>
              <a:rPr lang="es-MX" sz="1800" dirty="0" err="1"/>
              <a:t>internetwork</a:t>
            </a:r>
            <a:r>
              <a:rPr lang="es-MX" sz="1800" dirty="0"/>
              <a:t>. </a:t>
            </a:r>
          </a:p>
          <a:p>
            <a:pPr>
              <a:lnSpc>
                <a:spcPct val="120000"/>
              </a:lnSpc>
            </a:pPr>
            <a:endParaRPr lang="es-MX" sz="1800" dirty="0"/>
          </a:p>
          <a:p>
            <a:pPr marL="0" indent="0">
              <a:lnSpc>
                <a:spcPct val="120000"/>
              </a:lnSpc>
              <a:buNone/>
            </a:pPr>
            <a:r>
              <a:rPr lang="es-MX" sz="1800" dirty="0"/>
              <a:t/>
            </a:r>
            <a:br>
              <a:rPr lang="es-MX" sz="1800" dirty="0"/>
            </a:br>
            <a:r>
              <a:rPr lang="es-MX" sz="1800" dirty="0"/>
              <a:t>2. Empaquetar los datos para ser transportados de extremo a extremo. Los datos se empaquetan para ser transportados por la </a:t>
            </a:r>
            <a:r>
              <a:rPr lang="es-MX" sz="1800" dirty="0" err="1"/>
              <a:t>internetwork</a:t>
            </a:r>
            <a:r>
              <a:rPr lang="es-MX" sz="1800" dirty="0"/>
              <a:t>. Al utilizar segmentos, la función de transporte asegura que los hosts de mensaje en ambos extremos del sistema de correo electrónico se puedan comunicar de forma confiable. </a:t>
            </a:r>
            <a:r>
              <a:rPr lang="es-MX" sz="1600" dirty="0"/>
              <a:t/>
            </a:r>
            <a:br>
              <a:rPr lang="es-MX" sz="1600" dirty="0"/>
            </a:br>
            <a:endParaRPr lang="es-MX" sz="1600" dirty="0"/>
          </a:p>
        </p:txBody>
      </p:sp>
      <p:sp>
        <p:nvSpPr>
          <p:cNvPr id="4" name="TextBox 3">
            <a:extLst>
              <a:ext uri="{FF2B5EF4-FFF2-40B4-BE49-F238E27FC236}">
                <a16:creationId xmlns:a16="http://schemas.microsoft.com/office/drawing/2014/main" id="{B8864675-0C9F-441A-A480-520F545DCD17}"/>
              </a:ext>
            </a:extLst>
          </p:cNvPr>
          <p:cNvSpPr txBox="1"/>
          <p:nvPr/>
        </p:nvSpPr>
        <p:spPr>
          <a:xfrm>
            <a:off x="5436297" y="300625"/>
            <a:ext cx="6075122" cy="6463308"/>
          </a:xfrm>
          <a:prstGeom prst="rect">
            <a:avLst/>
          </a:prstGeom>
          <a:noFill/>
        </p:spPr>
        <p:txBody>
          <a:bodyPr wrap="square" rtlCol="0">
            <a:spAutoFit/>
          </a:bodyPr>
          <a:lstStyle/>
          <a:p>
            <a:r>
              <a:rPr lang="es-MX" dirty="0"/>
              <a:t>3. Agregar la dirección de red IP al encabezado. Los datos se colocan en un paquete o datagrama que contiene un encabezado de paquete con las direcciones lógicas de origen y de destino. Estas direcciones ayudan a los dispositivos de red a enviar los paquetes a través de la red por una ruta seleccionada. </a:t>
            </a:r>
          </a:p>
          <a:p>
            <a:r>
              <a:rPr lang="es-MX" dirty="0"/>
              <a:t/>
            </a:r>
            <a:br>
              <a:rPr lang="es-MX" dirty="0"/>
            </a:br>
            <a:r>
              <a:rPr lang="es-MX" dirty="0"/>
              <a:t>4. Agregar el encabezado y la información final de la capa de enlace de datos. Cada dispositivo de la red debe poner el paquete dentro de una trama. La trama le permite conectarse al próximo dispositivo de red conectado directamente en el enlace. Cada dispositivo en la ruta de red seleccionada requiere el entramado para poder conectarse al siguiente dispositivo. Realizar la conversión a bits para su transmisión. La trama debe convertirse en un patrón de unos y ceros (bits) para su transmisión a través del medio. Una función de temporización permite que los dispositivos distingan estos bits a medida que se trasladan por el medio. El medio en la </a:t>
            </a:r>
            <a:r>
              <a:rPr lang="es-MX" dirty="0" err="1"/>
              <a:t>internetwork</a:t>
            </a:r>
            <a:r>
              <a:rPr lang="es-MX" dirty="0"/>
              <a:t> física puede variar a lo largo de la ruta utilizada. Por ejemplo, el mensaje de correo electrónico se puede originar en una LAN, atravesar el </a:t>
            </a:r>
            <a:r>
              <a:rPr lang="es-MX" dirty="0" err="1"/>
              <a:t>backbone</a:t>
            </a:r>
            <a:r>
              <a:rPr lang="es-MX" dirty="0"/>
              <a:t> de una universidad y salir por un enlace WAN hasta llegar a su destino en otra LAN remota.</a:t>
            </a:r>
          </a:p>
        </p:txBody>
      </p:sp>
    </p:spTree>
    <p:extLst>
      <p:ext uri="{BB962C8B-B14F-4D97-AF65-F5344CB8AC3E}">
        <p14:creationId xmlns:p14="http://schemas.microsoft.com/office/powerpoint/2010/main" val="2492044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B03A8-A962-4B56-83DA-AF185E1CA176}"/>
              </a:ext>
            </a:extLst>
          </p:cNvPr>
          <p:cNvSpPr>
            <a:spLocks noGrp="1"/>
          </p:cNvSpPr>
          <p:nvPr>
            <p:ph type="title"/>
          </p:nvPr>
        </p:nvSpPr>
        <p:spPr>
          <a:xfrm>
            <a:off x="655721" y="2082292"/>
            <a:ext cx="3657600" cy="2887579"/>
          </a:xfrm>
        </p:spPr>
        <p:txBody>
          <a:bodyPr vert="horz" lIns="91440" tIns="45720" rIns="91440" bIns="45720" rtlCol="0" anchor="b">
            <a:normAutofit fontScale="90000"/>
          </a:bodyPr>
          <a:lstStyle/>
          <a:p>
            <a:pPr algn="just"/>
            <a:r>
              <a:rPr lang="es-MX" sz="2200" dirty="0">
                <a:solidFill>
                  <a:srgbClr val="FFFFFF"/>
                </a:solidFill>
              </a:rPr>
              <a:t>Toda computadora que se conecta a una red necesita de una tarjeta de interfaz de red que soporte un esquema de red especifico, como Ethernet. El cable de red se conectara a la parte trasera de la tarjeta, la compatibilidad a nivel físico y lógico se convierte en una cuestión relevante cuando se considera el uso de cualquier tarjeta de red. </a:t>
            </a:r>
            <a:r>
              <a:rPr lang="es-MX" sz="4800" dirty="0">
                <a:solidFill>
                  <a:srgbClr val="FFFFFF"/>
                </a:solidFill>
              </a:rPr>
              <a:t/>
            </a:r>
            <a:br>
              <a:rPr lang="es-MX" sz="4800" dirty="0">
                <a:solidFill>
                  <a:srgbClr val="FFFFFF"/>
                </a:solidFill>
              </a:rPr>
            </a:br>
            <a:r>
              <a:rPr lang="es-MX" sz="4800" dirty="0">
                <a:solidFill>
                  <a:srgbClr val="FFFFFF"/>
                </a:solidFill>
              </a:rPr>
              <a:t/>
            </a:r>
            <a:br>
              <a:rPr lang="es-MX" sz="4800" dirty="0">
                <a:solidFill>
                  <a:srgbClr val="FFFFFF"/>
                </a:solidFill>
              </a:rPr>
            </a:br>
            <a:endParaRPr lang="en-US" sz="4800" kern="1200" dirty="0">
              <a:solidFill>
                <a:srgbClr val="FFFFFF"/>
              </a:solidFill>
              <a:latin typeface="+mj-lt"/>
              <a:ea typeface="+mj-ea"/>
              <a:cs typeface="+mj-cs"/>
            </a:endParaRPr>
          </a:p>
        </p:txBody>
      </p:sp>
      <p:cxnSp>
        <p:nvCxnSpPr>
          <p:cNvPr id="74" name="Straight Connector 73">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3" name="Picture 2" descr="Image result for tarjeta de red">
            <a:extLst>
              <a:ext uri="{FF2B5EF4-FFF2-40B4-BE49-F238E27FC236}">
                <a16:creationId xmlns:a16="http://schemas.microsoft.com/office/drawing/2014/main" id="{ADDB58D5-2A43-48AC-9C66-2BE0C18DB8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90196" y="492573"/>
            <a:ext cx="5880796" cy="58807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A1F24E-A3A6-4537-BF3C-1782B92D9669}"/>
              </a:ext>
            </a:extLst>
          </p:cNvPr>
          <p:cNvSpPr txBox="1"/>
          <p:nvPr/>
        </p:nvSpPr>
        <p:spPr>
          <a:xfrm>
            <a:off x="5741581" y="616688"/>
            <a:ext cx="4593266" cy="369332"/>
          </a:xfrm>
          <a:prstGeom prst="rect">
            <a:avLst/>
          </a:prstGeom>
          <a:noFill/>
        </p:spPr>
        <p:txBody>
          <a:bodyPr wrap="square" rtlCol="0">
            <a:spAutoFit/>
          </a:bodyPr>
          <a:lstStyle/>
          <a:p>
            <a:r>
              <a:rPr lang="en-US" dirty="0" err="1"/>
              <a:t>Tarjeta</a:t>
            </a:r>
            <a:r>
              <a:rPr lang="en-US" dirty="0"/>
              <a:t> de red</a:t>
            </a:r>
            <a:endParaRPr lang="es-MX" dirty="0"/>
          </a:p>
        </p:txBody>
      </p:sp>
    </p:spTree>
    <p:extLst>
      <p:ext uri="{BB962C8B-B14F-4D97-AF65-F5344CB8AC3E}">
        <p14:creationId xmlns:p14="http://schemas.microsoft.com/office/powerpoint/2010/main" val="3609279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0BC9EFE1-D8CB-4668-9980-DB108327A7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Picture 142">
            <a:extLst>
              <a:ext uri="{FF2B5EF4-FFF2-40B4-BE49-F238E27FC236}">
                <a16:creationId xmlns:a16="http://schemas.microsoft.com/office/drawing/2014/main" id="{7CBAE1BD-B8E4-4029-8AA2-C77E4FED986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93C0B58-BF00-407C-B56A-9D5B3A466AD0}"/>
              </a:ext>
            </a:extLst>
          </p:cNvPr>
          <p:cNvSpPr>
            <a:spLocks noGrp="1"/>
          </p:cNvSpPr>
          <p:nvPr>
            <p:ph type="title"/>
          </p:nvPr>
        </p:nvSpPr>
        <p:spPr>
          <a:xfrm>
            <a:off x="6734737" y="1758548"/>
            <a:ext cx="4805996" cy="1401448"/>
          </a:xfrm>
        </p:spPr>
        <p:txBody>
          <a:bodyPr vert="horz" lIns="91440" tIns="45720" rIns="91440" bIns="45720" rtlCol="0" anchor="t">
            <a:normAutofit fontScale="90000"/>
          </a:bodyPr>
          <a:lstStyle/>
          <a:p>
            <a:r>
              <a:rPr lang="en-US" dirty="0">
                <a:solidFill>
                  <a:srgbClr val="000000"/>
                </a:solidFill>
              </a:rPr>
              <a:t>HUBS</a:t>
            </a:r>
            <a:br>
              <a:rPr lang="en-US" dirty="0">
                <a:solidFill>
                  <a:srgbClr val="000000"/>
                </a:solidFill>
              </a:rPr>
            </a:br>
            <a:r>
              <a:rPr lang="es-MX" sz="2700" dirty="0">
                <a:solidFill>
                  <a:srgbClr val="000000"/>
                </a:solidFill>
              </a:rPr>
              <a:t>E</a:t>
            </a:r>
            <a:r>
              <a:rPr lang="es-MX" sz="2700" dirty="0"/>
              <a:t>s un dispositivo que permite centralizar el cableado de una red y poder ampliarla. Esto significa que dicho dispositivo recibe una señal y repite esta señal emitiéndola por sus diferentes puertos. </a:t>
            </a:r>
            <a:r>
              <a:rPr lang="es-MX" dirty="0"/>
              <a:t/>
            </a:r>
            <a:br>
              <a:rPr lang="es-MX" dirty="0"/>
            </a:br>
            <a:r>
              <a:rPr lang="es-MX" dirty="0"/>
              <a:t/>
            </a:r>
            <a:br>
              <a:rPr lang="es-MX" dirty="0"/>
            </a:br>
            <a:endParaRPr lang="en-US" dirty="0">
              <a:solidFill>
                <a:srgbClr val="000000"/>
              </a:solidFill>
            </a:endParaRPr>
          </a:p>
        </p:txBody>
      </p:sp>
      <p:sp>
        <p:nvSpPr>
          <p:cNvPr id="145"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82" name="Picture 4" descr="Related image">
            <a:extLst>
              <a:ext uri="{FF2B5EF4-FFF2-40B4-BE49-F238E27FC236}">
                <a16:creationId xmlns:a16="http://schemas.microsoft.com/office/drawing/2014/main" id="{03837859-083B-4146-BB79-1D6677FD6A15}"/>
              </a:ext>
            </a:extLst>
          </p:cNvPr>
          <p:cNvPicPr>
            <a:picLocks noGrp="1" noChangeAspect="1" noChangeArrowheads="1"/>
          </p:cNvPicPr>
          <p:nvPr>
            <p:ph idx="1"/>
          </p:nvPr>
        </p:nvPicPr>
        <p:blipFill rotWithShape="1">
          <a:blip r:embed="rId3">
            <a:alphaModFix/>
            <a:extLst>
              <a:ext uri="{28A0092B-C50C-407E-A947-70E740481C1C}">
                <a14:useLocalDpi xmlns:a14="http://schemas.microsoft.com/office/drawing/2010/main" val="0"/>
              </a:ext>
            </a:extLst>
          </a:blip>
          <a:srcRect l="5923" r="12176" b="3"/>
          <a:stretch/>
        </p:blipFill>
        <p:spPr bwMode="auto">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694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A5A91-59F2-4192-9C24-C90B88AB7CF8}"/>
              </a:ext>
            </a:extLst>
          </p:cNvPr>
          <p:cNvSpPr>
            <a:spLocks noGrp="1"/>
          </p:cNvSpPr>
          <p:nvPr>
            <p:ph type="title"/>
          </p:nvPr>
        </p:nvSpPr>
        <p:spPr>
          <a:xfrm>
            <a:off x="1514292" y="513612"/>
            <a:ext cx="9894133" cy="1031216"/>
          </a:xfrm>
        </p:spPr>
        <p:txBody>
          <a:bodyPr anchor="b">
            <a:normAutofit fontScale="90000"/>
          </a:bodyPr>
          <a:lstStyle/>
          <a:p>
            <a:r>
              <a:rPr lang="es-MX" dirty="0"/>
              <a:t>Bridge</a:t>
            </a:r>
            <a:br>
              <a:rPr lang="es-MX" dirty="0"/>
            </a:br>
            <a:endParaRPr lang="es-MX" dirty="0"/>
          </a:p>
        </p:txBody>
      </p:sp>
      <p:pic>
        <p:nvPicPr>
          <p:cNvPr id="4098" name="Picture 2" descr="Image result for BRIDGE REDES">
            <a:extLst>
              <a:ext uri="{FF2B5EF4-FFF2-40B4-BE49-F238E27FC236}">
                <a16:creationId xmlns:a16="http://schemas.microsoft.com/office/drawing/2014/main" id="{FA0B80A0-A9FC-435A-8247-C15222C54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508" y="2589086"/>
            <a:ext cx="4876952" cy="2755478"/>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C607803A-4E99-444E-94F7-8785CDDF58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73" name="Freeform: Shape 72">
            <a:extLst>
              <a:ext uri="{FF2B5EF4-FFF2-40B4-BE49-F238E27FC236}">
                <a16:creationId xmlns:a16="http://schemas.microsoft.com/office/drawing/2014/main" id="{2989BE6A-C309-418E-8ADD-1616A98057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15D0D42-3F07-43CF-A864-BDDB12436BD7}"/>
              </a:ext>
            </a:extLst>
          </p:cNvPr>
          <p:cNvSpPr>
            <a:spLocks noGrp="1"/>
          </p:cNvSpPr>
          <p:nvPr>
            <p:ph idx="1"/>
          </p:nvPr>
        </p:nvSpPr>
        <p:spPr>
          <a:xfrm>
            <a:off x="7781373" y="2279151"/>
            <a:ext cx="3627063" cy="3387145"/>
          </a:xfrm>
        </p:spPr>
        <p:txBody>
          <a:bodyPr anchor="ctr">
            <a:normAutofit fontScale="77500" lnSpcReduction="20000"/>
          </a:bodyPr>
          <a:lstStyle/>
          <a:p>
            <a:pPr algn="just"/>
            <a:r>
              <a:rPr lang="es-MX" dirty="0"/>
              <a:t>Este interconecta dos segmentos de red (o divide una red en segmentos) haciendo el pasaje de datos de una red hacia otra, con base en la dirección física de destino de cada paquete. </a:t>
            </a:r>
            <a:br>
              <a:rPr lang="es-MX" dirty="0"/>
            </a:br>
            <a:r>
              <a:rPr lang="es-MX" dirty="0"/>
              <a:t/>
            </a:r>
            <a:br>
              <a:rPr lang="es-MX" dirty="0"/>
            </a:br>
            <a:r>
              <a:rPr lang="es-MX" dirty="0"/>
              <a:t>Para hacer el </a:t>
            </a:r>
            <a:r>
              <a:rPr lang="es-MX" dirty="0" err="1"/>
              <a:t>bridging</a:t>
            </a:r>
            <a:r>
              <a:rPr lang="es-MX" dirty="0"/>
              <a:t> o interconexión de más de 2 redes, se utilizan los </a:t>
            </a:r>
            <a:r>
              <a:rPr lang="es-MX" u="sng" dirty="0" err="1"/>
              <a:t>switch</a:t>
            </a:r>
            <a:r>
              <a:rPr lang="es-MX" u="sng" dirty="0"/>
              <a:t>. </a:t>
            </a:r>
            <a:endParaRPr lang="es-MX" sz="2400" dirty="0"/>
          </a:p>
        </p:txBody>
      </p:sp>
    </p:spTree>
    <p:extLst>
      <p:ext uri="{BB962C8B-B14F-4D97-AF65-F5344CB8AC3E}">
        <p14:creationId xmlns:p14="http://schemas.microsoft.com/office/powerpoint/2010/main" val="392172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D0C30-4A4E-4A23-950F-6B6B9037750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Router</a:t>
            </a:r>
          </a:p>
        </p:txBody>
      </p:sp>
      <p:pic>
        <p:nvPicPr>
          <p:cNvPr id="5125" name="Picture 2" descr="Image result for routers">
            <a:extLst>
              <a:ext uri="{FF2B5EF4-FFF2-40B4-BE49-F238E27FC236}">
                <a16:creationId xmlns:a16="http://schemas.microsoft.com/office/drawing/2014/main" id="{64505FDC-145C-4687-9CC5-01DC3B701F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03761" y="345611"/>
            <a:ext cx="5791614" cy="37645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05E7151-E53E-4039-AC77-C5973FB94681}"/>
              </a:ext>
            </a:extLst>
          </p:cNvPr>
          <p:cNvSpPr txBox="1"/>
          <p:nvPr/>
        </p:nvSpPr>
        <p:spPr>
          <a:xfrm>
            <a:off x="3392434" y="3312718"/>
            <a:ext cx="3306725" cy="3416320"/>
          </a:xfrm>
          <a:prstGeom prst="rect">
            <a:avLst/>
          </a:prstGeom>
          <a:noFill/>
        </p:spPr>
        <p:txBody>
          <a:bodyPr wrap="square" rtlCol="0">
            <a:spAutoFit/>
          </a:bodyPr>
          <a:lstStyle/>
          <a:p>
            <a:pPr algn="just"/>
            <a:r>
              <a:rPr lang="es-MX" dirty="0"/>
              <a:t>Un </a:t>
            </a:r>
            <a:r>
              <a:rPr lang="es-MX" dirty="0" err="1"/>
              <a:t>router</a:t>
            </a:r>
            <a:r>
              <a:rPr lang="es-MX" dirty="0"/>
              <a:t>  para el hogar o para pequeñas empresas, generalmente viene equipado de fábrica con 4 puertos para red local por cable (LAN) y un </a:t>
            </a:r>
            <a:r>
              <a:rPr lang="es-MX" b="1" dirty="0"/>
              <a:t>puerto Ethernet para conectar el modem de internet</a:t>
            </a:r>
            <a:r>
              <a:rPr lang="es-MX" dirty="0"/>
              <a:t>. Así, de forma simple, internet se puede compartir con cualquier dispositivo </a:t>
            </a:r>
            <a:r>
              <a:rPr lang="es-MX" dirty="0" err="1"/>
              <a:t>WiFi</a:t>
            </a:r>
            <a:r>
              <a:rPr lang="es-MX" dirty="0"/>
              <a:t> que se encuentre al alcance de la señal y que esté configurado para eso.</a:t>
            </a:r>
          </a:p>
        </p:txBody>
      </p:sp>
    </p:spTree>
    <p:extLst>
      <p:ext uri="{BB962C8B-B14F-4D97-AF65-F5344CB8AC3E}">
        <p14:creationId xmlns:p14="http://schemas.microsoft.com/office/powerpoint/2010/main" val="119844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ED1D32-E24D-4A25-8FC4-82B2B53C5317}"/>
              </a:ext>
            </a:extLst>
          </p:cNvPr>
          <p:cNvSpPr>
            <a:spLocks noGrp="1"/>
          </p:cNvSpPr>
          <p:nvPr>
            <p:ph type="title"/>
          </p:nvPr>
        </p:nvSpPr>
        <p:spPr>
          <a:xfrm>
            <a:off x="966952" y="1204108"/>
            <a:ext cx="2669406" cy="1781175"/>
          </a:xfrm>
        </p:spPr>
        <p:txBody>
          <a:bodyPr>
            <a:normAutofit/>
          </a:bodyPr>
          <a:lstStyle/>
          <a:p>
            <a:r>
              <a:rPr lang="es-MX" sz="3200" dirty="0">
                <a:solidFill>
                  <a:srgbClr val="FFFFFF"/>
                </a:solidFill>
              </a:rPr>
              <a:t>Modem</a:t>
            </a:r>
          </a:p>
        </p:txBody>
      </p:sp>
      <p:sp>
        <p:nvSpPr>
          <p:cNvPr id="3" name="Content Placeholder 2">
            <a:extLst>
              <a:ext uri="{FF2B5EF4-FFF2-40B4-BE49-F238E27FC236}">
                <a16:creationId xmlns:a16="http://schemas.microsoft.com/office/drawing/2014/main" id="{1DE85E90-45AB-4BA2-8455-8A96429E41CA}"/>
              </a:ext>
            </a:extLst>
          </p:cNvPr>
          <p:cNvSpPr>
            <a:spLocks noGrp="1"/>
          </p:cNvSpPr>
          <p:nvPr>
            <p:ph idx="1"/>
          </p:nvPr>
        </p:nvSpPr>
        <p:spPr>
          <a:xfrm>
            <a:off x="966951" y="3355130"/>
            <a:ext cx="2669407" cy="2427333"/>
          </a:xfrm>
        </p:spPr>
        <p:txBody>
          <a:bodyPr>
            <a:normAutofit fontScale="62500" lnSpcReduction="20000"/>
          </a:bodyPr>
          <a:lstStyle/>
          <a:p>
            <a:pPr algn="just"/>
            <a:r>
              <a:rPr lang="es-MX" dirty="0"/>
              <a:t>El módem recibe en tu casa la información proveniente del ISP a través de la línea de teléfono, fibra óptica o un cable coaxial (dependiendo del ISP) y a continuación la convierte en una señal digital. </a:t>
            </a:r>
            <a:endParaRPr lang="es-MX" sz="1600" dirty="0"/>
          </a:p>
        </p:txBody>
      </p:sp>
      <p:pic>
        <p:nvPicPr>
          <p:cNvPr id="6146" name="Picture 2" descr="Image result for modems">
            <a:extLst>
              <a:ext uri="{FF2B5EF4-FFF2-40B4-BE49-F238E27FC236}">
                <a16:creationId xmlns:a16="http://schemas.microsoft.com/office/drawing/2014/main" id="{22055F43-DFE5-4BA2-8101-2EBD4E39E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102" y="1071994"/>
            <a:ext cx="6903723" cy="45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30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045B59B-615E-4718-A150-42DE5D03E1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6CF29CD-38B8-4924-BA11-6D60517487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9EB992-915F-45FF-A1D0-9DB2A1DEFDE4}"/>
              </a:ext>
            </a:extLst>
          </p:cNvPr>
          <p:cNvSpPr>
            <a:spLocks noGrp="1"/>
          </p:cNvSpPr>
          <p:nvPr>
            <p:ph type="title"/>
          </p:nvPr>
        </p:nvSpPr>
        <p:spPr>
          <a:xfrm>
            <a:off x="707011" y="4502330"/>
            <a:ext cx="10765410" cy="1207269"/>
          </a:xfrm>
        </p:spPr>
        <p:txBody>
          <a:bodyPr vert="horz" lIns="91440" tIns="45720" rIns="91440" bIns="45720" rtlCol="0" anchor="b">
            <a:noAutofit/>
          </a:bodyPr>
          <a:lstStyle/>
          <a:p>
            <a:pPr algn="ctr"/>
            <a:r>
              <a:rPr lang="en-US" sz="3600" dirty="0">
                <a:solidFill>
                  <a:schemeClr val="bg1"/>
                </a:solidFill>
              </a:rPr>
              <a:t>Switch</a:t>
            </a:r>
            <a:br>
              <a:rPr lang="en-US" sz="3600" dirty="0">
                <a:solidFill>
                  <a:schemeClr val="bg1"/>
                </a:solidFill>
              </a:rPr>
            </a:br>
            <a:r>
              <a:rPr lang="es-MX" sz="2400" dirty="0">
                <a:solidFill>
                  <a:schemeClr val="bg1"/>
                </a:solidFill>
              </a:rPr>
              <a:t>Su función es interconectar dos o más segmentos de red, de manera similar a los puentes (bridges), pasando datos de un segmento a otro de acuerdo con la dirección MAC de destino de las tramas en la red</a:t>
            </a:r>
            <a:endParaRPr lang="en-US" sz="3600" kern="1200" dirty="0">
              <a:solidFill>
                <a:schemeClr val="bg1"/>
              </a:solidFill>
            </a:endParaRPr>
          </a:p>
        </p:txBody>
      </p:sp>
      <p:pic>
        <p:nvPicPr>
          <p:cNvPr id="8194" name="Picture 2" descr="Image result for switch redes">
            <a:extLst>
              <a:ext uri="{FF2B5EF4-FFF2-40B4-BE49-F238E27FC236}">
                <a16:creationId xmlns:a16="http://schemas.microsoft.com/office/drawing/2014/main" id="{89A02777-45E4-4950-A46A-9EFB43C4C1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0449" y="1439358"/>
            <a:ext cx="10901471" cy="2480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96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EC7FF834-B204-4967-8D47-8BB36EAF0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76" name="Rectangle 75">
            <a:extLst>
              <a:ext uri="{FF2B5EF4-FFF2-40B4-BE49-F238E27FC236}">
                <a16:creationId xmlns:a16="http://schemas.microsoft.com/office/drawing/2014/main" id="{F780A22D-61EA-43E3-BD94-3E39CF9021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8DA85CAF-502D-4F95-A3B1-A610320545F9}"/>
              </a:ext>
            </a:extLst>
          </p:cNvPr>
          <p:cNvSpPr>
            <a:spLocks noGrp="1"/>
          </p:cNvSpPr>
          <p:nvPr>
            <p:ph type="title"/>
          </p:nvPr>
        </p:nvSpPr>
        <p:spPr>
          <a:xfrm>
            <a:off x="2021633" y="4380912"/>
            <a:ext cx="8148734" cy="1069270"/>
          </a:xfrm>
          <a:solidFill>
            <a:srgbClr val="FFFFFF"/>
          </a:solidFill>
          <a:ln w="31750" cap="sq">
            <a:solidFill>
              <a:srgbClr val="5E5E52"/>
            </a:solidFill>
            <a:miter lim="800000"/>
          </a:ln>
        </p:spPr>
        <p:txBody>
          <a:bodyPr>
            <a:normAutofit/>
          </a:bodyPr>
          <a:lstStyle/>
          <a:p>
            <a:pPr algn="ctr"/>
            <a:r>
              <a:rPr lang="es-MX" sz="3600" dirty="0">
                <a:solidFill>
                  <a:srgbClr val="262626"/>
                </a:solidFill>
              </a:rPr>
              <a:t>Firewall</a:t>
            </a:r>
          </a:p>
        </p:txBody>
      </p:sp>
      <p:pic>
        <p:nvPicPr>
          <p:cNvPr id="9221" name="Picture 2" descr="Related image">
            <a:extLst>
              <a:ext uri="{FF2B5EF4-FFF2-40B4-BE49-F238E27FC236}">
                <a16:creationId xmlns:a16="http://schemas.microsoft.com/office/drawing/2014/main" id="{CC7A4D09-198A-4409-9206-26C84719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295" y="971268"/>
            <a:ext cx="8387407" cy="2956560"/>
          </a:xfrm>
          <a:prstGeom prst="rect">
            <a:avLst/>
          </a:prstGeom>
          <a:noFill/>
          <a:extLst>
            <a:ext uri="{909E8E84-426E-40DD-AFC4-6F175D3DCCD1}">
              <a14:hiddenFill xmlns:a14="http://schemas.microsoft.com/office/drawing/2010/main">
                <a:solidFill>
                  <a:srgbClr val="FFFFFF"/>
                </a:solidFill>
              </a14:hiddenFill>
            </a:ext>
          </a:extLst>
        </p:spPr>
      </p:pic>
      <p:sp>
        <p:nvSpPr>
          <p:cNvPr id="9223" name="Content Placeholder 9222">
            <a:extLst>
              <a:ext uri="{FF2B5EF4-FFF2-40B4-BE49-F238E27FC236}">
                <a16:creationId xmlns:a16="http://schemas.microsoft.com/office/drawing/2014/main" id="{B072769B-44F4-4540-B536-C215496017D2}"/>
              </a:ext>
            </a:extLst>
          </p:cNvPr>
          <p:cNvSpPr>
            <a:spLocks noGrp="1"/>
          </p:cNvSpPr>
          <p:nvPr>
            <p:ph idx="1"/>
          </p:nvPr>
        </p:nvSpPr>
        <p:spPr>
          <a:xfrm>
            <a:off x="2231136" y="5542925"/>
            <a:ext cx="7729728" cy="768975"/>
          </a:xfrm>
        </p:spPr>
        <p:txBody>
          <a:bodyPr>
            <a:normAutofit fontScale="55000" lnSpcReduction="20000"/>
          </a:bodyPr>
          <a:lstStyle/>
          <a:p>
            <a:pPr algn="ctr"/>
            <a:r>
              <a:rPr lang="es-MX" dirty="0">
                <a:solidFill>
                  <a:schemeClr val="bg1"/>
                </a:solidFill>
              </a:rPr>
              <a:t>Es un elemento de seguridad que filtra el tráfico de red que a él llega, con un cortafuegos se puede aislar un ordenador de todos los otros ordenadores de la red excepto de uno o varios que son los que nos interesa que puedan comunicarse con él. </a:t>
            </a:r>
            <a:r>
              <a:rPr lang="es-MX" b="1" dirty="0">
                <a:solidFill>
                  <a:schemeClr val="bg1"/>
                </a:solidFill>
              </a:rPr>
              <a:t>  </a:t>
            </a:r>
            <a:r>
              <a:rPr lang="es-MX" dirty="0">
                <a:solidFill>
                  <a:schemeClr val="bg1"/>
                </a:solidFill>
              </a:rPr>
              <a:t/>
            </a:r>
            <a:br>
              <a:rPr lang="es-MX" dirty="0">
                <a:solidFill>
                  <a:schemeClr val="bg1"/>
                </a:solidFill>
              </a:rPr>
            </a:br>
            <a:endParaRPr lang="en-US" sz="1800" dirty="0">
              <a:solidFill>
                <a:schemeClr val="bg1"/>
              </a:solidFill>
            </a:endParaRPr>
          </a:p>
        </p:txBody>
      </p:sp>
    </p:spTree>
    <p:extLst>
      <p:ext uri="{BB962C8B-B14F-4D97-AF65-F5344CB8AC3E}">
        <p14:creationId xmlns:p14="http://schemas.microsoft.com/office/powerpoint/2010/main" val="3189879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1868</Words>
  <Application>Microsoft Office PowerPoint</Application>
  <PresentationFormat>Panorámica</PresentationFormat>
  <Paragraphs>101</Paragraphs>
  <Slides>28</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Gill Sans MT</vt:lpstr>
      <vt:lpstr>Office Theme</vt:lpstr>
      <vt:lpstr>Fundamento de redes</vt:lpstr>
      <vt:lpstr>Servidores</vt:lpstr>
      <vt:lpstr>Toda computadora que se conecta a una red necesita de una tarjeta de interfaz de red que soporte un esquema de red especifico, como Ethernet. El cable de red se conectara a la parte trasera de la tarjeta, la compatibilidad a nivel físico y lógico se convierte en una cuestión relevante cuando se considera el uso de cualquier tarjeta de red.   </vt:lpstr>
      <vt:lpstr>HUBS Es un dispositivo que permite centralizar el cableado de una red y poder ampliarla. Esto significa que dicho dispositivo recibe una señal y repite esta señal emitiéndola por sus diferentes puertos.   </vt:lpstr>
      <vt:lpstr>Bridge </vt:lpstr>
      <vt:lpstr>Router</vt:lpstr>
      <vt:lpstr>Modem</vt:lpstr>
      <vt:lpstr>Switch Su función es interconectar dos o más segmentos de red, de manera similar a los puentes (bridges), pasando datos de un segmento a otro de acuerdo con la dirección MAC de destino de las tramas en la red</vt:lpstr>
      <vt:lpstr>Firewall</vt:lpstr>
      <vt:lpstr>Cable trenzado</vt:lpstr>
      <vt:lpstr>Cable coaxial</vt:lpstr>
      <vt:lpstr>Fibra optica</vt:lpstr>
      <vt:lpstr>Topologias Anillo Es un tipo de topología de red simple, en donde las estaciones de trabajo o computadoras, se encuentran conectadas entre sí en forma de un anillo, es decir, forman un círculo entre ellas. La información viaja en un solo sentido, por lo tanto, que si un nodo deja de funcionar se cae la red o deja de abastecer información a las demás computadoras que se encuentran dentro del anillo, por lo tanto, es poco eficaz.  </vt:lpstr>
      <vt:lpstr>Topología de árbol</vt:lpstr>
      <vt:lpstr>Topología bus</vt:lpstr>
      <vt:lpstr>Topología estrella</vt:lpstr>
      <vt:lpstr>Red LAN (Local Area Network)</vt:lpstr>
      <vt:lpstr>Red WAN (Wide Area Network) </vt:lpstr>
      <vt:lpstr>Red MAN (Metropolitan Area Network) </vt:lpstr>
      <vt:lpstr>Red WLAN (Wireless Local Network) </vt:lpstr>
      <vt:lpstr>Red SAN (Storage Area Network)  </vt:lpstr>
      <vt:lpstr>Red PAN (Personal Area Network) </vt:lpstr>
      <vt:lpstr>Protocolos de comunicación</vt:lpstr>
      <vt:lpstr>El modelo OSI </vt:lpstr>
      <vt:lpstr>El modelo TCP/IP </vt:lpstr>
      <vt:lpstr>Encapsulamiento de datos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 de redes</dc:title>
  <dc:creator>Bernabe Rodriguez</dc:creator>
  <cp:lastModifiedBy>VICTOR GALVAN</cp:lastModifiedBy>
  <cp:revision>19</cp:revision>
  <dcterms:created xsi:type="dcterms:W3CDTF">2019-02-05T02:34:55Z</dcterms:created>
  <dcterms:modified xsi:type="dcterms:W3CDTF">2020-02-06T05:58:33Z</dcterms:modified>
</cp:coreProperties>
</file>