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D87DA7-99F9-4DFA-A33C-CB14E30C9A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0D3E9DE-5532-49E8-8D9B-296EB09991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Técnica de la pirámide invertida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5158854"/>
            <a:ext cx="7315200" cy="425792"/>
          </a:xfrm>
        </p:spPr>
        <p:txBody>
          <a:bodyPr/>
          <a:lstStyle/>
          <a:p>
            <a:r>
              <a:rPr lang="es-MX" dirty="0" smtClean="0"/>
              <a:t>Expresión Oral y Escrita I, Unidad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3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¿En qué consiste?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b="1" dirty="0">
                <a:solidFill>
                  <a:schemeClr val="tx1"/>
                </a:solidFill>
              </a:rPr>
              <a:t>Es una estructura que sugiere escribir organizando la información con los datos presentados de mayor a menor importancia a través de la respuesta a las denominadas 5 w y 1 h: qué (</a:t>
            </a:r>
            <a:r>
              <a:rPr lang="es-MX" sz="2800" b="1" dirty="0" err="1">
                <a:solidFill>
                  <a:schemeClr val="tx1"/>
                </a:solidFill>
              </a:rPr>
              <a:t>what</a:t>
            </a:r>
            <a:r>
              <a:rPr lang="es-MX" sz="2800" b="1" dirty="0">
                <a:solidFill>
                  <a:schemeClr val="tx1"/>
                </a:solidFill>
              </a:rPr>
              <a:t>), quién (</a:t>
            </a:r>
            <a:r>
              <a:rPr lang="es-MX" sz="2800" b="1" dirty="0" err="1">
                <a:solidFill>
                  <a:schemeClr val="tx1"/>
                </a:solidFill>
              </a:rPr>
              <a:t>who</a:t>
            </a:r>
            <a:r>
              <a:rPr lang="es-MX" sz="2800" b="1" dirty="0">
                <a:solidFill>
                  <a:schemeClr val="tx1"/>
                </a:solidFill>
              </a:rPr>
              <a:t>), cuándo (</a:t>
            </a:r>
            <a:r>
              <a:rPr lang="es-MX" sz="2800" b="1" dirty="0" err="1">
                <a:solidFill>
                  <a:schemeClr val="tx1"/>
                </a:solidFill>
              </a:rPr>
              <a:t>when</a:t>
            </a:r>
            <a:r>
              <a:rPr lang="es-MX" sz="2800" b="1" dirty="0">
                <a:solidFill>
                  <a:schemeClr val="tx1"/>
                </a:solidFill>
              </a:rPr>
              <a:t>), dónde (</a:t>
            </a:r>
            <a:r>
              <a:rPr lang="es-MX" sz="2800" b="1" dirty="0" err="1">
                <a:solidFill>
                  <a:schemeClr val="tx1"/>
                </a:solidFill>
              </a:rPr>
              <a:t>where</a:t>
            </a:r>
            <a:r>
              <a:rPr lang="es-MX" sz="2800" b="1" dirty="0">
                <a:solidFill>
                  <a:schemeClr val="tx1"/>
                </a:solidFill>
              </a:rPr>
              <a:t>), por qué (</a:t>
            </a:r>
            <a:r>
              <a:rPr lang="es-MX" sz="2800" b="1" dirty="0" err="1">
                <a:solidFill>
                  <a:schemeClr val="tx1"/>
                </a:solidFill>
              </a:rPr>
              <a:t>why</a:t>
            </a:r>
            <a:r>
              <a:rPr lang="es-MX" sz="2800" b="1" dirty="0">
                <a:solidFill>
                  <a:schemeClr val="tx1"/>
                </a:solidFill>
              </a:rPr>
              <a:t>) y cómo (</a:t>
            </a:r>
            <a:r>
              <a:rPr lang="es-MX" sz="2800" b="1" dirty="0" err="1">
                <a:solidFill>
                  <a:schemeClr val="tx1"/>
                </a:solidFill>
              </a:rPr>
              <a:t>how</a:t>
            </a:r>
            <a:r>
              <a:rPr lang="es-MX" sz="2800" b="1" dirty="0">
                <a:solidFill>
                  <a:schemeClr val="tx1"/>
                </a:solidFill>
              </a:rPr>
              <a:t>). Esta estructura trata de mantener la atención del receptor de la información, dosificando los puntos de interés</a:t>
            </a:r>
            <a:r>
              <a:rPr lang="es-MX" sz="2800" b="1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1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b="1" dirty="0">
                <a:solidFill>
                  <a:schemeClr val="tx1"/>
                </a:solidFill>
              </a:rPr>
              <a:t>Una de las aplicaciones prácticas de este método tiene que ver con la prensa, especialmente con los </a:t>
            </a:r>
            <a:r>
              <a:rPr lang="es-ES" sz="2800" b="1" dirty="0" smtClean="0">
                <a:solidFill>
                  <a:schemeClr val="tx1"/>
                </a:solidFill>
              </a:rPr>
              <a:t>periódicos: </a:t>
            </a:r>
            <a:r>
              <a:rPr lang="es-ES" sz="2800" b="1" dirty="0">
                <a:solidFill>
                  <a:schemeClr val="tx1"/>
                </a:solidFill>
              </a:rPr>
              <a:t>La organización de mayor a menor importancia de los contenidos, permite acortar un artículo sin deformarlo ni quitar información </a:t>
            </a:r>
            <a:r>
              <a:rPr lang="es-ES" sz="2800" b="1" dirty="0" smtClean="0">
                <a:solidFill>
                  <a:schemeClr val="tx1"/>
                </a:solidFill>
              </a:rPr>
              <a:t>esencial</a:t>
            </a:r>
            <a:r>
              <a:rPr lang="es-ES" sz="28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" sz="2800" b="1" dirty="0">
                <a:solidFill>
                  <a:schemeClr val="tx1"/>
                </a:solidFill>
              </a:rPr>
              <a:t>Por ejemplo, primero es el título (letra grande), después la entrada (letra mediana), hacia el final el cuerpo de la noticia (letra pequeña</a:t>
            </a:r>
            <a:r>
              <a:rPr lang="es-ES" sz="2800" b="1" dirty="0" smtClean="0">
                <a:solidFill>
                  <a:schemeClr val="tx1"/>
                </a:solidFill>
              </a:rPr>
              <a:t>).</a:t>
            </a:r>
            <a:endParaRPr lang="es-E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2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Ejemplos: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27509"/>
            <a:ext cx="7315200" cy="47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8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Nota: los tamaños de la letra en la pirámide no reflejan el tamaño real de la noticia impresa.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812" y="863600"/>
            <a:ext cx="598105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5</a:t>
            </a:r>
            <a:r>
              <a:rPr lang="es-MX" dirty="0" smtClean="0"/>
              <a:t>: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Redacta una noticia (de media a una cuartilla) siguiendo la técnica de la pirámide invertida; puedes utilizar cualquiera de los siguientes temas: </a:t>
            </a:r>
          </a:p>
          <a:p>
            <a:pPr algn="just"/>
            <a:r>
              <a:rPr lang="es-MX" sz="2400" dirty="0" smtClean="0">
                <a:solidFill>
                  <a:schemeClr val="tx1"/>
                </a:solidFill>
              </a:rPr>
              <a:t>Asesinato o delincuencia</a:t>
            </a:r>
          </a:p>
          <a:p>
            <a:pPr algn="just"/>
            <a:r>
              <a:rPr lang="es-MX" sz="2400" dirty="0" smtClean="0">
                <a:solidFill>
                  <a:schemeClr val="tx1"/>
                </a:solidFill>
              </a:rPr>
              <a:t>Deporte</a:t>
            </a:r>
          </a:p>
          <a:p>
            <a:pPr algn="just"/>
            <a:r>
              <a:rPr lang="es-MX" sz="2400" dirty="0" smtClean="0">
                <a:solidFill>
                  <a:schemeClr val="tx1"/>
                </a:solidFill>
              </a:rPr>
              <a:t>Espectáculos</a:t>
            </a:r>
          </a:p>
          <a:p>
            <a:pPr algn="just"/>
            <a:r>
              <a:rPr lang="es-MX" sz="2400" dirty="0" smtClean="0">
                <a:solidFill>
                  <a:schemeClr val="tx1"/>
                </a:solidFill>
              </a:rPr>
              <a:t>Sociales </a:t>
            </a:r>
          </a:p>
          <a:p>
            <a:pPr algn="just"/>
            <a:r>
              <a:rPr lang="es-MX" sz="2400" dirty="0" smtClean="0">
                <a:solidFill>
                  <a:schemeClr val="tx1"/>
                </a:solidFill>
              </a:rPr>
              <a:t>Educación</a:t>
            </a:r>
          </a:p>
          <a:p>
            <a:pPr algn="just"/>
            <a:endParaRPr lang="es-MX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400" u="sng" dirty="0" smtClean="0">
                <a:solidFill>
                  <a:schemeClr val="tx1"/>
                </a:solidFill>
              </a:rPr>
              <a:t>Nota</a:t>
            </a:r>
            <a:r>
              <a:rPr lang="es-MX" sz="2400" dirty="0" smtClean="0">
                <a:solidFill>
                  <a:schemeClr val="tx1"/>
                </a:solidFill>
              </a:rPr>
              <a:t>: </a:t>
            </a:r>
            <a:r>
              <a:rPr lang="es-MX" sz="2400" b="1" dirty="0" smtClean="0">
                <a:solidFill>
                  <a:schemeClr val="tx1"/>
                </a:solidFill>
              </a:rPr>
              <a:t>No copiar </a:t>
            </a:r>
            <a:r>
              <a:rPr lang="es-MX" sz="2400" dirty="0" smtClean="0">
                <a:solidFill>
                  <a:schemeClr val="tx1"/>
                </a:solidFill>
              </a:rPr>
              <a:t>de internet, hay que inventar una noticia. No </a:t>
            </a:r>
            <a:r>
              <a:rPr lang="es-MX" sz="2400" dirty="0" smtClean="0">
                <a:solidFill>
                  <a:schemeClr val="tx1"/>
                </a:solidFill>
              </a:rPr>
              <a:t>es necesario que los datos que incluyas en tu noticia sean reales</a:t>
            </a:r>
            <a:r>
              <a:rPr lang="es-MX" sz="2400" dirty="0" smtClean="0">
                <a:solidFill>
                  <a:schemeClr val="tx1"/>
                </a:solidFill>
              </a:rPr>
              <a:t>. La noticia debe redactarse en párrafos normales, </a:t>
            </a:r>
            <a:r>
              <a:rPr lang="es-MX" sz="2400" b="1" dirty="0" smtClean="0">
                <a:solidFill>
                  <a:schemeClr val="tx1"/>
                </a:solidFill>
              </a:rPr>
              <a:t>no</a:t>
            </a:r>
            <a:r>
              <a:rPr lang="es-MX" sz="2400" dirty="0" smtClean="0">
                <a:solidFill>
                  <a:schemeClr val="tx1"/>
                </a:solidFill>
              </a:rPr>
              <a:t> en forma de pirámide. La pirámide es solo una representación del acomodo de la información.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3573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22</TotalTime>
  <Words>279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Marco</vt:lpstr>
      <vt:lpstr>Técnica de la pirámide invertida</vt:lpstr>
      <vt:lpstr>¿En qué consiste? </vt:lpstr>
      <vt:lpstr>Aplicaciones</vt:lpstr>
      <vt:lpstr>Ejemplos: </vt:lpstr>
      <vt:lpstr>Nota: los tamaños de la letra en la pirámide no reflejan el tamaño real de la noticia impresa. </vt:lpstr>
      <vt:lpstr>Práctica 5: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la pirámide invertida</dc:title>
  <dc:creator>Invitado</dc:creator>
  <cp:lastModifiedBy>Cinthya Rivera</cp:lastModifiedBy>
  <cp:revision>6</cp:revision>
  <dcterms:created xsi:type="dcterms:W3CDTF">2018-03-08T01:39:54Z</dcterms:created>
  <dcterms:modified xsi:type="dcterms:W3CDTF">2020-04-21T18:13:14Z</dcterms:modified>
</cp:coreProperties>
</file>