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6" r:id="rId9"/>
    <p:sldId id="268" r:id="rId10"/>
    <p:sldId id="270" r:id="rId11"/>
    <p:sldId id="272" r:id="rId12"/>
    <p:sldId id="274" r:id="rId13"/>
    <p:sldId id="276"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p:scale>
          <a:sx n="50" d="100"/>
          <a:sy n="50" d="100"/>
        </p:scale>
        <p:origin x="1860"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A9799BF-AD6B-4572-A612-7E504C201E7F}" type="datetimeFigureOut">
              <a:rPr lang="es-MX" smtClean="0"/>
              <a:t>17/05/2020</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49E2F81-92B1-403C-8B87-62C4C4D3E1B3}"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868876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9799BF-AD6B-4572-A612-7E504C201E7F}" type="datetimeFigureOut">
              <a:rPr lang="es-MX" smtClean="0"/>
              <a:t>17/05/2020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126162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9799BF-AD6B-4572-A612-7E504C201E7F}" type="datetimeFigureOut">
              <a:rPr lang="es-MX" smtClean="0"/>
              <a:t>17/05/2020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139927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9799BF-AD6B-4572-A612-7E504C201E7F}" type="datetimeFigureOut">
              <a:rPr lang="es-MX" smtClean="0"/>
              <a:t>17/05/2020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71921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A9799BF-AD6B-4572-A612-7E504C201E7F}" type="datetimeFigureOut">
              <a:rPr lang="es-MX" smtClean="0"/>
              <a:t>17/05/2020</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49E2F81-92B1-403C-8B87-62C4C4D3E1B3}"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7744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A9799BF-AD6B-4572-A612-7E504C201E7F}" type="datetimeFigureOut">
              <a:rPr lang="es-MX" smtClean="0"/>
              <a:t>17/05/2020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19982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A9799BF-AD6B-4572-A612-7E504C201E7F}" type="datetimeFigureOut">
              <a:rPr lang="es-MX" smtClean="0"/>
              <a:t>17/05/2020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91310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A9799BF-AD6B-4572-A612-7E504C201E7F}" type="datetimeFigureOut">
              <a:rPr lang="es-MX" smtClean="0"/>
              <a:t>17/05/2020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220801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799BF-AD6B-4572-A612-7E504C201E7F}" type="datetimeFigureOut">
              <a:rPr lang="es-MX" smtClean="0"/>
              <a:t>17/05/2020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49E2F81-92B1-403C-8B87-62C4C4D3E1B3}" type="slidenum">
              <a:rPr lang="es-MX" smtClean="0"/>
              <a:t>‹Nº›</a:t>
            </a:fld>
            <a:endParaRPr lang="es-MX"/>
          </a:p>
        </p:txBody>
      </p:sp>
    </p:spTree>
    <p:extLst>
      <p:ext uri="{BB962C8B-B14F-4D97-AF65-F5344CB8AC3E}">
        <p14:creationId xmlns:p14="http://schemas.microsoft.com/office/powerpoint/2010/main" val="93542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9799BF-AD6B-4572-A612-7E504C201E7F}" type="datetimeFigureOut">
              <a:rPr lang="es-MX" smtClean="0"/>
              <a:t>17/05/2020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9E2F81-92B1-403C-8B87-62C4C4D3E1B3}"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539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9799BF-AD6B-4572-A612-7E504C201E7F}" type="datetimeFigureOut">
              <a:rPr lang="es-MX" smtClean="0"/>
              <a:t>17/05/2020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9E2F81-92B1-403C-8B87-62C4C4D3E1B3}"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A9799BF-AD6B-4572-A612-7E504C201E7F}" type="datetimeFigureOut">
              <a:rPr lang="es-MX" smtClean="0"/>
              <a:t>17/05/2020</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49E2F81-92B1-403C-8B87-62C4C4D3E1B3}"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8236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SOCIO-CULTURAL EDUCATION II</a:t>
            </a:r>
            <a:endParaRPr lang="es-MX" dirty="0"/>
          </a:p>
        </p:txBody>
      </p:sp>
      <p:sp>
        <p:nvSpPr>
          <p:cNvPr id="3" name="Subtítulo 2"/>
          <p:cNvSpPr>
            <a:spLocks noGrp="1"/>
          </p:cNvSpPr>
          <p:nvPr>
            <p:ph type="subTitle" idx="1"/>
          </p:nvPr>
        </p:nvSpPr>
        <p:spPr/>
        <p:txBody>
          <a:bodyPr/>
          <a:lstStyle/>
          <a:p>
            <a:r>
              <a:rPr lang="en-US" dirty="0" smtClean="0"/>
              <a:t>Teacher</a:t>
            </a:r>
            <a:r>
              <a:rPr lang="es-MX" dirty="0" smtClean="0"/>
              <a:t> Vladimir Ahmed Galindo Zendejas</a:t>
            </a:r>
            <a:endParaRPr lang="es-MX" dirty="0"/>
          </a:p>
        </p:txBody>
      </p:sp>
    </p:spTree>
    <p:extLst>
      <p:ext uri="{BB962C8B-B14F-4D97-AF65-F5344CB8AC3E}">
        <p14:creationId xmlns:p14="http://schemas.microsoft.com/office/powerpoint/2010/main" val="411108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TEAM TYPES</a:t>
            </a:r>
            <a:endParaRPr lang="es-MX" dirty="0"/>
          </a:p>
        </p:txBody>
      </p:sp>
      <p:sp>
        <p:nvSpPr>
          <p:cNvPr id="3" name="Marcador de contenido 2"/>
          <p:cNvSpPr>
            <a:spLocks noGrp="1"/>
          </p:cNvSpPr>
          <p:nvPr>
            <p:ph idx="1"/>
          </p:nvPr>
        </p:nvSpPr>
        <p:spPr/>
        <p:txBody>
          <a:bodyPr/>
          <a:lstStyle/>
          <a:p>
            <a:r>
              <a:rPr lang="en-US" dirty="0" smtClean="0"/>
              <a:t>PERMANENT TEAMS: Operate indefinitely, regardless of the objectives they achieve.  </a:t>
            </a:r>
          </a:p>
          <a:p>
            <a:pPr marL="0" indent="0">
              <a:buNone/>
            </a:pPr>
            <a:r>
              <a:rPr lang="en-US" dirty="0"/>
              <a:t>	</a:t>
            </a:r>
            <a:r>
              <a:rPr lang="en-US" dirty="0" smtClean="0"/>
              <a:t>For example: A newspaper's team of reporters. </a:t>
            </a:r>
          </a:p>
          <a:p>
            <a:pPr marL="0" indent="0">
              <a:buNone/>
            </a:pPr>
            <a:r>
              <a:rPr lang="en-US" dirty="0" smtClean="0"/>
              <a:t> </a:t>
            </a:r>
          </a:p>
          <a:p>
            <a:r>
              <a:rPr lang="en-US" dirty="0" smtClean="0"/>
              <a:t>TEMPORARY TEAMS: They are created to attend to an eventuality that arises at the time. When they submit a solution, they terminate their functions.  </a:t>
            </a:r>
          </a:p>
          <a:p>
            <a:pPr marL="0" indent="0">
              <a:buNone/>
            </a:pPr>
            <a:r>
              <a:rPr lang="en-US" dirty="0"/>
              <a:t>	</a:t>
            </a:r>
            <a:r>
              <a:rPr lang="en-US" dirty="0" smtClean="0"/>
              <a:t>For example: A team that is formed to compete for a license.</a:t>
            </a:r>
            <a:endParaRPr lang="es-MX" dirty="0"/>
          </a:p>
        </p:txBody>
      </p:sp>
    </p:spTree>
    <p:extLst>
      <p:ext uri="{BB962C8B-B14F-4D97-AF65-F5344CB8AC3E}">
        <p14:creationId xmlns:p14="http://schemas.microsoft.com/office/powerpoint/2010/main" val="125470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TEAM TYPES</a:t>
            </a:r>
            <a:endParaRPr lang="es-MX" dirty="0"/>
          </a:p>
        </p:txBody>
      </p:sp>
      <p:sp>
        <p:nvSpPr>
          <p:cNvPr id="3" name="Marcador de contenido 2"/>
          <p:cNvSpPr>
            <a:spLocks noGrp="1"/>
          </p:cNvSpPr>
          <p:nvPr>
            <p:ph idx="1"/>
          </p:nvPr>
        </p:nvSpPr>
        <p:spPr/>
        <p:txBody>
          <a:bodyPr/>
          <a:lstStyle/>
          <a:p>
            <a:r>
              <a:rPr lang="en-US" dirty="0" smtClean="0"/>
              <a:t>FORMAL TEAMS: They are created with a preset goal and can be permanent or temporary.   </a:t>
            </a:r>
          </a:p>
          <a:p>
            <a:pPr marL="0" indent="0">
              <a:buNone/>
            </a:pPr>
            <a:r>
              <a:rPr lang="en-US" dirty="0"/>
              <a:t>	</a:t>
            </a:r>
            <a:r>
              <a:rPr lang="en-US" dirty="0" smtClean="0"/>
              <a:t>For example: A football team that is formed to compete for a trophy.</a:t>
            </a:r>
          </a:p>
          <a:p>
            <a:pPr marL="0" indent="0">
              <a:buNone/>
            </a:pPr>
            <a:r>
              <a:rPr lang="en-US" dirty="0" smtClean="0"/>
              <a:t>  </a:t>
            </a:r>
          </a:p>
          <a:p>
            <a:r>
              <a:rPr lang="en-US" dirty="0" smtClean="0"/>
              <a:t>INFORMAL TEAMS: They are formed spontaneously to attend to some specific matter or for social purposes.  </a:t>
            </a:r>
          </a:p>
          <a:p>
            <a:pPr marL="0" indent="0">
              <a:buNone/>
            </a:pPr>
            <a:r>
              <a:rPr lang="en-US" dirty="0"/>
              <a:t>	</a:t>
            </a:r>
            <a:r>
              <a:rPr lang="en-US" dirty="0" smtClean="0"/>
              <a:t>For example: Fellow students improvise a debate team to discuss a topic.</a:t>
            </a:r>
            <a:endParaRPr lang="es-MX" dirty="0"/>
          </a:p>
        </p:txBody>
      </p:sp>
    </p:spTree>
    <p:extLst>
      <p:ext uri="{BB962C8B-B14F-4D97-AF65-F5344CB8AC3E}">
        <p14:creationId xmlns:p14="http://schemas.microsoft.com/office/powerpoint/2010/main" val="141069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TEAM </a:t>
            </a:r>
            <a:r>
              <a:rPr lang="en-US" dirty="0" smtClean="0"/>
              <a:t>TYPES –</a:t>
            </a:r>
            <a:r>
              <a:rPr lang="en-US" dirty="0" smtClean="0"/>
              <a:t>Labor environment</a:t>
            </a:r>
            <a:r>
              <a:rPr lang="en-US" dirty="0" smtClean="0"/>
              <a:t>- </a:t>
            </a:r>
            <a:endParaRPr lang="en-US" dirty="0"/>
          </a:p>
        </p:txBody>
      </p:sp>
      <p:sp>
        <p:nvSpPr>
          <p:cNvPr id="3" name="Marcador de contenido 2"/>
          <p:cNvSpPr>
            <a:spLocks noGrp="1"/>
          </p:cNvSpPr>
          <p:nvPr>
            <p:ph idx="1"/>
          </p:nvPr>
        </p:nvSpPr>
        <p:spPr/>
        <p:txBody>
          <a:bodyPr>
            <a:normAutofit lnSpcReduction="10000"/>
          </a:bodyPr>
          <a:lstStyle/>
          <a:p>
            <a:r>
              <a:rPr lang="en-US" dirty="0" smtClean="0"/>
              <a:t>CONFLICT SOLUTION TEAM: They are responsible for resolving specific issues that affect the entire company.  </a:t>
            </a:r>
          </a:p>
          <a:p>
            <a:pPr marL="0" indent="0">
              <a:buNone/>
            </a:pPr>
            <a:r>
              <a:rPr lang="en-US" dirty="0"/>
              <a:t>	</a:t>
            </a:r>
            <a:r>
              <a:rPr lang="en-US" dirty="0" smtClean="0"/>
              <a:t>For example: The Human Resources Department </a:t>
            </a:r>
          </a:p>
          <a:p>
            <a:pPr marL="0" indent="0">
              <a:buNone/>
            </a:pPr>
            <a:endParaRPr lang="en-US" dirty="0" smtClean="0"/>
          </a:p>
          <a:p>
            <a:r>
              <a:rPr lang="en-US" dirty="0" smtClean="0"/>
              <a:t>DECISION MAKING TEAM: They are the ones that set the path to be followed.  </a:t>
            </a:r>
          </a:p>
          <a:p>
            <a:pPr marL="0" indent="0">
              <a:buNone/>
            </a:pPr>
            <a:r>
              <a:rPr lang="en-US" dirty="0"/>
              <a:t>	</a:t>
            </a:r>
            <a:r>
              <a:rPr lang="en-US" dirty="0" smtClean="0"/>
              <a:t>For example: The Board of Directors of a company</a:t>
            </a:r>
          </a:p>
          <a:p>
            <a:pPr marL="0" indent="0">
              <a:buNone/>
            </a:pPr>
            <a:endParaRPr lang="en-US" dirty="0" smtClean="0"/>
          </a:p>
          <a:p>
            <a:r>
              <a:rPr lang="en-US" dirty="0" smtClean="0"/>
              <a:t>PRODUCTION TEAM: Motivates all members to get the best results.  </a:t>
            </a:r>
          </a:p>
          <a:p>
            <a:pPr marL="0" indent="0">
              <a:buNone/>
            </a:pPr>
            <a:r>
              <a:rPr lang="en-US" dirty="0"/>
              <a:t>	</a:t>
            </a:r>
            <a:r>
              <a:rPr lang="en-US" dirty="0" smtClean="0"/>
              <a:t>For example: The managers of each of the departments of a company.</a:t>
            </a:r>
            <a:endParaRPr lang="es-MX" dirty="0"/>
          </a:p>
        </p:txBody>
      </p:sp>
    </p:spTree>
    <p:extLst>
      <p:ext uri="{BB962C8B-B14F-4D97-AF65-F5344CB8AC3E}">
        <p14:creationId xmlns:p14="http://schemas.microsoft.com/office/powerpoint/2010/main" val="209362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TEAM FEATURES</a:t>
            </a:r>
            <a:r>
              <a:rPr lang="es-MX"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27901733"/>
              </p:ext>
            </p:extLst>
          </p:nvPr>
        </p:nvGraphicFramePr>
        <p:xfrm>
          <a:off x="1371600" y="1847850"/>
          <a:ext cx="9601200" cy="461772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lang="en-US" noProof="0" dirty="0" smtClean="0"/>
                        <a:t>Area</a:t>
                      </a:r>
                      <a:endParaRPr lang="en-US" noProof="0" dirty="0"/>
                    </a:p>
                  </a:txBody>
                  <a:tcPr/>
                </a:tc>
                <a:tc>
                  <a:txBody>
                    <a:bodyPr/>
                    <a:lstStyle/>
                    <a:p>
                      <a:pPr algn="ctr"/>
                      <a:r>
                        <a:rPr lang="en-US" noProof="0" dirty="0" smtClean="0"/>
                        <a:t>Description</a:t>
                      </a:r>
                      <a:endParaRPr lang="en-US" noProof="0" dirty="0"/>
                    </a:p>
                  </a:txBody>
                  <a:tcPr/>
                </a:tc>
              </a:tr>
              <a:tr h="370840">
                <a:tc>
                  <a:txBody>
                    <a:bodyPr/>
                    <a:lstStyle/>
                    <a:p>
                      <a:r>
                        <a:rPr lang="en-US" noProof="0" dirty="0" smtClean="0"/>
                        <a:t>Goals</a:t>
                      </a:r>
                      <a:endParaRPr lang="en-US" noProof="0" dirty="0"/>
                    </a:p>
                  </a:txBody>
                  <a:tcPr/>
                </a:tc>
                <a:tc>
                  <a:txBody>
                    <a:bodyPr/>
                    <a:lstStyle/>
                    <a:p>
                      <a:r>
                        <a:rPr lang="en-US" noProof="0" dirty="0" smtClean="0"/>
                        <a:t>The goal is more clearly</a:t>
                      </a:r>
                      <a:r>
                        <a:rPr lang="en-US" baseline="0" noProof="0" dirty="0" smtClean="0"/>
                        <a:t> defined and specified.</a:t>
                      </a:r>
                      <a:endParaRPr lang="en-US" noProof="0" dirty="0"/>
                    </a:p>
                  </a:txBody>
                  <a:tcPr/>
                </a:tc>
              </a:tr>
              <a:tr h="370840">
                <a:tc>
                  <a:txBody>
                    <a:bodyPr/>
                    <a:lstStyle/>
                    <a:p>
                      <a:r>
                        <a:rPr lang="en-US" noProof="0" dirty="0" smtClean="0"/>
                        <a:t>Commitment</a:t>
                      </a:r>
                      <a:endParaRPr lang="en-US" noProof="0" dirty="0"/>
                    </a:p>
                  </a:txBody>
                  <a:tcPr/>
                </a:tc>
                <a:tc>
                  <a:txBody>
                    <a:bodyPr/>
                    <a:lstStyle/>
                    <a:p>
                      <a:r>
                        <a:rPr lang="en-US" noProof="0" dirty="0" smtClean="0"/>
                        <a:t>High</a:t>
                      </a:r>
                      <a:r>
                        <a:rPr lang="en-US" baseline="0" noProof="0" dirty="0" smtClean="0"/>
                        <a:t> level of commitment.</a:t>
                      </a:r>
                      <a:endParaRPr lang="en-US" noProof="0" dirty="0"/>
                    </a:p>
                  </a:txBody>
                  <a:tcPr/>
                </a:tc>
              </a:tr>
              <a:tr h="370840">
                <a:tc>
                  <a:txBody>
                    <a:bodyPr/>
                    <a:lstStyle/>
                    <a:p>
                      <a:r>
                        <a:rPr lang="en-US" noProof="0" dirty="0" smtClean="0"/>
                        <a:t>Culture</a:t>
                      </a:r>
                      <a:endParaRPr lang="en-US" noProof="0" dirty="0"/>
                    </a:p>
                  </a:txBody>
                  <a:tcPr/>
                </a:tc>
                <a:tc>
                  <a:txBody>
                    <a:bodyPr/>
                    <a:lstStyle/>
                    <a:p>
                      <a:r>
                        <a:rPr lang="en-US" noProof="0" dirty="0" smtClean="0"/>
                        <a:t>Shared</a:t>
                      </a:r>
                      <a:r>
                        <a:rPr lang="en-US" baseline="0" noProof="0" dirty="0" smtClean="0"/>
                        <a:t> values and high team spirit.</a:t>
                      </a:r>
                      <a:endParaRPr lang="en-US" noProof="0" dirty="0"/>
                    </a:p>
                  </a:txBody>
                  <a:tcPr/>
                </a:tc>
              </a:tr>
              <a:tr h="370840">
                <a:tc>
                  <a:txBody>
                    <a:bodyPr/>
                    <a:lstStyle/>
                    <a:p>
                      <a:r>
                        <a:rPr lang="en-US" noProof="0" dirty="0" smtClean="0"/>
                        <a:t>Tasks</a:t>
                      </a:r>
                      <a:endParaRPr lang="en-US" noProof="0" dirty="0"/>
                    </a:p>
                  </a:txBody>
                  <a:tcPr/>
                </a:tc>
                <a:tc>
                  <a:txBody>
                    <a:bodyPr/>
                    <a:lstStyle/>
                    <a:p>
                      <a:r>
                        <a:rPr lang="en-US" noProof="0" dirty="0" smtClean="0"/>
                        <a:t>They’re distributed according to skills and abilities.</a:t>
                      </a:r>
                      <a:endParaRPr lang="en-US" noProof="0" dirty="0"/>
                    </a:p>
                  </a:txBody>
                  <a:tcPr/>
                </a:tc>
              </a:tr>
              <a:tr h="370840">
                <a:tc>
                  <a:txBody>
                    <a:bodyPr/>
                    <a:lstStyle/>
                    <a:p>
                      <a:r>
                        <a:rPr lang="en-US" noProof="0" dirty="0" smtClean="0"/>
                        <a:t>Integration</a:t>
                      </a:r>
                      <a:endParaRPr lang="en-US" noProof="0" dirty="0"/>
                    </a:p>
                  </a:txBody>
                  <a:tcPr/>
                </a:tc>
                <a:tc>
                  <a:txBody>
                    <a:bodyPr/>
                    <a:lstStyle/>
                    <a:p>
                      <a:r>
                        <a:rPr lang="en-US" noProof="0" dirty="0" smtClean="0"/>
                        <a:t>Learning</a:t>
                      </a:r>
                      <a:r>
                        <a:rPr lang="en-US" baseline="0" noProof="0" dirty="0" smtClean="0"/>
                        <a:t> in the integrated global context.</a:t>
                      </a:r>
                      <a:endParaRPr lang="en-US" noProof="0" dirty="0"/>
                    </a:p>
                  </a:txBody>
                  <a:tcPr/>
                </a:tc>
              </a:tr>
              <a:tr h="370840">
                <a:tc>
                  <a:txBody>
                    <a:bodyPr/>
                    <a:lstStyle/>
                    <a:p>
                      <a:r>
                        <a:rPr lang="en-US" noProof="0" dirty="0" smtClean="0"/>
                        <a:t>Dependency</a:t>
                      </a:r>
                      <a:endParaRPr lang="en-US" noProof="0" dirty="0"/>
                    </a:p>
                  </a:txBody>
                  <a:tcPr/>
                </a:tc>
                <a:tc>
                  <a:txBody>
                    <a:bodyPr/>
                    <a:lstStyle/>
                    <a:p>
                      <a:r>
                        <a:rPr lang="en-US" noProof="0" dirty="0" smtClean="0"/>
                        <a:t>Interdependency</a:t>
                      </a:r>
                      <a:r>
                        <a:rPr lang="en-US" baseline="0" noProof="0" dirty="0" smtClean="0"/>
                        <a:t> that assures the results.</a:t>
                      </a:r>
                      <a:endParaRPr lang="en-US" noProof="0" dirty="0"/>
                    </a:p>
                  </a:txBody>
                  <a:tcPr/>
                </a:tc>
              </a:tr>
              <a:tr h="370840">
                <a:tc>
                  <a:txBody>
                    <a:bodyPr/>
                    <a:lstStyle/>
                    <a:p>
                      <a:r>
                        <a:rPr lang="en-US" noProof="0" dirty="0" smtClean="0"/>
                        <a:t>Achievements</a:t>
                      </a:r>
                      <a:endParaRPr lang="en-US" noProof="0" dirty="0"/>
                    </a:p>
                  </a:txBody>
                  <a:tcPr/>
                </a:tc>
                <a:tc>
                  <a:txBody>
                    <a:bodyPr/>
                    <a:lstStyle/>
                    <a:p>
                      <a:r>
                        <a:rPr lang="en-US" noProof="0" dirty="0" smtClean="0"/>
                        <a:t>The</a:t>
                      </a:r>
                      <a:r>
                        <a:rPr lang="en-US" baseline="0" noProof="0" dirty="0" smtClean="0"/>
                        <a:t> achievements of all the team are assessed.</a:t>
                      </a:r>
                      <a:endParaRPr lang="en-US" noProof="0" dirty="0"/>
                    </a:p>
                  </a:txBody>
                  <a:tcPr/>
                </a:tc>
              </a:tr>
              <a:tr h="370840">
                <a:tc>
                  <a:txBody>
                    <a:bodyPr/>
                    <a:lstStyle/>
                    <a:p>
                      <a:r>
                        <a:rPr lang="en-US" noProof="0" dirty="0" smtClean="0"/>
                        <a:t>Leadership</a:t>
                      </a:r>
                      <a:endParaRPr lang="en-US" noProof="0" dirty="0"/>
                    </a:p>
                  </a:txBody>
                  <a:tcPr/>
                </a:tc>
                <a:tc>
                  <a:txBody>
                    <a:bodyPr/>
                    <a:lstStyle/>
                    <a:p>
                      <a:r>
                        <a:rPr lang="en-US" noProof="0" dirty="0" smtClean="0"/>
                        <a:t>There</a:t>
                      </a:r>
                      <a:r>
                        <a:rPr lang="en-US" baseline="0" noProof="0" dirty="0" smtClean="0"/>
                        <a:t> is a person responsible who coordinates the task.</a:t>
                      </a:r>
                      <a:endParaRPr lang="en-US" noProof="0" dirty="0"/>
                    </a:p>
                  </a:txBody>
                  <a:tcPr/>
                </a:tc>
              </a:tr>
              <a:tr h="370840">
                <a:tc>
                  <a:txBody>
                    <a:bodyPr/>
                    <a:lstStyle/>
                    <a:p>
                      <a:r>
                        <a:rPr lang="en-US" noProof="0" dirty="0" smtClean="0"/>
                        <a:t>Conclusions</a:t>
                      </a:r>
                      <a:endParaRPr lang="en-US" noProof="0" dirty="0"/>
                    </a:p>
                  </a:txBody>
                  <a:tcPr/>
                </a:tc>
                <a:tc>
                  <a:txBody>
                    <a:bodyPr/>
                    <a:lstStyle/>
                    <a:p>
                      <a:r>
                        <a:rPr lang="en-US" noProof="0" dirty="0" smtClean="0"/>
                        <a:t>A</a:t>
                      </a:r>
                      <a:r>
                        <a:rPr lang="en-US" baseline="0" noProof="0" dirty="0" smtClean="0"/>
                        <a:t> more collective nature.</a:t>
                      </a:r>
                      <a:endParaRPr lang="en-US" noProof="0" dirty="0"/>
                    </a:p>
                  </a:txBody>
                  <a:tcPr/>
                </a:tc>
              </a:tr>
              <a:tr h="370840">
                <a:tc>
                  <a:txBody>
                    <a:bodyPr/>
                    <a:lstStyle/>
                    <a:p>
                      <a:r>
                        <a:rPr lang="en-US" noProof="0" dirty="0" smtClean="0"/>
                        <a:t>Evaluation</a:t>
                      </a:r>
                      <a:endParaRPr lang="en-US" noProof="0" dirty="0"/>
                    </a:p>
                  </a:txBody>
                  <a:tcPr/>
                </a:tc>
                <a:tc>
                  <a:txBody>
                    <a:bodyPr/>
                    <a:lstStyle/>
                    <a:p>
                      <a:r>
                        <a:rPr lang="en-US" noProof="0" dirty="0" smtClean="0"/>
                        <a:t>The</a:t>
                      </a:r>
                      <a:r>
                        <a:rPr lang="en-US" baseline="0" noProof="0" dirty="0" smtClean="0"/>
                        <a:t> team auto evaluation is continuous. </a:t>
                      </a:r>
                      <a:endParaRPr lang="en-US" noProof="0" dirty="0"/>
                    </a:p>
                  </a:txBody>
                  <a:tcPr/>
                </a:tc>
              </a:tr>
            </a:tbl>
          </a:graphicData>
        </a:graphic>
      </p:graphicFrame>
    </p:spTree>
    <p:extLst>
      <p:ext uri="{BB962C8B-B14F-4D97-AF65-F5344CB8AC3E}">
        <p14:creationId xmlns:p14="http://schemas.microsoft.com/office/powerpoint/2010/main" val="48815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UNIT 1: GROUP MECHANICS</a:t>
            </a:r>
            <a:endParaRPr lang="es-MX" dirty="0"/>
          </a:p>
        </p:txBody>
      </p:sp>
      <p:sp>
        <p:nvSpPr>
          <p:cNvPr id="3" name="Marcador de contenido 2"/>
          <p:cNvSpPr>
            <a:spLocks noGrp="1"/>
          </p:cNvSpPr>
          <p:nvPr>
            <p:ph idx="1"/>
          </p:nvPr>
        </p:nvSpPr>
        <p:spPr/>
        <p:txBody>
          <a:bodyPr/>
          <a:lstStyle/>
          <a:p>
            <a:r>
              <a:rPr lang="es-MX" dirty="0" smtClean="0"/>
              <a:t>TOPIC: GROUP VS TEAM</a:t>
            </a:r>
          </a:p>
          <a:p>
            <a:endParaRPr lang="es-MX" dirty="0"/>
          </a:p>
          <a:p>
            <a:pPr marL="0" indent="0">
              <a:buNone/>
            </a:pPr>
            <a:endParaRPr lang="es-MX" dirty="0"/>
          </a:p>
        </p:txBody>
      </p:sp>
      <p:sp>
        <p:nvSpPr>
          <p:cNvPr id="4" name="Cara sonriente 3"/>
          <p:cNvSpPr/>
          <p:nvPr/>
        </p:nvSpPr>
        <p:spPr>
          <a:xfrm>
            <a:off x="1835727" y="3013364"/>
            <a:ext cx="3366655" cy="3120736"/>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Cara sonriente 4"/>
          <p:cNvSpPr/>
          <p:nvPr/>
        </p:nvSpPr>
        <p:spPr>
          <a:xfrm rot="10800000">
            <a:off x="6617277" y="3013364"/>
            <a:ext cx="3366655" cy="3120736"/>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240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(LOOK </a:t>
            </a:r>
            <a:r>
              <a:rPr lang="en-US" dirty="0" smtClean="0"/>
              <a:t>CAREFULLY)</a:t>
            </a:r>
            <a:endParaRPr lang="es-MX" dirty="0"/>
          </a:p>
        </p:txBody>
      </p:sp>
      <p:sp>
        <p:nvSpPr>
          <p:cNvPr id="3" name="Marcador de contenido 2"/>
          <p:cNvSpPr>
            <a:spLocks noGrp="1"/>
          </p:cNvSpPr>
          <p:nvPr>
            <p:ph idx="1"/>
          </p:nvPr>
        </p:nvSpPr>
        <p:spPr/>
        <p:txBody>
          <a:bodyPr/>
          <a:lstStyle/>
          <a:p>
            <a:r>
              <a:rPr lang="es-MX" dirty="0" smtClean="0"/>
              <a:t>GROUP</a:t>
            </a:r>
          </a:p>
          <a:p>
            <a:r>
              <a:rPr lang="es-MX" dirty="0" smtClean="0"/>
              <a:t>TEAM</a:t>
            </a:r>
          </a:p>
          <a:p>
            <a:endParaRPr lang="es-MX" dirty="0"/>
          </a:p>
          <a:p>
            <a:endParaRPr lang="es-MX" dirty="0" smtClean="0"/>
          </a:p>
          <a:p>
            <a:r>
              <a:rPr lang="es-MX" dirty="0" smtClean="0"/>
              <a:t>WORK TEAM</a:t>
            </a:r>
            <a:endParaRPr lang="es-MX" dirty="0"/>
          </a:p>
        </p:txBody>
      </p:sp>
      <p:sp>
        <p:nvSpPr>
          <p:cNvPr id="4" name="Flecha doblada 3"/>
          <p:cNvSpPr/>
          <p:nvPr/>
        </p:nvSpPr>
        <p:spPr>
          <a:xfrm>
            <a:off x="5663045" y="2410690"/>
            <a:ext cx="1319646" cy="1485900"/>
          </a:xfrm>
          <a:prstGeom prst="ben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5" name="Flecha en U 4"/>
          <p:cNvSpPr/>
          <p:nvPr/>
        </p:nvSpPr>
        <p:spPr>
          <a:xfrm rot="5400000">
            <a:off x="8290213" y="2763981"/>
            <a:ext cx="1911928" cy="1790700"/>
          </a:xfrm>
          <a:prstGeom prst="utur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6" name="Flecha doblada hacia arriba 5"/>
          <p:cNvSpPr/>
          <p:nvPr/>
        </p:nvSpPr>
        <p:spPr>
          <a:xfrm>
            <a:off x="7966363" y="4504457"/>
            <a:ext cx="3366655" cy="841663"/>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Flecha abajo 6"/>
          <p:cNvSpPr/>
          <p:nvPr/>
        </p:nvSpPr>
        <p:spPr>
          <a:xfrm>
            <a:off x="6267449" y="4010891"/>
            <a:ext cx="555914" cy="18288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0055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GROUP</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RAE: </a:t>
            </a:r>
            <a:r>
              <a:rPr lang="en-US" dirty="0" smtClean="0"/>
              <a:t>Plurality</a:t>
            </a:r>
            <a:r>
              <a:rPr lang="es-MX" dirty="0" smtClean="0"/>
              <a:t> of series </a:t>
            </a:r>
            <a:r>
              <a:rPr lang="en-US" dirty="0" smtClean="0"/>
              <a:t>or things that make a whole, material or mentally deemed</a:t>
            </a:r>
            <a:r>
              <a:rPr lang="es-MX" dirty="0" smtClean="0"/>
              <a:t>. </a:t>
            </a:r>
          </a:p>
          <a:p>
            <a:pPr marL="0" indent="0">
              <a:buNone/>
            </a:pPr>
            <a:endParaRPr lang="en-US" dirty="0" smtClean="0"/>
          </a:p>
          <a:p>
            <a:r>
              <a:rPr lang="en-US" dirty="0" smtClean="0"/>
              <a:t>A group is a gathering of persons, animals, or things that share some features that are summoned for some circumstance</a:t>
            </a:r>
            <a:r>
              <a:rPr lang="es-MX" dirty="0" smtClean="0"/>
              <a:t>.</a:t>
            </a:r>
          </a:p>
          <a:p>
            <a:r>
              <a:rPr lang="en-US" dirty="0" smtClean="0"/>
              <a:t>Usually, the groups members have autonomy, although they share common objectives and have the same leader, their work isn’t attached to others. </a:t>
            </a:r>
          </a:p>
          <a:p>
            <a:r>
              <a:rPr lang="en-US" dirty="0" smtClean="0"/>
              <a:t>In labor matters, the group co-workers can do their job answering individually for their contribution</a:t>
            </a:r>
            <a:r>
              <a:rPr lang="es-MX" dirty="0" smtClean="0"/>
              <a:t>. </a:t>
            </a:r>
          </a:p>
          <a:p>
            <a:r>
              <a:rPr lang="en-US" dirty="0" smtClean="0"/>
              <a:t>An example of this may be the school teachers who are a group that does the same job and has a boss in common, who might be the school principal</a:t>
            </a:r>
            <a:r>
              <a:rPr lang="es-MX" dirty="0" smtClean="0"/>
              <a:t>. </a:t>
            </a:r>
            <a:r>
              <a:rPr lang="en-US" dirty="0" smtClean="0"/>
              <a:t>However</a:t>
            </a:r>
            <a:r>
              <a:rPr lang="es-MX" dirty="0" smtClean="0"/>
              <a:t>, </a:t>
            </a:r>
            <a:r>
              <a:rPr lang="en-US" dirty="0" smtClean="0"/>
              <a:t>each</a:t>
            </a:r>
            <a:r>
              <a:rPr lang="es-MX" dirty="0" smtClean="0"/>
              <a:t> </a:t>
            </a:r>
            <a:r>
              <a:rPr lang="en-US" dirty="0" smtClean="0"/>
              <a:t>teacher is responsible for their job in the classroom since they do not depend on other teachers to give their classes, so they can be excellent or perform poorly without directly affecting the work of others</a:t>
            </a:r>
            <a:r>
              <a:rPr lang="es-MX" dirty="0" smtClean="0"/>
              <a:t>.  </a:t>
            </a:r>
            <a:endParaRPr lang="es-MX" dirty="0"/>
          </a:p>
        </p:txBody>
      </p:sp>
      <p:sp>
        <p:nvSpPr>
          <p:cNvPr id="5" name="Rectangle 2"/>
          <p:cNvSpPr>
            <a:spLocks noChangeArrowheads="1"/>
          </p:cNvSpPr>
          <p:nvPr/>
        </p:nvSpPr>
        <p:spPr bwMode="auto">
          <a:xfrm>
            <a:off x="0" y="175375"/>
            <a:ext cx="28854" cy="1064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smtClean="0">
                <a:ln>
                  <a:noFill/>
                </a:ln>
                <a:solidFill>
                  <a:schemeClr val="tx1"/>
                </a:solidFill>
                <a:effectLst/>
              </a:rPr>
              <a:t> </a:t>
            </a: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744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GROUP TYPES</a:t>
            </a:r>
            <a:endParaRPr lang="es-MX" dirty="0"/>
          </a:p>
        </p:txBody>
      </p:sp>
      <p:sp>
        <p:nvSpPr>
          <p:cNvPr id="3" name="Marcador de contenido 2"/>
          <p:cNvSpPr>
            <a:spLocks noGrp="1"/>
          </p:cNvSpPr>
          <p:nvPr>
            <p:ph idx="1"/>
          </p:nvPr>
        </p:nvSpPr>
        <p:spPr/>
        <p:txBody>
          <a:bodyPr/>
          <a:lstStyle/>
          <a:p>
            <a:r>
              <a:rPr lang="en-US" dirty="0" smtClean="0"/>
              <a:t>PRIMARY GROUPS: They are made up of few people and communication is directly given. The relationship between its members is based on affection, commitment and solidarity.  </a:t>
            </a:r>
          </a:p>
          <a:p>
            <a:pPr marL="0" indent="0">
              <a:buNone/>
            </a:pPr>
            <a:r>
              <a:rPr lang="en-US" dirty="0"/>
              <a:t>	</a:t>
            </a:r>
            <a:r>
              <a:rPr lang="en-US" dirty="0" smtClean="0"/>
              <a:t>For example: Family and friends </a:t>
            </a:r>
          </a:p>
          <a:p>
            <a:endParaRPr lang="en-US" dirty="0"/>
          </a:p>
          <a:p>
            <a:r>
              <a:rPr lang="en-US" dirty="0" smtClean="0"/>
              <a:t>SECUNDARY GROUPS: It is made up of many people who do not always interact directly. The reason that binds them are the common objectives and the fact that they are governed by a regulation.  </a:t>
            </a:r>
          </a:p>
          <a:p>
            <a:pPr marL="0" indent="0">
              <a:buNone/>
            </a:pPr>
            <a:r>
              <a:rPr lang="en-US" dirty="0"/>
              <a:t>	</a:t>
            </a:r>
            <a:r>
              <a:rPr lang="en-US" dirty="0" smtClean="0"/>
              <a:t>For example: Workers in a company</a:t>
            </a:r>
            <a:endParaRPr lang="es-MX" dirty="0" smtClean="0"/>
          </a:p>
          <a:p>
            <a:pPr marL="0" indent="0">
              <a:buNone/>
            </a:pPr>
            <a:endParaRPr lang="es-MX" dirty="0"/>
          </a:p>
          <a:p>
            <a:endParaRPr lang="es-MX" dirty="0"/>
          </a:p>
        </p:txBody>
      </p:sp>
    </p:spTree>
    <p:extLst>
      <p:ext uri="{BB962C8B-B14F-4D97-AF65-F5344CB8AC3E}">
        <p14:creationId xmlns:p14="http://schemas.microsoft.com/office/powerpoint/2010/main" val="288126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GROUP TYPES</a:t>
            </a:r>
            <a:endParaRPr lang="es-MX" dirty="0"/>
          </a:p>
        </p:txBody>
      </p:sp>
      <p:sp>
        <p:nvSpPr>
          <p:cNvPr id="3" name="Marcador de contenido 2"/>
          <p:cNvSpPr>
            <a:spLocks noGrp="1"/>
          </p:cNvSpPr>
          <p:nvPr>
            <p:ph idx="1"/>
          </p:nvPr>
        </p:nvSpPr>
        <p:spPr/>
        <p:txBody>
          <a:bodyPr>
            <a:normAutofit/>
          </a:bodyPr>
          <a:lstStyle/>
          <a:p>
            <a:r>
              <a:rPr lang="en-US" dirty="0" smtClean="0"/>
              <a:t>FORMAL GROUPS: They are settled with a structure, and the behavior of its members is regulated, and they are aimed to achieve specific purposes. Formal groups are created specifically for a purpose, and can be temporary or permanent.  </a:t>
            </a:r>
          </a:p>
          <a:p>
            <a:pPr marL="0" indent="0">
              <a:buNone/>
            </a:pPr>
            <a:r>
              <a:rPr lang="en-US" dirty="0"/>
              <a:t>	</a:t>
            </a:r>
            <a:r>
              <a:rPr lang="en-US" dirty="0" smtClean="0"/>
              <a:t>For example: Debate group</a:t>
            </a:r>
          </a:p>
          <a:p>
            <a:pPr marL="0" indent="0">
              <a:buNone/>
            </a:pPr>
            <a:r>
              <a:rPr lang="en-US" dirty="0" smtClean="0"/>
              <a:t> </a:t>
            </a:r>
          </a:p>
          <a:p>
            <a:r>
              <a:rPr lang="en-US" dirty="0" smtClean="0"/>
              <a:t>INFORMAL GROUPS: They arise from co-workers relationships and friendship between their members. They do not have a formal structure, but their constitution takes place in the context of formal groups.  </a:t>
            </a:r>
          </a:p>
          <a:p>
            <a:pPr marL="0" indent="0">
              <a:buNone/>
            </a:pPr>
            <a:r>
              <a:rPr lang="en-US" dirty="0"/>
              <a:t>	</a:t>
            </a:r>
            <a:r>
              <a:rPr lang="en-US" dirty="0" smtClean="0"/>
              <a:t>For example: Comrades of the debate group.</a:t>
            </a:r>
            <a:endParaRPr lang="es-MX" dirty="0"/>
          </a:p>
        </p:txBody>
      </p:sp>
    </p:spTree>
    <p:extLst>
      <p:ext uri="{BB962C8B-B14F-4D97-AF65-F5344CB8AC3E}">
        <p14:creationId xmlns:p14="http://schemas.microsoft.com/office/powerpoint/2010/main" val="400689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GROUP TYPES</a:t>
            </a:r>
            <a:endParaRPr lang="es-MX" dirty="0"/>
          </a:p>
        </p:txBody>
      </p:sp>
      <p:sp>
        <p:nvSpPr>
          <p:cNvPr id="3" name="Marcador de contenido 2"/>
          <p:cNvSpPr>
            <a:spLocks noGrp="1"/>
          </p:cNvSpPr>
          <p:nvPr>
            <p:ph idx="1"/>
          </p:nvPr>
        </p:nvSpPr>
        <p:spPr/>
        <p:txBody>
          <a:bodyPr>
            <a:normAutofit lnSpcReduction="10000"/>
          </a:bodyPr>
          <a:lstStyle/>
          <a:p>
            <a:r>
              <a:rPr lang="en-US" dirty="0" smtClean="0"/>
              <a:t>REFERENCE GROUPS: This is the group used by an individual as a comparison, in order to establish their behaviors as their own form of behavior. That is, it is the group through which a person internalizes rules or values, but to which not only does not belong, but is not recognized as part of it by its members, they only work as a reference for the duty to be or want to be.  </a:t>
            </a:r>
          </a:p>
          <a:p>
            <a:pPr marL="0" indent="0">
              <a:buNone/>
            </a:pPr>
            <a:r>
              <a:rPr lang="en-US" dirty="0"/>
              <a:t>	</a:t>
            </a:r>
            <a:r>
              <a:rPr lang="en-US" dirty="0" smtClean="0"/>
              <a:t>For example: The group of lawyers to which the law student would want to belong.</a:t>
            </a:r>
          </a:p>
          <a:p>
            <a:r>
              <a:rPr lang="en-US" dirty="0" smtClean="0"/>
              <a:t>BELONGING</a:t>
            </a:r>
            <a:r>
              <a:rPr lang="en-US" dirty="0" smtClean="0"/>
              <a:t> GROUPS: Defines the group to which an individual belongs. The person is part of it, and at th</a:t>
            </a:r>
            <a:r>
              <a:rPr lang="en-US" dirty="0" smtClean="0"/>
              <a:t>e same time</a:t>
            </a:r>
            <a:r>
              <a:rPr lang="en-US" dirty="0" smtClean="0"/>
              <a:t>, is recognized as a member. In this way, the rules established in the belonging groups are adopted and accepted by their members.  </a:t>
            </a:r>
          </a:p>
          <a:p>
            <a:pPr marL="0" indent="0">
              <a:buNone/>
            </a:pPr>
            <a:r>
              <a:rPr lang="en-US" dirty="0"/>
              <a:t>	</a:t>
            </a:r>
            <a:r>
              <a:rPr lang="en-US" dirty="0" smtClean="0"/>
              <a:t>For example: People who share the same nationality.</a:t>
            </a:r>
            <a:endParaRPr lang="es-MX" dirty="0"/>
          </a:p>
          <a:p>
            <a:pPr marL="0" indent="0">
              <a:buNone/>
            </a:pPr>
            <a:endParaRPr lang="es-MX" dirty="0"/>
          </a:p>
        </p:txBody>
      </p:sp>
    </p:spTree>
    <p:extLst>
      <p:ext uri="{BB962C8B-B14F-4D97-AF65-F5344CB8AC3E}">
        <p14:creationId xmlns:p14="http://schemas.microsoft.com/office/powerpoint/2010/main" val="276413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GROUP FEATURES</a:t>
            </a:r>
            <a:r>
              <a:rPr lang="es-MX"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349752865"/>
              </p:ext>
            </p:extLst>
          </p:nvPr>
        </p:nvGraphicFramePr>
        <p:xfrm>
          <a:off x="1371600" y="1752600"/>
          <a:ext cx="9601200" cy="488696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lang="en-US" noProof="0" dirty="0" smtClean="0"/>
                        <a:t>Area</a:t>
                      </a:r>
                      <a:endParaRPr lang="en-US" noProof="0" dirty="0"/>
                    </a:p>
                  </a:txBody>
                  <a:tcPr/>
                </a:tc>
                <a:tc>
                  <a:txBody>
                    <a:bodyPr/>
                    <a:lstStyle/>
                    <a:p>
                      <a:pPr algn="ctr"/>
                      <a:r>
                        <a:rPr lang="en-US" noProof="0" dirty="0" smtClean="0"/>
                        <a:t>Description</a:t>
                      </a:r>
                      <a:endParaRPr lang="en-US" noProof="0" dirty="0"/>
                    </a:p>
                  </a:txBody>
                  <a:tcPr/>
                </a:tc>
              </a:tr>
              <a:tr h="370840">
                <a:tc>
                  <a:txBody>
                    <a:bodyPr/>
                    <a:lstStyle/>
                    <a:p>
                      <a:r>
                        <a:rPr lang="en-US" noProof="0" dirty="0" smtClean="0"/>
                        <a:t>Goals</a:t>
                      </a:r>
                      <a:endParaRPr lang="en-US" noProof="0" dirty="0"/>
                    </a:p>
                  </a:txBody>
                  <a:tcPr/>
                </a:tc>
                <a:tc>
                  <a:txBody>
                    <a:bodyPr/>
                    <a:lstStyle/>
                    <a:p>
                      <a:r>
                        <a:rPr lang="en-US" noProof="0" dirty="0" smtClean="0"/>
                        <a:t>Its members share common</a:t>
                      </a:r>
                      <a:r>
                        <a:rPr lang="en-US" baseline="0" noProof="0" dirty="0" smtClean="0"/>
                        <a:t> interests.</a:t>
                      </a:r>
                      <a:endParaRPr lang="en-US" noProof="0" dirty="0"/>
                    </a:p>
                  </a:txBody>
                  <a:tcPr/>
                </a:tc>
              </a:tr>
              <a:tr h="370840">
                <a:tc>
                  <a:txBody>
                    <a:bodyPr/>
                    <a:lstStyle/>
                    <a:p>
                      <a:r>
                        <a:rPr lang="en-US" noProof="0" dirty="0" smtClean="0"/>
                        <a:t>Commitment</a:t>
                      </a:r>
                      <a:endParaRPr lang="en-US" noProof="0" dirty="0"/>
                    </a:p>
                  </a:txBody>
                  <a:tcPr/>
                </a:tc>
                <a:tc>
                  <a:txBody>
                    <a:bodyPr/>
                    <a:lstStyle/>
                    <a:p>
                      <a:r>
                        <a:rPr lang="en-US" noProof="0" dirty="0" smtClean="0"/>
                        <a:t>Relative level of commitment.</a:t>
                      </a:r>
                      <a:endParaRPr lang="en-US" noProof="0" dirty="0"/>
                    </a:p>
                  </a:txBody>
                  <a:tcPr/>
                </a:tc>
              </a:tr>
              <a:tr h="370840">
                <a:tc>
                  <a:txBody>
                    <a:bodyPr/>
                    <a:lstStyle/>
                    <a:p>
                      <a:r>
                        <a:rPr lang="en-US" noProof="0" dirty="0" smtClean="0"/>
                        <a:t>Culture</a:t>
                      </a:r>
                      <a:endParaRPr lang="en-US" noProof="0" dirty="0"/>
                    </a:p>
                  </a:txBody>
                  <a:tcPr/>
                </a:tc>
                <a:tc>
                  <a:txBody>
                    <a:bodyPr/>
                    <a:lstStyle/>
                    <a:p>
                      <a:r>
                        <a:rPr lang="en-US" noProof="0" dirty="0" smtClean="0"/>
                        <a:t>Low group</a:t>
                      </a:r>
                      <a:r>
                        <a:rPr lang="en-US" baseline="0" noProof="0" dirty="0" smtClean="0"/>
                        <a:t> culture.</a:t>
                      </a:r>
                      <a:endParaRPr lang="en-US" noProof="0" dirty="0"/>
                    </a:p>
                  </a:txBody>
                  <a:tcPr/>
                </a:tc>
              </a:tr>
              <a:tr h="370840">
                <a:tc>
                  <a:txBody>
                    <a:bodyPr/>
                    <a:lstStyle/>
                    <a:p>
                      <a:r>
                        <a:rPr lang="en-US" noProof="0" dirty="0" smtClean="0"/>
                        <a:t>Tasks</a:t>
                      </a:r>
                      <a:endParaRPr lang="en-US" noProof="0" dirty="0"/>
                    </a:p>
                  </a:txBody>
                  <a:tcPr/>
                </a:tc>
                <a:tc>
                  <a:txBody>
                    <a:bodyPr/>
                    <a:lstStyle/>
                    <a:p>
                      <a:r>
                        <a:rPr lang="en-US" noProof="0" dirty="0" smtClean="0"/>
                        <a:t>They are distributed equally</a:t>
                      </a:r>
                      <a:r>
                        <a:rPr lang="en-US" baseline="0" noProof="0" dirty="0" smtClean="0"/>
                        <a:t>.</a:t>
                      </a:r>
                      <a:endParaRPr lang="en-US" noProof="0" dirty="0"/>
                    </a:p>
                  </a:txBody>
                  <a:tcPr/>
                </a:tc>
              </a:tr>
              <a:tr h="370840">
                <a:tc>
                  <a:txBody>
                    <a:bodyPr/>
                    <a:lstStyle/>
                    <a:p>
                      <a:r>
                        <a:rPr lang="en-US" noProof="0" dirty="0" smtClean="0"/>
                        <a:t>Integration</a:t>
                      </a:r>
                      <a:endParaRPr lang="en-US" noProof="0" dirty="0"/>
                    </a:p>
                  </a:txBody>
                  <a:tcPr/>
                </a:tc>
                <a:tc>
                  <a:txBody>
                    <a:bodyPr/>
                    <a:lstStyle/>
                    <a:p>
                      <a:r>
                        <a:rPr lang="en-US" noProof="0" dirty="0" smtClean="0"/>
                        <a:t>The tendency goes</a:t>
                      </a:r>
                      <a:r>
                        <a:rPr lang="en-US" baseline="0" noProof="0" dirty="0" smtClean="0"/>
                        <a:t> for specialization in fragments, into division.</a:t>
                      </a:r>
                      <a:endParaRPr lang="en-US" noProof="0" dirty="0"/>
                    </a:p>
                  </a:txBody>
                  <a:tcPr/>
                </a:tc>
              </a:tr>
              <a:tr h="370840">
                <a:tc>
                  <a:txBody>
                    <a:bodyPr/>
                    <a:lstStyle/>
                    <a:p>
                      <a:r>
                        <a:rPr lang="en-US" noProof="0" dirty="0" smtClean="0"/>
                        <a:t>Dependency</a:t>
                      </a:r>
                      <a:endParaRPr lang="en-US" noProof="0" dirty="0"/>
                    </a:p>
                  </a:txBody>
                  <a:tcPr/>
                </a:tc>
                <a:tc>
                  <a:txBody>
                    <a:bodyPr/>
                    <a:lstStyle/>
                    <a:p>
                      <a:r>
                        <a:rPr lang="en-US" noProof="0" dirty="0" smtClean="0"/>
                        <a:t>Independency</a:t>
                      </a:r>
                      <a:r>
                        <a:rPr lang="en-US" baseline="0" noProof="0" dirty="0" smtClean="0"/>
                        <a:t> in the individual task.</a:t>
                      </a:r>
                      <a:endParaRPr lang="en-US" noProof="0" dirty="0"/>
                    </a:p>
                  </a:txBody>
                  <a:tcPr/>
                </a:tc>
              </a:tr>
              <a:tr h="370840">
                <a:tc>
                  <a:txBody>
                    <a:bodyPr/>
                    <a:lstStyle/>
                    <a:p>
                      <a:r>
                        <a:rPr lang="en-US" noProof="0" dirty="0" smtClean="0"/>
                        <a:t>Achievements</a:t>
                      </a:r>
                      <a:endParaRPr lang="en-US" noProof="0" dirty="0"/>
                    </a:p>
                  </a:txBody>
                  <a:tcPr/>
                </a:tc>
                <a:tc>
                  <a:txBody>
                    <a:bodyPr/>
                    <a:lstStyle/>
                    <a:p>
                      <a:r>
                        <a:rPr lang="en-US" noProof="0" dirty="0" smtClean="0"/>
                        <a:t>The achievements of each individuals are analyzed.</a:t>
                      </a:r>
                      <a:endParaRPr lang="en-US" noProof="0" dirty="0"/>
                    </a:p>
                  </a:txBody>
                  <a:tcPr/>
                </a:tc>
              </a:tr>
              <a:tr h="370840">
                <a:tc>
                  <a:txBody>
                    <a:bodyPr/>
                    <a:lstStyle/>
                    <a:p>
                      <a:r>
                        <a:rPr lang="en-US" noProof="0" dirty="0" smtClean="0"/>
                        <a:t>Leadership</a:t>
                      </a:r>
                      <a:endParaRPr lang="en-US" noProof="0" dirty="0"/>
                    </a:p>
                  </a:txBody>
                  <a:tcPr/>
                </a:tc>
                <a:tc>
                  <a:txBody>
                    <a:bodyPr/>
                    <a:lstStyle/>
                    <a:p>
                      <a:r>
                        <a:rPr lang="en-US" noProof="0" dirty="0" smtClean="0"/>
                        <a:t>It may be,</a:t>
                      </a:r>
                      <a:r>
                        <a:rPr lang="en-US" baseline="0" noProof="0" dirty="0" smtClean="0"/>
                        <a:t> or not, a coordinator-</a:t>
                      </a:r>
                      <a:endParaRPr lang="en-US" noProof="0" dirty="0"/>
                    </a:p>
                  </a:txBody>
                  <a:tcPr/>
                </a:tc>
              </a:tr>
              <a:tr h="370840">
                <a:tc>
                  <a:txBody>
                    <a:bodyPr/>
                    <a:lstStyle/>
                    <a:p>
                      <a:r>
                        <a:rPr lang="en-US" noProof="0" dirty="0" smtClean="0"/>
                        <a:t>Conclusions</a:t>
                      </a:r>
                      <a:endParaRPr lang="en-US" noProof="0" dirty="0"/>
                    </a:p>
                  </a:txBody>
                  <a:tcPr/>
                </a:tc>
                <a:tc>
                  <a:txBody>
                    <a:bodyPr/>
                    <a:lstStyle/>
                    <a:p>
                      <a:r>
                        <a:rPr lang="en-US" noProof="0" dirty="0" smtClean="0"/>
                        <a:t>More personally or individually.</a:t>
                      </a:r>
                      <a:endParaRPr lang="en-US" noProof="0" dirty="0"/>
                    </a:p>
                  </a:txBody>
                  <a:tcPr/>
                </a:tc>
              </a:tr>
              <a:tr h="370840">
                <a:tc>
                  <a:txBody>
                    <a:bodyPr/>
                    <a:lstStyle/>
                    <a:p>
                      <a:r>
                        <a:rPr lang="en-US" noProof="0" dirty="0" smtClean="0"/>
                        <a:t>Evaluation</a:t>
                      </a:r>
                      <a:r>
                        <a:rPr lang="en-US" baseline="0" noProof="0" dirty="0" smtClean="0"/>
                        <a:t> </a:t>
                      </a:r>
                      <a:endParaRPr lang="en-US" noProof="0" dirty="0"/>
                    </a:p>
                  </a:txBody>
                  <a:tcPr/>
                </a:tc>
                <a:tc>
                  <a:txBody>
                    <a:bodyPr/>
                    <a:lstStyle/>
                    <a:p>
                      <a:r>
                        <a:rPr lang="en-US" noProof="0" dirty="0" smtClean="0"/>
                        <a:t>The group is not evaluated;</a:t>
                      </a:r>
                      <a:r>
                        <a:rPr lang="en-US" baseline="0" noProof="0" dirty="0" smtClean="0"/>
                        <a:t> sometimes the final result is assessed.  </a:t>
                      </a:r>
                      <a:endParaRPr lang="en-US" noProof="0" dirty="0"/>
                    </a:p>
                  </a:txBody>
                  <a:tcPr/>
                </a:tc>
              </a:tr>
            </a:tbl>
          </a:graphicData>
        </a:graphic>
      </p:graphicFrame>
    </p:spTree>
    <p:extLst>
      <p:ext uri="{BB962C8B-B14F-4D97-AF65-F5344CB8AC3E}">
        <p14:creationId xmlns:p14="http://schemas.microsoft.com/office/powerpoint/2010/main" val="148529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7200" dirty="0" smtClean="0"/>
              <a:t>TEAM</a:t>
            </a:r>
            <a:endParaRPr lang="es-MX" sz="7200" dirty="0"/>
          </a:p>
        </p:txBody>
      </p:sp>
      <p:sp>
        <p:nvSpPr>
          <p:cNvPr id="3" name="Marcador de contenido 2"/>
          <p:cNvSpPr>
            <a:spLocks noGrp="1"/>
          </p:cNvSpPr>
          <p:nvPr>
            <p:ph idx="1"/>
          </p:nvPr>
        </p:nvSpPr>
        <p:spPr/>
        <p:txBody>
          <a:bodyPr>
            <a:normAutofit fontScale="92500" lnSpcReduction="20000"/>
          </a:bodyPr>
          <a:lstStyle/>
          <a:p>
            <a:r>
              <a:rPr lang="en-US" dirty="0" smtClean="0"/>
              <a:t>RAE: GROUP OF PEOPLE ORGANIZED FOR A PARTICULAR INVESTIGATION OR SERVICE. </a:t>
            </a:r>
          </a:p>
          <a:p>
            <a:r>
              <a:rPr lang="en-US" dirty="0" smtClean="0"/>
              <a:t>The team is a group of people who act together and support each other equally to achieve a common goal. </a:t>
            </a:r>
          </a:p>
          <a:p>
            <a:r>
              <a:rPr lang="en-US" dirty="0" smtClean="0"/>
              <a:t>In the teams, </a:t>
            </a:r>
            <a:r>
              <a:rPr lang="en-US" b="1" dirty="0" smtClean="0"/>
              <a:t>cohesion</a:t>
            </a:r>
            <a:r>
              <a:rPr lang="en-US" dirty="0" smtClean="0"/>
              <a:t> between its members is indispensable in order to achieve optimal results and thus fulfill its purpose. </a:t>
            </a:r>
          </a:p>
          <a:p>
            <a:r>
              <a:rPr lang="en-US" dirty="0" smtClean="0"/>
              <a:t>For this reason, team members support each other and work together to improve their performance together. In this sense, they carry out their functions in a joint way, with the participation and contribution of them all, responding collectively for the work done. </a:t>
            </a:r>
          </a:p>
          <a:p>
            <a:r>
              <a:rPr lang="en-US" dirty="0" smtClean="0"/>
              <a:t>Team examples are found in</a:t>
            </a:r>
            <a:r>
              <a:rPr lang="en-US" dirty="0" smtClean="0"/>
              <a:t> sports, such as basketball, football or baseball. Here a collective led by a captain is formed, each of the members occupies a different position, but all make contributions and pursue the same purpose that is the triumph of the team. To achieve this, everyone must act together.</a:t>
            </a:r>
            <a:endParaRPr lang="es-MX" dirty="0" smtClean="0"/>
          </a:p>
        </p:txBody>
      </p:sp>
      <p:sp>
        <p:nvSpPr>
          <p:cNvPr id="4" name="Rayo 3"/>
          <p:cNvSpPr/>
          <p:nvPr/>
        </p:nvSpPr>
        <p:spPr>
          <a:xfrm>
            <a:off x="2762250" y="685800"/>
            <a:ext cx="1219200" cy="93345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ayo 4"/>
          <p:cNvSpPr/>
          <p:nvPr/>
        </p:nvSpPr>
        <p:spPr>
          <a:xfrm rot="5400000">
            <a:off x="8001000" y="542925"/>
            <a:ext cx="1219200" cy="933450"/>
          </a:xfrm>
          <a:prstGeom prst="lightningBol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427024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266</TotalTime>
  <Words>741</Words>
  <Application>Microsoft Office PowerPoint</Application>
  <PresentationFormat>Panorámica</PresentationFormat>
  <Paragraphs>108</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Franklin Gothic Book</vt:lpstr>
      <vt:lpstr>Crop</vt:lpstr>
      <vt:lpstr>SOCIO-CULTURAL EDUCATION II</vt:lpstr>
      <vt:lpstr>UNIT 1: GROUP MECHANICS</vt:lpstr>
      <vt:lpstr>(LOOK CAREFULLY)</vt:lpstr>
      <vt:lpstr>GROUP</vt:lpstr>
      <vt:lpstr>GROUP TYPES</vt:lpstr>
      <vt:lpstr>GROUP TYPES</vt:lpstr>
      <vt:lpstr>GROUP TYPES</vt:lpstr>
      <vt:lpstr>GROUP FEATURES:</vt:lpstr>
      <vt:lpstr>TEAM</vt:lpstr>
      <vt:lpstr>TEAM TYPES</vt:lpstr>
      <vt:lpstr>TEAM TYPES</vt:lpstr>
      <vt:lpstr>TEAM TYPES –Labor environment- </vt:lpstr>
      <vt:lpstr>TEAM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SOCIO-CULTURAL EDUCATION II</dc:title>
  <dc:creator>Vladimir Galindo</dc:creator>
  <cp:lastModifiedBy>Vladimir Galindo</cp:lastModifiedBy>
  <cp:revision>20</cp:revision>
  <dcterms:created xsi:type="dcterms:W3CDTF">2020-05-17T22:57:43Z</dcterms:created>
  <dcterms:modified xsi:type="dcterms:W3CDTF">2020-05-18T03:24:18Z</dcterms:modified>
</cp:coreProperties>
</file>