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0" r:id="rId8"/>
    <p:sldId id="264" r:id="rId9"/>
    <p:sldId id="261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274E-8BC8-4206-A837-6B675F21A887}" type="datetimeFigureOut">
              <a:rPr lang="es-MX" smtClean="0"/>
              <a:t>06/07/2020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CA605-92B0-4135-B8A4-421CAAC84E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6705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274E-8BC8-4206-A837-6B675F21A887}" type="datetimeFigureOut">
              <a:rPr lang="es-MX" smtClean="0"/>
              <a:t>06/07/2020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CA605-92B0-4135-B8A4-421CAAC84E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5949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274E-8BC8-4206-A837-6B675F21A887}" type="datetimeFigureOut">
              <a:rPr lang="es-MX" smtClean="0"/>
              <a:t>06/07/2020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CA605-92B0-4135-B8A4-421CAAC84E79}" type="slidenum">
              <a:rPr lang="es-MX" smtClean="0"/>
              <a:t>‹Nº›</a:t>
            </a:fld>
            <a:endParaRPr lang="es-MX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4547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274E-8BC8-4206-A837-6B675F21A887}" type="datetimeFigureOut">
              <a:rPr lang="es-MX" smtClean="0"/>
              <a:t>06/07/2020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CA605-92B0-4135-B8A4-421CAAC84E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79678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274E-8BC8-4206-A837-6B675F21A887}" type="datetimeFigureOut">
              <a:rPr lang="es-MX" smtClean="0"/>
              <a:t>06/07/2020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CA605-92B0-4135-B8A4-421CAAC84E79}" type="slidenum">
              <a:rPr lang="es-MX" smtClean="0"/>
              <a:t>‹Nº›</a:t>
            </a:fld>
            <a:endParaRPr lang="es-MX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77728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274E-8BC8-4206-A837-6B675F21A887}" type="datetimeFigureOut">
              <a:rPr lang="es-MX" smtClean="0"/>
              <a:t>06/07/2020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CA605-92B0-4135-B8A4-421CAAC84E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0563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274E-8BC8-4206-A837-6B675F21A887}" type="datetimeFigureOut">
              <a:rPr lang="es-MX" smtClean="0"/>
              <a:t>06/07/2020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CA605-92B0-4135-B8A4-421CAAC84E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93658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274E-8BC8-4206-A837-6B675F21A887}" type="datetimeFigureOut">
              <a:rPr lang="es-MX" smtClean="0"/>
              <a:t>06/07/2020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CA605-92B0-4135-B8A4-421CAAC84E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9705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274E-8BC8-4206-A837-6B675F21A887}" type="datetimeFigureOut">
              <a:rPr lang="es-MX" smtClean="0"/>
              <a:t>06/07/2020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CA605-92B0-4135-B8A4-421CAAC84E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5016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274E-8BC8-4206-A837-6B675F21A887}" type="datetimeFigureOut">
              <a:rPr lang="es-MX" smtClean="0"/>
              <a:t>06/07/2020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CA605-92B0-4135-B8A4-421CAAC84E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6581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274E-8BC8-4206-A837-6B675F21A887}" type="datetimeFigureOut">
              <a:rPr lang="es-MX" smtClean="0"/>
              <a:t>06/07/2020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CA605-92B0-4135-B8A4-421CAAC84E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3447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274E-8BC8-4206-A837-6B675F21A887}" type="datetimeFigureOut">
              <a:rPr lang="es-MX" smtClean="0"/>
              <a:t>06/07/2020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CA605-92B0-4135-B8A4-421CAAC84E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9852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274E-8BC8-4206-A837-6B675F21A887}" type="datetimeFigureOut">
              <a:rPr lang="es-MX" smtClean="0"/>
              <a:t>06/07/2020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CA605-92B0-4135-B8A4-421CAAC84E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1492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274E-8BC8-4206-A837-6B675F21A887}" type="datetimeFigureOut">
              <a:rPr lang="es-MX" smtClean="0"/>
              <a:t>06/07/2020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CA605-92B0-4135-B8A4-421CAAC84E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4330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274E-8BC8-4206-A837-6B675F21A887}" type="datetimeFigureOut">
              <a:rPr lang="es-MX" smtClean="0"/>
              <a:t>06/07/2020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CA605-92B0-4135-B8A4-421CAAC84E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1299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274E-8BC8-4206-A837-6B675F21A887}" type="datetimeFigureOut">
              <a:rPr lang="es-MX" smtClean="0"/>
              <a:t>06/07/2020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CA605-92B0-4135-B8A4-421CAAC84E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1467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E274E-8BC8-4206-A837-6B675F21A887}" type="datetimeFigureOut">
              <a:rPr lang="es-MX" smtClean="0"/>
              <a:t>06/07/2020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4DCA605-92B0-4135-B8A4-421CAAC84E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7690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f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21" y="-571692"/>
            <a:ext cx="5207242" cy="520724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090612" y="3580189"/>
            <a:ext cx="7766936" cy="1646302"/>
          </a:xfrm>
        </p:spPr>
        <p:txBody>
          <a:bodyPr/>
          <a:lstStyle/>
          <a:p>
            <a:r>
              <a:rPr lang="en-US" sz="11500" dirty="0" smtClean="0">
                <a:latin typeface="Museo Sans Rounded 1000" panose="02000000000000000000" pitchFamily="50" charset="0"/>
              </a:rPr>
              <a:t>Duolingo</a:t>
            </a:r>
            <a:endParaRPr lang="es-MX" dirty="0">
              <a:latin typeface="Museo Sans Rounded 1000" panose="02000000000000000000" pitchFamily="50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4324" y="5069736"/>
            <a:ext cx="7766936" cy="1722950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en-US" sz="4300" dirty="0" smtClean="0">
                <a:latin typeface="Museo Sans Rounded 1000" panose="02000000000000000000" pitchFamily="50" charset="0"/>
              </a:rPr>
              <a:t>VICTOR MANUEL GALVAN COVARRUBIAS | TI 2-4</a:t>
            </a:r>
          </a:p>
          <a:p>
            <a:pPr algn="just"/>
            <a:r>
              <a:rPr lang="en-US" sz="4300" dirty="0" smtClean="0">
                <a:latin typeface="Museo Sans Rounded 1000" panose="02000000000000000000" pitchFamily="50" charset="0"/>
              </a:rPr>
              <a:t>Oral presentation</a:t>
            </a:r>
          </a:p>
          <a:p>
            <a:pPr algn="just"/>
            <a:r>
              <a:rPr lang="en-US" sz="4300" dirty="0">
                <a:latin typeface="Museo Sans Rounded 1000" panose="02000000000000000000" pitchFamily="50" charset="0"/>
              </a:rPr>
              <a:t>English II</a:t>
            </a:r>
          </a:p>
          <a:p>
            <a:pPr algn="just"/>
            <a:r>
              <a:rPr lang="en-US" sz="4300" dirty="0">
                <a:latin typeface="Museo Sans Rounded 1000" panose="02000000000000000000" pitchFamily="50" charset="0"/>
              </a:rPr>
              <a:t>Teacher Cinthya Rivera Diaz</a:t>
            </a:r>
          </a:p>
          <a:p>
            <a:pPr algn="just"/>
            <a:endParaRPr lang="es-MX" dirty="0">
              <a:latin typeface="Museo Sans Rounded 1000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04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Museo Sans Rounded 1000" panose="02000000000000000000" pitchFamily="50" charset="0"/>
              </a:rPr>
              <a:t>Background</a:t>
            </a:r>
            <a:r>
              <a:rPr lang="en-US" dirty="0"/>
              <a:t/>
            </a:r>
            <a:br>
              <a:rPr lang="en-US" dirty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22990" y="1344988"/>
            <a:ext cx="6434862" cy="55130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>
                <a:latin typeface="Museo Sans Rounded 1000" panose="02000000000000000000" pitchFamily="50" charset="0"/>
              </a:rPr>
              <a:t>Luis von </a:t>
            </a:r>
            <a:r>
              <a:rPr lang="es-MX" dirty="0" err="1">
                <a:latin typeface="Museo Sans Rounded 1000" panose="02000000000000000000" pitchFamily="50" charset="0"/>
              </a:rPr>
              <a:t>Ahn</a:t>
            </a:r>
            <a:r>
              <a:rPr lang="es-MX" dirty="0">
                <a:latin typeface="Museo Sans Rounded 1000" panose="02000000000000000000" pitchFamily="50" charset="0"/>
              </a:rPr>
              <a:t>, CEO</a:t>
            </a:r>
          </a:p>
          <a:p>
            <a:pPr marL="0" indent="0">
              <a:buNone/>
            </a:pPr>
            <a:r>
              <a:rPr lang="en-US" dirty="0" smtClean="0">
                <a:latin typeface="Museo Sans Rounded 1000" panose="02000000000000000000" pitchFamily="50" charset="0"/>
              </a:rPr>
              <a:t>Also </a:t>
            </a:r>
            <a:r>
              <a:rPr lang="en-US" dirty="0">
                <a:latin typeface="Museo Sans Rounded 1000" panose="02000000000000000000" pitchFamily="50" charset="0"/>
              </a:rPr>
              <a:t>the inventor of CAPTCHAs, and a MacArthur Fellow. He has sold two companies to Google and given popular TED talks</a:t>
            </a:r>
            <a:r>
              <a:rPr lang="en-US" dirty="0" smtClean="0">
                <a:latin typeface="Museo Sans Rounded 1000" panose="02000000000000000000" pitchFamily="50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Museo Sans Rounded 1000" panose="02000000000000000000" pitchFamily="50" charset="0"/>
              </a:rPr>
              <a:t>L</a:t>
            </a:r>
            <a:r>
              <a:rPr lang="en-US" dirty="0" smtClean="0">
                <a:latin typeface="Museo Sans Rounded 1000" panose="02000000000000000000" pitchFamily="50" charset="0"/>
              </a:rPr>
              <a:t>aunched </a:t>
            </a:r>
            <a:r>
              <a:rPr lang="en-US" dirty="0">
                <a:latin typeface="Museo Sans Rounded 1000" panose="02000000000000000000" pitchFamily="50" charset="0"/>
              </a:rPr>
              <a:t>Duolingo in 2012 along with co-founder </a:t>
            </a:r>
            <a:r>
              <a:rPr lang="en-US" dirty="0" err="1">
                <a:latin typeface="Museo Sans Rounded 1000" panose="02000000000000000000" pitchFamily="50" charset="0"/>
              </a:rPr>
              <a:t>Severin</a:t>
            </a:r>
            <a:r>
              <a:rPr lang="en-US" dirty="0">
                <a:latin typeface="Museo Sans Rounded 1000" panose="02000000000000000000" pitchFamily="50" charset="0"/>
              </a:rPr>
              <a:t> Hacker. </a:t>
            </a:r>
            <a:endParaRPr lang="en-US" dirty="0" smtClean="0">
              <a:latin typeface="Museo Sans Rounded 1000" panose="02000000000000000000" pitchFamily="50" charset="0"/>
            </a:endParaRPr>
          </a:p>
          <a:p>
            <a:pPr marL="0" indent="0">
              <a:buNone/>
            </a:pPr>
            <a:r>
              <a:rPr lang="en-US" dirty="0" smtClean="0">
                <a:latin typeface="Museo Sans Rounded 1000" panose="02000000000000000000" pitchFamily="50" charset="0"/>
              </a:rPr>
              <a:t>Its </a:t>
            </a:r>
            <a:r>
              <a:rPr lang="en-US" dirty="0">
                <a:latin typeface="Museo Sans Rounded 1000" panose="02000000000000000000" pitchFamily="50" charset="0"/>
              </a:rPr>
              <a:t>success is down to a combination of clever, intuitive design aspects and constantly evolving teaching methods.</a:t>
            </a:r>
            <a:endParaRPr lang="es-MX" dirty="0">
              <a:latin typeface="Museo Sans Rounded 1000" panose="02000000000000000000" pitchFamily="50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571" t="5817" r="87549" b="8628"/>
          <a:stretch/>
        </p:blipFill>
        <p:spPr>
          <a:xfrm>
            <a:off x="7871922" y="0"/>
            <a:ext cx="1402080" cy="567944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062446" y="5085805"/>
            <a:ext cx="63659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Museo Sans Rounded 1000" panose="02000000000000000000" pitchFamily="50" charset="0"/>
              </a:rPr>
              <a:t>"What I wanted to do was create a way to learn languages for </a:t>
            </a:r>
            <a:r>
              <a:rPr lang="en-US" sz="2800" dirty="0" smtClean="0">
                <a:latin typeface="Museo Sans Rounded 1000" panose="02000000000000000000" pitchFamily="50" charset="0"/>
              </a:rPr>
              <a:t>free.“</a:t>
            </a:r>
            <a:endParaRPr lang="en-US" sz="2800" dirty="0">
              <a:latin typeface="Museo Sans Rounded 1000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34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useo Sans Rounded 1000" panose="02000000000000000000" pitchFamily="50" charset="0"/>
              </a:rPr>
              <a:t>Use </a:t>
            </a:r>
            <a:r>
              <a:rPr lang="en-US" dirty="0">
                <a:latin typeface="Museo Sans Rounded 1000" panose="02000000000000000000" pitchFamily="50" charset="0"/>
              </a:rPr>
              <a:t>of the app</a:t>
            </a:r>
            <a:endParaRPr lang="es-MX" dirty="0">
              <a:latin typeface="Museo Sans Rounded 1000" panose="02000000000000000000" pitchFamily="50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2"/>
          <a:stretch/>
        </p:blipFill>
        <p:spPr>
          <a:xfrm>
            <a:off x="0" y="1242295"/>
            <a:ext cx="2471503" cy="423463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2"/>
          <a:stretch/>
        </p:blipFill>
        <p:spPr>
          <a:xfrm>
            <a:off x="2471503" y="1242295"/>
            <a:ext cx="2450400" cy="423463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4"/>
          <a:stretch/>
        </p:blipFill>
        <p:spPr>
          <a:xfrm>
            <a:off x="4884924" y="1242295"/>
            <a:ext cx="2473597" cy="423463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5"/>
          <a:stretch/>
        </p:blipFill>
        <p:spPr>
          <a:xfrm>
            <a:off x="7294710" y="1199623"/>
            <a:ext cx="2477232" cy="423463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43"/>
          <a:stretch/>
        </p:blipFill>
        <p:spPr>
          <a:xfrm>
            <a:off x="9715603" y="1220959"/>
            <a:ext cx="2505835" cy="423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48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useo Sans Rounded 1000" panose="02000000000000000000" pitchFamily="50" charset="0"/>
              </a:rPr>
              <a:t>Crowns, challenges and Friends</a:t>
            </a:r>
            <a:endParaRPr lang="es-MX" dirty="0">
              <a:latin typeface="Museo Sans Rounded 1000" panose="02000000000000000000" pitchFamily="50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" b="68181"/>
          <a:stretch/>
        </p:blipFill>
        <p:spPr>
          <a:xfrm>
            <a:off x="672351" y="1407846"/>
            <a:ext cx="3857625" cy="190780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89" b="3749"/>
          <a:stretch/>
        </p:blipFill>
        <p:spPr>
          <a:xfrm>
            <a:off x="8430865" y="1407846"/>
            <a:ext cx="3761135" cy="489197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72" b="29420"/>
          <a:stretch/>
        </p:blipFill>
        <p:spPr>
          <a:xfrm>
            <a:off x="4597370" y="1407846"/>
            <a:ext cx="3833495" cy="450527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33" b="67940"/>
          <a:stretch/>
        </p:blipFill>
        <p:spPr>
          <a:xfrm>
            <a:off x="672351" y="3315651"/>
            <a:ext cx="3857625" cy="192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317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1" t="35271" r="17254" b="6280"/>
          <a:stretch/>
        </p:blipFill>
        <p:spPr>
          <a:xfrm>
            <a:off x="2013711" y="3129281"/>
            <a:ext cx="5450265" cy="372872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4911" y="644324"/>
            <a:ext cx="8596668" cy="1320800"/>
          </a:xfrm>
        </p:spPr>
        <p:txBody>
          <a:bodyPr/>
          <a:lstStyle/>
          <a:p>
            <a:r>
              <a:rPr lang="en-US" dirty="0" smtClean="0">
                <a:latin typeface="Museo Sans Rounded 1000" panose="02000000000000000000" pitchFamily="50" charset="0"/>
              </a:rPr>
              <a:t>Impact </a:t>
            </a:r>
            <a:r>
              <a:rPr lang="en-US" dirty="0">
                <a:latin typeface="Museo Sans Rounded 1000" panose="02000000000000000000" pitchFamily="50" charset="0"/>
              </a:rPr>
              <a:t>on society</a:t>
            </a:r>
            <a:endParaRPr lang="es-MX" dirty="0">
              <a:latin typeface="Museo Sans Rounded 1000" panose="02000000000000000000" pitchFamily="50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94911" y="1418909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Museo Sans Rounded 1000" panose="02000000000000000000" pitchFamily="50" charset="0"/>
              </a:rPr>
              <a:t>Language means culture.  Not simply means communication, but also as a means of showing pride and solidarity in one's culture. </a:t>
            </a:r>
          </a:p>
          <a:p>
            <a:pPr marL="0" indent="0">
              <a:buNone/>
            </a:pPr>
            <a:r>
              <a:rPr lang="en-US" dirty="0">
                <a:latin typeface="Museo Sans Rounded 1000" panose="02000000000000000000" pitchFamily="50" charset="0"/>
              </a:rPr>
              <a:t>Even if Duolingo makes language learning a lot easier, there are all sorts of factors that keep languages just as plentiful and diverse.</a:t>
            </a:r>
          </a:p>
          <a:p>
            <a:pPr marL="0" indent="0">
              <a:buNone/>
            </a:pPr>
            <a:endParaRPr lang="en-US" dirty="0">
              <a:latin typeface="Museo Sans Rounded 1000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81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029" y="161005"/>
            <a:ext cx="8596668" cy="1320800"/>
          </a:xfrm>
        </p:spPr>
        <p:txBody>
          <a:bodyPr/>
          <a:lstStyle/>
          <a:p>
            <a:r>
              <a:rPr lang="en-US" dirty="0">
                <a:latin typeface="Museo Sans Rounded 1000" panose="02000000000000000000" pitchFamily="50" charset="0"/>
              </a:rPr>
              <a:t>Oh yeah!</a:t>
            </a:r>
            <a:br>
              <a:rPr lang="en-US" dirty="0">
                <a:latin typeface="Museo Sans Rounded 1000" panose="02000000000000000000" pitchFamily="50" charset="0"/>
              </a:rPr>
            </a:br>
            <a:r>
              <a:rPr lang="en-US" dirty="0">
                <a:latin typeface="Museo Sans Rounded 1000" panose="02000000000000000000" pitchFamily="50" charset="0"/>
              </a:rPr>
              <a:t>There are memes!</a:t>
            </a:r>
            <a:endParaRPr lang="es-MX" dirty="0">
              <a:latin typeface="Museo Sans Rounded 1000" panose="02000000000000000000" pitchFamily="50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82992" y="1481805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Museo Sans Rounded 1000" panose="02000000000000000000" pitchFamily="50" charset="0"/>
              </a:rPr>
              <a:t>April 2019</a:t>
            </a:r>
            <a:endParaRPr lang="es-MX" dirty="0">
              <a:latin typeface="Museo Sans Rounded 1000" panose="02000000000000000000" pitchFamily="50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73"/>
          <a:stretch/>
        </p:blipFill>
        <p:spPr>
          <a:xfrm>
            <a:off x="4486275" y="1846899"/>
            <a:ext cx="5143500" cy="260858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076" y="0"/>
            <a:ext cx="2476699" cy="184689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9775" y="0"/>
            <a:ext cx="2538894" cy="68580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560" y="4455479"/>
            <a:ext cx="2609215" cy="240775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29" y="2890201"/>
            <a:ext cx="3664703" cy="3967799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195" y="4455478"/>
            <a:ext cx="3149073" cy="231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09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75" t="6268" r="14192" b="4844"/>
          <a:stretch/>
        </p:blipFill>
        <p:spPr>
          <a:xfrm>
            <a:off x="4094480" y="4208133"/>
            <a:ext cx="3881120" cy="264986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Museo Sans Rounded 1000" panose="02000000000000000000" pitchFamily="50" charset="0"/>
              </a:rPr>
              <a:t>F</a:t>
            </a:r>
            <a:r>
              <a:rPr lang="en-US" dirty="0" smtClean="0">
                <a:latin typeface="Museo Sans Rounded 1000" panose="02000000000000000000" pitchFamily="50" charset="0"/>
              </a:rPr>
              <a:t>un </a:t>
            </a:r>
            <a:r>
              <a:rPr lang="en-US" dirty="0">
                <a:latin typeface="Museo Sans Rounded 1000" panose="02000000000000000000" pitchFamily="50" charset="0"/>
              </a:rPr>
              <a:t>facts</a:t>
            </a:r>
            <a:br>
              <a:rPr lang="en-US" dirty="0">
                <a:latin typeface="Museo Sans Rounded 1000" panose="02000000000000000000" pitchFamily="50" charset="0"/>
              </a:rPr>
            </a:br>
            <a:endParaRPr lang="es-MX" dirty="0">
              <a:latin typeface="Museo Sans Rounded 1000" panose="02000000000000000000" pitchFamily="50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371600"/>
            <a:ext cx="8842586" cy="414528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Museo Sans Rounded 1000" panose="02000000000000000000" pitchFamily="50" charset="0"/>
              </a:rPr>
              <a:t>There are over 300 MILLION users on Duolingo! </a:t>
            </a:r>
            <a:endParaRPr lang="en-US" dirty="0" smtClean="0">
              <a:latin typeface="Museo Sans Rounded 1000" panose="02000000000000000000" pitchFamily="50" charset="0"/>
            </a:endParaRPr>
          </a:p>
          <a:p>
            <a:pPr marL="0" indent="0">
              <a:buNone/>
            </a:pPr>
            <a:endParaRPr lang="en-US" dirty="0">
              <a:latin typeface="Museo Sans Rounded 1000" panose="02000000000000000000" pitchFamily="50" charset="0"/>
            </a:endParaRPr>
          </a:p>
          <a:p>
            <a:pPr marL="0" indent="0">
              <a:buNone/>
            </a:pPr>
            <a:r>
              <a:rPr lang="en-US" dirty="0">
                <a:latin typeface="Museo Sans Rounded 1000" panose="02000000000000000000" pitchFamily="50" charset="0"/>
              </a:rPr>
              <a:t>Duolingo is valued at over $700 million USD</a:t>
            </a:r>
            <a:r>
              <a:rPr lang="en-US" dirty="0" smtClean="0">
                <a:latin typeface="Museo Sans Rounded 1000" panose="02000000000000000000" pitchFamily="50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Museo Sans Rounded 1000" panose="02000000000000000000" pitchFamily="50" charset="0"/>
            </a:endParaRPr>
          </a:p>
          <a:p>
            <a:pPr marL="0" indent="0">
              <a:buNone/>
            </a:pPr>
            <a:r>
              <a:rPr lang="en-US" dirty="0">
                <a:latin typeface="Museo Sans Rounded 1000" panose="02000000000000000000" pitchFamily="50" charset="0"/>
              </a:rPr>
              <a:t>Duolingo is the most popular language-learning website in the world</a:t>
            </a:r>
            <a:r>
              <a:rPr lang="en-US" dirty="0" smtClean="0">
                <a:latin typeface="Museo Sans Rounded 1000" panose="02000000000000000000" pitchFamily="50" charset="0"/>
              </a:rPr>
              <a:t>.</a:t>
            </a:r>
          </a:p>
          <a:p>
            <a:pPr marL="0" indent="0">
              <a:buNone/>
            </a:pPr>
            <a:r>
              <a:rPr lang="en-US" sz="4400" dirty="0" smtClean="0">
                <a:solidFill>
                  <a:srgbClr val="FF0000"/>
                </a:solidFill>
                <a:latin typeface="Museo Sans Rounded 1000" panose="02000000000000000000" pitchFamily="50" charset="0"/>
              </a:rPr>
              <a:t> </a:t>
            </a:r>
            <a:r>
              <a:rPr lang="en-US" sz="4400" dirty="0">
                <a:solidFill>
                  <a:srgbClr val="FF0000"/>
                </a:solidFill>
                <a:latin typeface="Museo Sans Rounded 1000" panose="02000000000000000000" pitchFamily="50" charset="0"/>
              </a:rPr>
              <a:t>BY FAR!!</a:t>
            </a:r>
            <a:endParaRPr lang="es-MX" sz="4400" dirty="0">
              <a:solidFill>
                <a:srgbClr val="FF0000"/>
              </a:solidFill>
              <a:latin typeface="Museo Sans Rounded 1000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65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33" r="31714" b="37524"/>
          <a:stretch/>
        </p:blipFill>
        <p:spPr>
          <a:xfrm>
            <a:off x="4402047" y="0"/>
            <a:ext cx="5963555" cy="141949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5"/>
          <a:stretch/>
        </p:blipFill>
        <p:spPr>
          <a:xfrm>
            <a:off x="544422" y="0"/>
            <a:ext cx="3857625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18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800" y="0"/>
            <a:ext cx="4521200" cy="452120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7010400" y="3657600"/>
            <a:ext cx="5181600" cy="320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52" t="8889" r="27680" b="31555"/>
          <a:stretch/>
        </p:blipFill>
        <p:spPr>
          <a:xfrm>
            <a:off x="477520" y="2773680"/>
            <a:ext cx="2600960" cy="4084320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3190240" y="5257800"/>
            <a:ext cx="16662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useo Sans Rounded 1000" panose="02000000000000000000" pitchFamily="50" charset="0"/>
              </a:rPr>
              <a:t>Evidence that I</a:t>
            </a:r>
            <a:r>
              <a:rPr lang="en-US" dirty="0" smtClean="0">
                <a:latin typeface="Museo Sans Rounded 1000" panose="02000000000000000000" pitchFamily="50" charset="0"/>
              </a:rPr>
              <a:t> was </a:t>
            </a:r>
            <a:r>
              <a:rPr lang="en-US" dirty="0">
                <a:latin typeface="Museo Sans Rounded 1000" panose="02000000000000000000" pitchFamily="50" charset="0"/>
              </a:rPr>
              <a:t>dressed for the </a:t>
            </a:r>
            <a:r>
              <a:rPr lang="en-US" dirty="0" smtClean="0">
                <a:latin typeface="Museo Sans Rounded 1000" panose="02000000000000000000" pitchFamily="50" charset="0"/>
              </a:rPr>
              <a:t>presentation.</a:t>
            </a:r>
            <a:endParaRPr lang="en-US" dirty="0">
              <a:latin typeface="Museo Sans Rounded 1000" panose="02000000000000000000" pitchFamily="50" charset="0"/>
            </a:endParaRPr>
          </a:p>
          <a:p>
            <a:endParaRPr lang="es-MX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10"/>
          <a:stretch/>
        </p:blipFill>
        <p:spPr>
          <a:xfrm>
            <a:off x="3098800" y="50800"/>
            <a:ext cx="5521960" cy="4925060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7670800" y="5089435"/>
            <a:ext cx="33272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Museo Sans Rounded 1000" panose="02000000000000000000" pitchFamily="50" charset="0"/>
              </a:rPr>
              <a:t>Thanks for watching!</a:t>
            </a:r>
            <a:endParaRPr lang="es-MX" sz="3600" dirty="0">
              <a:latin typeface="Museo Sans Rounded 1000" panose="02000000000000000000" pitchFamily="50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330926" y="418011"/>
            <a:ext cx="361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latin typeface="Museo Sans Rounded 1000" panose="02000000000000000000" pitchFamily="50" charset="0"/>
              </a:rPr>
              <a:t>https://youtu.be/dEjdNUDsbE8</a:t>
            </a:r>
          </a:p>
        </p:txBody>
      </p:sp>
    </p:spTree>
    <p:extLst>
      <p:ext uri="{BB962C8B-B14F-4D97-AF65-F5344CB8AC3E}">
        <p14:creationId xmlns:p14="http://schemas.microsoft.com/office/powerpoint/2010/main" val="126530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101</TotalTime>
  <Words>208</Words>
  <Application>Microsoft Office PowerPoint</Application>
  <PresentationFormat>Panorámica</PresentationFormat>
  <Paragraphs>28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Museo Sans Rounded 1000</vt:lpstr>
      <vt:lpstr>Trebuchet MS</vt:lpstr>
      <vt:lpstr>Wingdings 3</vt:lpstr>
      <vt:lpstr>Faceta</vt:lpstr>
      <vt:lpstr>Duolingo</vt:lpstr>
      <vt:lpstr>Background </vt:lpstr>
      <vt:lpstr>Use of the app</vt:lpstr>
      <vt:lpstr>Crowns, challenges and Friends</vt:lpstr>
      <vt:lpstr>Impact on society</vt:lpstr>
      <vt:lpstr>Oh yeah! There are memes!</vt:lpstr>
      <vt:lpstr>Fun facts 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Duolingo</dc:title>
  <dc:creator>acer</dc:creator>
  <cp:lastModifiedBy>acer</cp:lastModifiedBy>
  <cp:revision>13</cp:revision>
  <dcterms:created xsi:type="dcterms:W3CDTF">2020-07-06T05:01:04Z</dcterms:created>
  <dcterms:modified xsi:type="dcterms:W3CDTF">2020-07-07T03:52:54Z</dcterms:modified>
</cp:coreProperties>
</file>