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839873F8-AC92-4A68-9E52-140ECCCE1D9E}" type="datetimeFigureOut">
              <a:rPr lang="es-MX" smtClean="0"/>
              <a:t>09/10/2020</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C88C82BE-960F-4B9E-9B22-21A2201855C5}" type="slidenum">
              <a:rPr lang="es-MX" smtClean="0"/>
              <a:t>‹Nº›</a:t>
            </a:fld>
            <a:endParaRPr lang="es-MX"/>
          </a:p>
        </p:txBody>
      </p:sp>
    </p:spTree>
    <p:extLst>
      <p:ext uri="{BB962C8B-B14F-4D97-AF65-F5344CB8AC3E}">
        <p14:creationId xmlns:p14="http://schemas.microsoft.com/office/powerpoint/2010/main" val="845921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839873F8-AC92-4A68-9E52-140ECCCE1D9E}" type="datetimeFigureOut">
              <a:rPr lang="es-MX" smtClean="0"/>
              <a:t>09/10/2020</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C88C82BE-960F-4B9E-9B22-21A2201855C5}" type="slidenum">
              <a:rPr lang="es-MX" smtClean="0"/>
              <a:t>‹Nº›</a:t>
            </a:fld>
            <a:endParaRPr lang="es-MX"/>
          </a:p>
        </p:txBody>
      </p:sp>
    </p:spTree>
    <p:extLst>
      <p:ext uri="{BB962C8B-B14F-4D97-AF65-F5344CB8AC3E}">
        <p14:creationId xmlns:p14="http://schemas.microsoft.com/office/powerpoint/2010/main" val="2555654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839873F8-AC92-4A68-9E52-140ECCCE1D9E}" type="datetimeFigureOut">
              <a:rPr lang="es-MX" smtClean="0"/>
              <a:t>09/10/2020</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C88C82BE-960F-4B9E-9B22-21A2201855C5}" type="slidenum">
              <a:rPr lang="es-MX" smtClean="0"/>
              <a:t>‹Nº›</a:t>
            </a:fld>
            <a:endParaRPr lang="es-MX"/>
          </a:p>
        </p:txBody>
      </p:sp>
    </p:spTree>
    <p:extLst>
      <p:ext uri="{BB962C8B-B14F-4D97-AF65-F5344CB8AC3E}">
        <p14:creationId xmlns:p14="http://schemas.microsoft.com/office/powerpoint/2010/main" val="1723689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839873F8-AC92-4A68-9E52-140ECCCE1D9E}" type="datetimeFigureOut">
              <a:rPr lang="es-MX" smtClean="0"/>
              <a:t>09/10/2020</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C88C82BE-960F-4B9E-9B22-21A2201855C5}" type="slidenum">
              <a:rPr lang="es-MX" smtClean="0"/>
              <a:t>‹Nº›</a:t>
            </a:fld>
            <a:endParaRPr lang="es-MX"/>
          </a:p>
        </p:txBody>
      </p:sp>
    </p:spTree>
    <p:extLst>
      <p:ext uri="{BB962C8B-B14F-4D97-AF65-F5344CB8AC3E}">
        <p14:creationId xmlns:p14="http://schemas.microsoft.com/office/powerpoint/2010/main" val="2850298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839873F8-AC92-4A68-9E52-140ECCCE1D9E}" type="datetimeFigureOut">
              <a:rPr lang="es-MX" smtClean="0"/>
              <a:t>09/10/2020</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C88C82BE-960F-4B9E-9B22-21A2201855C5}" type="slidenum">
              <a:rPr lang="es-MX" smtClean="0"/>
              <a:t>‹Nº›</a:t>
            </a:fld>
            <a:endParaRPr lang="es-MX"/>
          </a:p>
        </p:txBody>
      </p:sp>
    </p:spTree>
    <p:extLst>
      <p:ext uri="{BB962C8B-B14F-4D97-AF65-F5344CB8AC3E}">
        <p14:creationId xmlns:p14="http://schemas.microsoft.com/office/powerpoint/2010/main" val="1195077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839873F8-AC92-4A68-9E52-140ECCCE1D9E}" type="datetimeFigureOut">
              <a:rPr lang="es-MX" smtClean="0"/>
              <a:t>09/10/2020</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C88C82BE-960F-4B9E-9B22-21A2201855C5}" type="slidenum">
              <a:rPr lang="es-MX" smtClean="0"/>
              <a:t>‹Nº›</a:t>
            </a:fld>
            <a:endParaRPr lang="es-MX"/>
          </a:p>
        </p:txBody>
      </p:sp>
    </p:spTree>
    <p:extLst>
      <p:ext uri="{BB962C8B-B14F-4D97-AF65-F5344CB8AC3E}">
        <p14:creationId xmlns:p14="http://schemas.microsoft.com/office/powerpoint/2010/main" val="1316637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839873F8-AC92-4A68-9E52-140ECCCE1D9E}" type="datetimeFigureOut">
              <a:rPr lang="es-MX" smtClean="0"/>
              <a:t>09/10/2020</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C88C82BE-960F-4B9E-9B22-21A2201855C5}" type="slidenum">
              <a:rPr lang="es-MX" smtClean="0"/>
              <a:t>‹Nº›</a:t>
            </a:fld>
            <a:endParaRPr lang="es-MX"/>
          </a:p>
        </p:txBody>
      </p:sp>
    </p:spTree>
    <p:extLst>
      <p:ext uri="{BB962C8B-B14F-4D97-AF65-F5344CB8AC3E}">
        <p14:creationId xmlns:p14="http://schemas.microsoft.com/office/powerpoint/2010/main" val="626243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839873F8-AC92-4A68-9E52-140ECCCE1D9E}" type="datetimeFigureOut">
              <a:rPr lang="es-MX" smtClean="0"/>
              <a:t>09/10/2020</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C88C82BE-960F-4B9E-9B22-21A2201855C5}" type="slidenum">
              <a:rPr lang="es-MX" smtClean="0"/>
              <a:t>‹Nº›</a:t>
            </a:fld>
            <a:endParaRPr lang="es-MX"/>
          </a:p>
        </p:txBody>
      </p:sp>
    </p:spTree>
    <p:extLst>
      <p:ext uri="{BB962C8B-B14F-4D97-AF65-F5344CB8AC3E}">
        <p14:creationId xmlns:p14="http://schemas.microsoft.com/office/powerpoint/2010/main" val="1829804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39873F8-AC92-4A68-9E52-140ECCCE1D9E}" type="datetimeFigureOut">
              <a:rPr lang="es-MX" smtClean="0"/>
              <a:t>09/10/2020</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C88C82BE-960F-4B9E-9B22-21A2201855C5}" type="slidenum">
              <a:rPr lang="es-MX" smtClean="0"/>
              <a:t>‹Nº›</a:t>
            </a:fld>
            <a:endParaRPr lang="es-MX"/>
          </a:p>
        </p:txBody>
      </p:sp>
    </p:spTree>
    <p:extLst>
      <p:ext uri="{BB962C8B-B14F-4D97-AF65-F5344CB8AC3E}">
        <p14:creationId xmlns:p14="http://schemas.microsoft.com/office/powerpoint/2010/main" val="326479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839873F8-AC92-4A68-9E52-140ECCCE1D9E}" type="datetimeFigureOut">
              <a:rPr lang="es-MX" smtClean="0"/>
              <a:t>09/10/2020</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C88C82BE-960F-4B9E-9B22-21A2201855C5}" type="slidenum">
              <a:rPr lang="es-MX" smtClean="0"/>
              <a:t>‹Nº›</a:t>
            </a:fld>
            <a:endParaRPr lang="es-MX"/>
          </a:p>
        </p:txBody>
      </p:sp>
    </p:spTree>
    <p:extLst>
      <p:ext uri="{BB962C8B-B14F-4D97-AF65-F5344CB8AC3E}">
        <p14:creationId xmlns:p14="http://schemas.microsoft.com/office/powerpoint/2010/main" val="2945679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839873F8-AC92-4A68-9E52-140ECCCE1D9E}" type="datetimeFigureOut">
              <a:rPr lang="es-MX" smtClean="0"/>
              <a:t>09/10/2020</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C88C82BE-960F-4B9E-9B22-21A2201855C5}" type="slidenum">
              <a:rPr lang="es-MX" smtClean="0"/>
              <a:t>‹Nº›</a:t>
            </a:fld>
            <a:endParaRPr lang="es-MX"/>
          </a:p>
        </p:txBody>
      </p:sp>
    </p:spTree>
    <p:extLst>
      <p:ext uri="{BB962C8B-B14F-4D97-AF65-F5344CB8AC3E}">
        <p14:creationId xmlns:p14="http://schemas.microsoft.com/office/powerpoint/2010/main" val="469935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9873F8-AC92-4A68-9E52-140ECCCE1D9E}" type="datetimeFigureOut">
              <a:rPr lang="es-MX" smtClean="0"/>
              <a:t>09/10/2020</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8C82BE-960F-4B9E-9B22-21A2201855C5}" type="slidenum">
              <a:rPr lang="es-MX" smtClean="0"/>
              <a:t>‹Nº›</a:t>
            </a:fld>
            <a:endParaRPr lang="es-MX"/>
          </a:p>
        </p:txBody>
      </p:sp>
    </p:spTree>
    <p:extLst>
      <p:ext uri="{BB962C8B-B14F-4D97-AF65-F5344CB8AC3E}">
        <p14:creationId xmlns:p14="http://schemas.microsoft.com/office/powerpoint/2010/main" val="1428184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1681138" y="0"/>
            <a:ext cx="510862" cy="6858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Content Placeholder 2"/>
          <p:cNvSpPr>
            <a:spLocks noGrp="1"/>
          </p:cNvSpPr>
          <p:nvPr>
            <p:ph idx="1"/>
          </p:nvPr>
        </p:nvSpPr>
        <p:spPr>
          <a:xfrm>
            <a:off x="135435" y="1088980"/>
            <a:ext cx="11545703" cy="2736046"/>
          </a:xfrm>
        </p:spPr>
        <p:txBody>
          <a:bodyPr>
            <a:normAutofit fontScale="85000" lnSpcReduction="20000"/>
          </a:bodyPr>
          <a:lstStyle/>
          <a:p>
            <a:pPr>
              <a:buFont typeface="Wingdings" panose="05000000000000000000" pitchFamily="2" charset="2"/>
              <a:buChar char="§"/>
            </a:pPr>
            <a:r>
              <a:rPr lang="en-US" sz="3200" dirty="0" smtClean="0">
                <a:latin typeface="Arial" panose="020B0604020202020204" pitchFamily="34" charset="0"/>
                <a:cs typeface="Arial" panose="020B0604020202020204" pitchFamily="34" charset="0"/>
              </a:rPr>
              <a:t>If you had your own business what kind of business would it be? (What would it have, how would it be, what would be interesting or innovative about it..?) Describe it completely.</a:t>
            </a:r>
          </a:p>
          <a:p>
            <a:pPr>
              <a:buFont typeface="Wingdings" panose="05000000000000000000" pitchFamily="2" charset="2"/>
              <a:buChar char="§"/>
            </a:pPr>
            <a:r>
              <a:rPr lang="en-US" sz="3200" dirty="0" smtClean="0">
                <a:latin typeface="Arial" panose="020B0604020202020204" pitchFamily="34" charset="0"/>
                <a:cs typeface="Arial" panose="020B0604020202020204" pitchFamily="34" charset="0"/>
              </a:rPr>
              <a:t>What do you wish/hope about your company? What do you wish/hope will happen in the future?</a:t>
            </a:r>
          </a:p>
          <a:p>
            <a:pPr>
              <a:buFont typeface="Wingdings" panose="05000000000000000000" pitchFamily="2" charset="2"/>
              <a:buChar char="§"/>
            </a:pPr>
            <a:r>
              <a:rPr lang="en-US" sz="3200" dirty="0" smtClean="0">
                <a:latin typeface="Arial" panose="020B0604020202020204" pitchFamily="34" charset="0"/>
                <a:cs typeface="Arial" panose="020B0604020202020204" pitchFamily="34" charset="0"/>
              </a:rPr>
              <a:t>Remember not all your speaking has to include conditional or sentences with “wish” or “hope”, you may include other tenses, there is not an exact number, but I do want you to include the content seen in Unit 1.</a:t>
            </a:r>
            <a:endParaRPr lang="es-MX" sz="2400" dirty="0">
              <a:latin typeface="Arial" panose="020B0604020202020204" pitchFamily="34" charset="0"/>
              <a:cs typeface="Arial" panose="020B0604020202020204" pitchFamily="34" charset="0"/>
            </a:endParaRPr>
          </a:p>
          <a:p>
            <a:endParaRPr lang="en-US" dirty="0" smtClean="0"/>
          </a:p>
        </p:txBody>
      </p:sp>
      <p:sp>
        <p:nvSpPr>
          <p:cNvPr id="4" name="Rectangle 3"/>
          <p:cNvSpPr/>
          <p:nvPr/>
        </p:nvSpPr>
        <p:spPr>
          <a:xfrm>
            <a:off x="2802683" y="-226141"/>
            <a:ext cx="6587061" cy="1446550"/>
          </a:xfrm>
          <a:prstGeom prst="rect">
            <a:avLst/>
          </a:prstGeom>
          <a:noFill/>
        </p:spPr>
        <p:txBody>
          <a:bodyPr wrap="none" lIns="91440" tIns="45720" rIns="91440" bIns="45720">
            <a:spAutoFit/>
          </a:bodyPr>
          <a:lstStyle/>
          <a:p>
            <a:pPr algn="ctr"/>
            <a:r>
              <a:rPr lang="en-US" sz="8800" b="1" dirty="0" smtClean="0">
                <a:ln w="12700">
                  <a:solidFill>
                    <a:schemeClr val="accent3">
                      <a:lumMod val="50000"/>
                    </a:schemeClr>
                  </a:solidFill>
                  <a:prstDash val="solid"/>
                </a:ln>
                <a:solidFill>
                  <a:srgbClr val="0070C0"/>
                </a:solidFill>
                <a:effectLst>
                  <a:innerShdw blurRad="177800">
                    <a:schemeClr val="accent3">
                      <a:lumMod val="50000"/>
                    </a:schemeClr>
                  </a:innerShdw>
                </a:effectLst>
                <a:latin typeface="Berlin Sans FB Demi" panose="020E0802020502020306" pitchFamily="34" charset="0"/>
                <a:cs typeface="Arial" panose="020B0604020202020204" pitchFamily="34" charset="0"/>
              </a:rPr>
              <a:t>Presentation</a:t>
            </a:r>
            <a:endParaRPr lang="en-US" sz="8800" b="1" dirty="0">
              <a:ln w="12700">
                <a:solidFill>
                  <a:schemeClr val="accent3">
                    <a:lumMod val="50000"/>
                  </a:schemeClr>
                </a:solidFill>
                <a:prstDash val="solid"/>
              </a:ln>
              <a:solidFill>
                <a:srgbClr val="0070C0"/>
              </a:solidFill>
              <a:effectLst>
                <a:innerShdw blurRad="177800">
                  <a:schemeClr val="accent3">
                    <a:lumMod val="50000"/>
                  </a:schemeClr>
                </a:innerShdw>
              </a:effectLst>
              <a:latin typeface="Berlin Sans FB Demi" panose="020E0802020502020306" pitchFamily="34" charset="0"/>
              <a:cs typeface="Arial" panose="020B0604020202020204" pitchFamily="34" charset="0"/>
            </a:endParaRPr>
          </a:p>
        </p:txBody>
      </p:sp>
      <p:sp>
        <p:nvSpPr>
          <p:cNvPr id="2" name="Rectángulo 1"/>
          <p:cNvSpPr/>
          <p:nvPr/>
        </p:nvSpPr>
        <p:spPr>
          <a:xfrm>
            <a:off x="354375" y="3825026"/>
            <a:ext cx="9382053" cy="30329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342900" indent="-342900">
              <a:buFont typeface="Wingdings" panose="05000000000000000000" pitchFamily="2" charset="2"/>
              <a:buChar char="ü"/>
            </a:pPr>
            <a:r>
              <a:rPr lang="en-US" sz="2800" dirty="0">
                <a:latin typeface="Arial" panose="020B0604020202020204" pitchFamily="34" charset="0"/>
                <a:cs typeface="Arial" panose="020B0604020202020204" pitchFamily="34" charset="0"/>
              </a:rPr>
              <a:t>At least 2 minutes</a:t>
            </a:r>
          </a:p>
          <a:p>
            <a:pPr marL="342900" indent="-342900">
              <a:buFont typeface="Wingdings" panose="05000000000000000000" pitchFamily="2" charset="2"/>
              <a:buChar char="ü"/>
            </a:pPr>
            <a:r>
              <a:rPr lang="en-US" sz="2800" dirty="0">
                <a:latin typeface="Arial" panose="020B0604020202020204" pitchFamily="34" charset="0"/>
                <a:cs typeface="Arial" panose="020B0604020202020204" pitchFamily="34" charset="0"/>
              </a:rPr>
              <a:t>Write your </a:t>
            </a:r>
            <a:r>
              <a:rPr lang="en-US" sz="2800" dirty="0" err="1">
                <a:latin typeface="Arial" panose="020B0604020202020204" pitchFamily="34" charset="0"/>
                <a:cs typeface="Arial" panose="020B0604020202020204" pitchFamily="34" charset="0"/>
              </a:rPr>
              <a:t>Youtube</a:t>
            </a:r>
            <a:r>
              <a:rPr lang="en-US" sz="2800" dirty="0">
                <a:latin typeface="Arial" panose="020B0604020202020204" pitchFamily="34" charset="0"/>
                <a:cs typeface="Arial" panose="020B0604020202020204" pitchFamily="34" charset="0"/>
              </a:rPr>
              <a:t> link or link for Google </a:t>
            </a:r>
            <a:r>
              <a:rPr lang="en-US" sz="2800" dirty="0" smtClean="0">
                <a:latin typeface="Arial" panose="020B0604020202020204" pitchFamily="34" charset="0"/>
                <a:cs typeface="Arial" panose="020B0604020202020204" pitchFamily="34" charset="0"/>
              </a:rPr>
              <a:t>Drive</a:t>
            </a:r>
          </a:p>
          <a:p>
            <a:pPr marL="342900" indent="-342900">
              <a:buFont typeface="Wingdings" panose="05000000000000000000" pitchFamily="2" charset="2"/>
              <a:buChar char="ü"/>
            </a:pPr>
            <a:r>
              <a:rPr lang="en-US" sz="2800" dirty="0" smtClean="0">
                <a:latin typeface="Arial" panose="020B0604020202020204" pitchFamily="34" charset="0"/>
                <a:cs typeface="Arial" panose="020B0604020202020204" pitchFamily="34" charset="0"/>
              </a:rPr>
              <a:t>Stand Up in front of the camera, do not be close to the screen and read (point will be deducted)</a:t>
            </a:r>
          </a:p>
          <a:p>
            <a:pPr marL="342900" indent="-342900">
              <a:buFont typeface="Wingdings" panose="05000000000000000000" pitchFamily="2" charset="2"/>
              <a:buChar char="ü"/>
            </a:pPr>
            <a:r>
              <a:rPr lang="en-US" sz="2800" dirty="0" smtClean="0">
                <a:latin typeface="Arial" panose="020B0604020202020204" pitchFamily="34" charset="0"/>
                <a:cs typeface="Arial" panose="020B0604020202020204" pitchFamily="34" charset="0"/>
              </a:rPr>
              <a:t>Clear and loud volume</a:t>
            </a:r>
            <a:endParaRPr lang="en-US" sz="28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ü"/>
            </a:pPr>
            <a:r>
              <a:rPr lang="en-US" sz="2800" dirty="0">
                <a:latin typeface="Arial" panose="020B0604020202020204" pitchFamily="34" charset="0"/>
                <a:cs typeface="Arial" panose="020B0604020202020204" pitchFamily="34" charset="0"/>
              </a:rPr>
              <a:t>Remember it’s worth 20%</a:t>
            </a:r>
          </a:p>
          <a:p>
            <a:pPr marL="342900" indent="-342900">
              <a:buFont typeface="Wingdings" panose="05000000000000000000" pitchFamily="2" charset="2"/>
              <a:buChar char="ü"/>
            </a:pPr>
            <a:r>
              <a:rPr lang="en-US" sz="2800" dirty="0" smtClean="0">
                <a:latin typeface="Arial" panose="020B0604020202020204" pitchFamily="34" charset="0"/>
                <a:cs typeface="Arial" panose="020B0604020202020204" pitchFamily="34" charset="0"/>
              </a:rPr>
              <a:t>DUE: October 9th, </a:t>
            </a:r>
            <a:r>
              <a:rPr lang="en-US" sz="2800" dirty="0">
                <a:latin typeface="Arial" panose="020B0604020202020204" pitchFamily="34" charset="0"/>
                <a:cs typeface="Arial" panose="020B0604020202020204" pitchFamily="34" charset="0"/>
              </a:rPr>
              <a:t>2020</a:t>
            </a:r>
          </a:p>
        </p:txBody>
      </p:sp>
      <p:pic>
        <p:nvPicPr>
          <p:cNvPr id="5" name="Picture 4" descr="Resultado de imagen para girls talk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8046" y="4727740"/>
            <a:ext cx="3373954" cy="224749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110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36394" y="1"/>
            <a:ext cx="7405352" cy="6735650"/>
          </a:xfrm>
        </p:spPr>
        <p:txBody>
          <a:bodyPr>
            <a:noAutofit/>
          </a:bodyPr>
          <a:lstStyle/>
          <a:p>
            <a:pPr marL="128016" lvl="1" indent="0" algn="just">
              <a:lnSpc>
                <a:spcPct val="100000"/>
              </a:lnSpc>
              <a:buNone/>
            </a:pPr>
            <a:r>
              <a:rPr lang="en-US" sz="2400" dirty="0" smtClean="0">
                <a:latin typeface="Arial" panose="020B0604020202020204" pitchFamily="34" charset="0"/>
                <a:cs typeface="Arial" panose="020B0604020202020204" pitchFamily="34" charset="0"/>
              </a:rPr>
              <a:t>    	If I had my own business, it would be an English school for all ages. It would have classrooms equipped for children, adolescents, and adults. If I build this place, it would be modern, attractive and with a positive learning environment for teachers and students. The classrooms will all have technology, be very comfortable, and have everything necessary to learn a second language. </a:t>
            </a:r>
          </a:p>
          <a:p>
            <a:pPr algn="just">
              <a:lnSpc>
                <a:spcPct val="100000"/>
              </a:lnSpc>
            </a:pPr>
            <a:r>
              <a:rPr lang="en-US" sz="2400" dirty="0" smtClean="0">
                <a:latin typeface="Arial" panose="020B0604020202020204" pitchFamily="34" charset="0"/>
                <a:cs typeface="Arial" panose="020B0604020202020204" pitchFamily="34" charset="0"/>
              </a:rPr>
              <a:t>I wish I could have it right now! But I know it is not possible and I have to be patient. I hope I can plan everything well for when that day comes. I hope all my family and friends support me. </a:t>
            </a:r>
            <a:endParaRPr lang="en-US" sz="2400" dirty="0">
              <a:latin typeface="Arial" panose="020B0604020202020204" pitchFamily="34" charset="0"/>
              <a:cs typeface="Arial" panose="020B0604020202020204" pitchFamily="34" charset="0"/>
            </a:endParaRPr>
          </a:p>
          <a:p>
            <a:pPr algn="just">
              <a:lnSpc>
                <a:spcPct val="100000"/>
              </a:lnSpc>
            </a:pPr>
            <a:r>
              <a:rPr lang="en-US" sz="2400" dirty="0" smtClean="0">
                <a:latin typeface="Arial" panose="020B0604020202020204" pitchFamily="34" charset="0"/>
                <a:cs typeface="Arial" panose="020B0604020202020204" pitchFamily="34" charset="0"/>
              </a:rPr>
              <a:t>In life if we are patience and persevere in everything we dream, we can accomplish it. If I have my English school, I know I will put all my effort to make it one of the best.</a:t>
            </a:r>
            <a:endParaRPr lang="en-US" sz="2400" dirty="0">
              <a:latin typeface="Arial" panose="020B0604020202020204" pitchFamily="34" charset="0"/>
              <a:cs typeface="Arial" panose="020B0604020202020204" pitchFamily="34" charset="0"/>
            </a:endParaRPr>
          </a:p>
        </p:txBody>
      </p:sp>
      <p:pic>
        <p:nvPicPr>
          <p:cNvPr id="1026" name="Picture 2" descr="Resultado de imagen para english scho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414934">
            <a:off x="162816" y="204657"/>
            <a:ext cx="3952696" cy="280731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n para english teach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9164" y="5163197"/>
            <a:ext cx="2554223" cy="169480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sultado de imagen para modern schoo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1236783">
            <a:off x="120275" y="4487859"/>
            <a:ext cx="2894673" cy="189156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sultado de imagen para modern schoo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747261">
            <a:off x="1531015" y="2933443"/>
            <a:ext cx="2982731" cy="1991413"/>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redondeado 1"/>
          <p:cNvSpPr/>
          <p:nvPr/>
        </p:nvSpPr>
        <p:spPr>
          <a:xfrm>
            <a:off x="566670" y="3713072"/>
            <a:ext cx="3621507" cy="592429"/>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err="1" smtClean="0">
                <a:solidFill>
                  <a:schemeClr val="tx1"/>
                </a:solidFill>
              </a:rPr>
              <a:t>Part</a:t>
            </a:r>
            <a:r>
              <a:rPr lang="es-MX" sz="2800" dirty="0" smtClean="0">
                <a:solidFill>
                  <a:schemeClr val="tx1"/>
                </a:solidFill>
              </a:rPr>
              <a:t> of </a:t>
            </a:r>
            <a:r>
              <a:rPr lang="es-MX" sz="2800" dirty="0" err="1" smtClean="0">
                <a:solidFill>
                  <a:schemeClr val="tx1"/>
                </a:solidFill>
              </a:rPr>
              <a:t>an</a:t>
            </a:r>
            <a:r>
              <a:rPr lang="es-MX" sz="2800" dirty="0" smtClean="0">
                <a:solidFill>
                  <a:schemeClr val="tx1"/>
                </a:solidFill>
              </a:rPr>
              <a:t> </a:t>
            </a:r>
            <a:r>
              <a:rPr lang="es-MX" sz="2800" dirty="0" err="1" smtClean="0">
                <a:solidFill>
                  <a:schemeClr val="tx1"/>
                </a:solidFill>
              </a:rPr>
              <a:t>example</a:t>
            </a:r>
            <a:endParaRPr lang="es-MX" sz="2800" dirty="0">
              <a:solidFill>
                <a:schemeClr val="tx1"/>
              </a:solidFill>
            </a:endParaRPr>
          </a:p>
        </p:txBody>
      </p:sp>
    </p:spTree>
    <p:extLst>
      <p:ext uri="{BB962C8B-B14F-4D97-AF65-F5344CB8AC3E}">
        <p14:creationId xmlns:p14="http://schemas.microsoft.com/office/powerpoint/2010/main" val="26719285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n-US" sz="4800" b="1" dirty="0" smtClean="0">
                <a:latin typeface="Arial Black" panose="020B0A04020102020204" pitchFamily="34" charset="0"/>
              </a:rPr>
              <a:t>Oral Presentation Rubric</a:t>
            </a:r>
            <a:endParaRPr lang="en-US" sz="4800" b="1" dirty="0">
              <a:latin typeface="Arial Black" panose="020B0A04020102020204" pitchFamily="34" charset="0"/>
            </a:endParaRPr>
          </a:p>
        </p:txBody>
      </p:sp>
      <p:graphicFrame>
        <p:nvGraphicFramePr>
          <p:cNvPr id="4" name="Tabla 3"/>
          <p:cNvGraphicFramePr>
            <a:graphicFrameLocks noGrp="1"/>
          </p:cNvGraphicFramePr>
          <p:nvPr>
            <p:extLst>
              <p:ext uri="{D42A27DB-BD31-4B8C-83A1-F6EECF244321}">
                <p14:modId xmlns:p14="http://schemas.microsoft.com/office/powerpoint/2010/main" val="4274742314"/>
              </p:ext>
            </p:extLst>
          </p:nvPr>
        </p:nvGraphicFramePr>
        <p:xfrm>
          <a:off x="216795" y="1983346"/>
          <a:ext cx="11758409" cy="4365939"/>
        </p:xfrm>
        <a:graphic>
          <a:graphicData uri="http://schemas.openxmlformats.org/drawingml/2006/table">
            <a:tbl>
              <a:tblPr firstRow="1" firstCol="1" bandRow="1">
                <a:tableStyleId>{5940675A-B579-460E-94D1-54222C63F5DA}</a:tableStyleId>
              </a:tblPr>
              <a:tblGrid>
                <a:gridCol w="2501860">
                  <a:extLst>
                    <a:ext uri="{9D8B030D-6E8A-4147-A177-3AD203B41FA5}">
                      <a16:colId xmlns:a16="http://schemas.microsoft.com/office/drawing/2014/main" val="20000"/>
                    </a:ext>
                  </a:extLst>
                </a:gridCol>
                <a:gridCol w="2274650">
                  <a:extLst>
                    <a:ext uri="{9D8B030D-6E8A-4147-A177-3AD203B41FA5}">
                      <a16:colId xmlns:a16="http://schemas.microsoft.com/office/drawing/2014/main" val="20001"/>
                    </a:ext>
                  </a:extLst>
                </a:gridCol>
                <a:gridCol w="2155553">
                  <a:extLst>
                    <a:ext uri="{9D8B030D-6E8A-4147-A177-3AD203B41FA5}">
                      <a16:colId xmlns:a16="http://schemas.microsoft.com/office/drawing/2014/main" val="20002"/>
                    </a:ext>
                  </a:extLst>
                </a:gridCol>
                <a:gridCol w="2154709">
                  <a:extLst>
                    <a:ext uri="{9D8B030D-6E8A-4147-A177-3AD203B41FA5}">
                      <a16:colId xmlns:a16="http://schemas.microsoft.com/office/drawing/2014/main" val="20003"/>
                    </a:ext>
                  </a:extLst>
                </a:gridCol>
                <a:gridCol w="1436755">
                  <a:extLst>
                    <a:ext uri="{9D8B030D-6E8A-4147-A177-3AD203B41FA5}">
                      <a16:colId xmlns:a16="http://schemas.microsoft.com/office/drawing/2014/main" val="20004"/>
                    </a:ext>
                  </a:extLst>
                </a:gridCol>
                <a:gridCol w="1234882">
                  <a:extLst>
                    <a:ext uri="{9D8B030D-6E8A-4147-A177-3AD203B41FA5}">
                      <a16:colId xmlns:a16="http://schemas.microsoft.com/office/drawing/2014/main" val="20005"/>
                    </a:ext>
                  </a:extLst>
                </a:gridCol>
              </a:tblGrid>
              <a:tr h="504339">
                <a:tc>
                  <a:txBody>
                    <a:bodyPr/>
                    <a:lstStyle/>
                    <a:p>
                      <a:pPr marL="0" marR="0">
                        <a:lnSpc>
                          <a:spcPct val="107000"/>
                        </a:lnSpc>
                        <a:spcBef>
                          <a:spcPts val="0"/>
                        </a:spcBef>
                        <a:spcAft>
                          <a:spcPts val="0"/>
                        </a:spcAft>
                      </a:pPr>
                      <a:r>
                        <a:rPr lang="en-US" sz="2000" b="1" dirty="0">
                          <a:effectLst/>
                          <a:latin typeface="Arial Black" panose="020B0A04020102020204" pitchFamily="34" charset="0"/>
                        </a:rPr>
                        <a:t> </a:t>
                      </a:r>
                      <a:endParaRPr lang="es-MX" sz="2000" b="1"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solidFill>
                            <a:schemeClr val="bg1"/>
                          </a:solidFill>
                          <a:effectLst/>
                          <a:latin typeface="Arial Black" panose="020B0A04020102020204" pitchFamily="34" charset="0"/>
                        </a:rPr>
                        <a:t>4</a:t>
                      </a:r>
                      <a:endParaRPr lang="es-MX" sz="2000" b="1" dirty="0">
                        <a:solidFill>
                          <a:schemeClr val="bg1"/>
                        </a:solidFill>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algn="ctr">
                        <a:lnSpc>
                          <a:spcPct val="107000"/>
                        </a:lnSpc>
                        <a:spcBef>
                          <a:spcPts val="0"/>
                        </a:spcBef>
                        <a:spcAft>
                          <a:spcPts val="0"/>
                        </a:spcAft>
                      </a:pPr>
                      <a:r>
                        <a:rPr lang="en-US" sz="2000" b="1" dirty="0">
                          <a:solidFill>
                            <a:schemeClr val="bg1"/>
                          </a:solidFill>
                          <a:effectLst/>
                          <a:latin typeface="Arial Black" panose="020B0A04020102020204" pitchFamily="34" charset="0"/>
                        </a:rPr>
                        <a:t>3</a:t>
                      </a:r>
                      <a:endParaRPr lang="es-MX" sz="2000" b="1" dirty="0">
                        <a:solidFill>
                          <a:schemeClr val="bg1"/>
                        </a:solidFill>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algn="ctr">
                        <a:lnSpc>
                          <a:spcPct val="107000"/>
                        </a:lnSpc>
                        <a:spcBef>
                          <a:spcPts val="0"/>
                        </a:spcBef>
                        <a:spcAft>
                          <a:spcPts val="0"/>
                        </a:spcAft>
                      </a:pPr>
                      <a:r>
                        <a:rPr lang="en-US" sz="2000" b="1" dirty="0">
                          <a:solidFill>
                            <a:schemeClr val="bg1"/>
                          </a:solidFill>
                          <a:effectLst/>
                          <a:latin typeface="Arial Black" panose="020B0A04020102020204" pitchFamily="34" charset="0"/>
                        </a:rPr>
                        <a:t>2</a:t>
                      </a:r>
                      <a:endParaRPr lang="es-MX" sz="2000" b="1" dirty="0">
                        <a:solidFill>
                          <a:schemeClr val="bg1"/>
                        </a:solidFill>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algn="ctr">
                        <a:lnSpc>
                          <a:spcPct val="107000"/>
                        </a:lnSpc>
                        <a:spcBef>
                          <a:spcPts val="0"/>
                        </a:spcBef>
                        <a:spcAft>
                          <a:spcPts val="0"/>
                        </a:spcAft>
                      </a:pPr>
                      <a:r>
                        <a:rPr lang="en-US" sz="2000" b="1" dirty="0">
                          <a:solidFill>
                            <a:schemeClr val="bg1"/>
                          </a:solidFill>
                          <a:effectLst/>
                          <a:latin typeface="Arial Black" panose="020B0A04020102020204" pitchFamily="34" charset="0"/>
                        </a:rPr>
                        <a:t>1</a:t>
                      </a:r>
                      <a:endParaRPr lang="es-MX" sz="2000" b="1" dirty="0">
                        <a:solidFill>
                          <a:schemeClr val="bg1"/>
                        </a:solidFill>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algn="ctr">
                        <a:lnSpc>
                          <a:spcPct val="107000"/>
                        </a:lnSpc>
                        <a:spcBef>
                          <a:spcPts val="0"/>
                        </a:spcBef>
                        <a:spcAft>
                          <a:spcPts val="0"/>
                        </a:spcAft>
                      </a:pPr>
                      <a:r>
                        <a:rPr lang="en-US" sz="2000" b="1" dirty="0">
                          <a:solidFill>
                            <a:schemeClr val="bg1"/>
                          </a:solidFill>
                          <a:effectLst/>
                          <a:latin typeface="Arial Black" panose="020B0A04020102020204" pitchFamily="34" charset="0"/>
                        </a:rPr>
                        <a:t>Total</a:t>
                      </a:r>
                      <a:endParaRPr lang="es-MX" sz="2000" b="1" dirty="0">
                        <a:solidFill>
                          <a:schemeClr val="bg1"/>
                        </a:solidFill>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r h="595756">
                <a:tc>
                  <a:txBody>
                    <a:bodyPr/>
                    <a:lstStyle/>
                    <a:p>
                      <a:pPr marL="0" marR="0" algn="ctr">
                        <a:lnSpc>
                          <a:spcPct val="107000"/>
                        </a:lnSpc>
                        <a:spcBef>
                          <a:spcPts val="0"/>
                        </a:spcBef>
                        <a:spcAft>
                          <a:spcPts val="0"/>
                        </a:spcAft>
                      </a:pPr>
                      <a:r>
                        <a:rPr lang="en-US" sz="2000" b="1">
                          <a:solidFill>
                            <a:schemeClr val="bg1"/>
                          </a:solidFill>
                          <a:effectLst/>
                          <a:latin typeface="Arial Black" panose="020B0A04020102020204" pitchFamily="34" charset="0"/>
                        </a:rPr>
                        <a:t>Content</a:t>
                      </a:r>
                      <a:endParaRPr lang="es-MX" sz="2000" b="1">
                        <a:solidFill>
                          <a:schemeClr val="bg1"/>
                        </a:solidFill>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a:lnSpc>
                          <a:spcPct val="107000"/>
                        </a:lnSpc>
                        <a:spcBef>
                          <a:spcPts val="0"/>
                        </a:spcBef>
                        <a:spcAft>
                          <a:spcPts val="0"/>
                        </a:spcAft>
                      </a:pPr>
                      <a:r>
                        <a:rPr lang="en-US" sz="2000" b="1" dirty="0">
                          <a:effectLst/>
                          <a:latin typeface="Arial Black" panose="020B0A04020102020204" pitchFamily="34" charset="0"/>
                        </a:rPr>
                        <a:t> </a:t>
                      </a:r>
                      <a:endParaRPr lang="es-MX" sz="2000" b="1"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a:effectLst/>
                          <a:latin typeface="Arial Black" panose="020B0A04020102020204" pitchFamily="34" charset="0"/>
                        </a:rPr>
                        <a:t> </a:t>
                      </a:r>
                      <a:endParaRPr lang="es-MX" sz="2000" b="1">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a:effectLst/>
                          <a:latin typeface="Arial Black" panose="020B0A04020102020204" pitchFamily="34" charset="0"/>
                        </a:rPr>
                        <a:t> </a:t>
                      </a:r>
                      <a:endParaRPr lang="es-MX" sz="2000" b="1">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a:effectLst/>
                          <a:latin typeface="Arial Black" panose="020B0A04020102020204" pitchFamily="34" charset="0"/>
                        </a:rPr>
                        <a:t> </a:t>
                      </a:r>
                      <a:endParaRPr lang="es-MX" sz="2000" b="1">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a:effectLst/>
                          <a:latin typeface="Arial Black" panose="020B0A04020102020204" pitchFamily="34" charset="0"/>
                        </a:rPr>
                        <a:t> </a:t>
                      </a:r>
                      <a:endParaRPr lang="es-MX" sz="2000" b="1">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15294">
                <a:tc>
                  <a:txBody>
                    <a:bodyPr/>
                    <a:lstStyle/>
                    <a:p>
                      <a:pPr marL="0" marR="0" algn="ctr">
                        <a:lnSpc>
                          <a:spcPct val="107000"/>
                        </a:lnSpc>
                        <a:spcBef>
                          <a:spcPts val="0"/>
                        </a:spcBef>
                        <a:spcAft>
                          <a:spcPts val="0"/>
                        </a:spcAft>
                      </a:pPr>
                      <a:r>
                        <a:rPr lang="en-US" sz="2000" b="1">
                          <a:solidFill>
                            <a:schemeClr val="bg1"/>
                          </a:solidFill>
                          <a:effectLst/>
                          <a:latin typeface="Arial Black" panose="020B0A04020102020204" pitchFamily="34" charset="0"/>
                        </a:rPr>
                        <a:t>Organization</a:t>
                      </a:r>
                      <a:endParaRPr lang="es-MX" sz="2000" b="1">
                        <a:solidFill>
                          <a:schemeClr val="bg1"/>
                        </a:solidFill>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a:lnSpc>
                          <a:spcPct val="107000"/>
                        </a:lnSpc>
                        <a:spcBef>
                          <a:spcPts val="0"/>
                        </a:spcBef>
                        <a:spcAft>
                          <a:spcPts val="0"/>
                        </a:spcAft>
                      </a:pPr>
                      <a:r>
                        <a:rPr lang="en-US" sz="2000" b="1" dirty="0">
                          <a:effectLst/>
                          <a:latin typeface="Arial Black" panose="020B0A04020102020204" pitchFamily="34" charset="0"/>
                        </a:rPr>
                        <a:t> </a:t>
                      </a:r>
                      <a:endParaRPr lang="es-MX" sz="2000" b="1"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a:effectLst/>
                          <a:latin typeface="Arial Black" panose="020B0A04020102020204" pitchFamily="34" charset="0"/>
                        </a:rPr>
                        <a:t> </a:t>
                      </a:r>
                      <a:endParaRPr lang="es-MX" sz="2000" b="1">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a:effectLst/>
                          <a:latin typeface="Arial Black" panose="020B0A04020102020204" pitchFamily="34" charset="0"/>
                        </a:rPr>
                        <a:t> </a:t>
                      </a:r>
                      <a:endParaRPr lang="es-MX" sz="2000" b="1">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a:effectLst/>
                          <a:latin typeface="Arial Black" panose="020B0A04020102020204" pitchFamily="34" charset="0"/>
                        </a:rPr>
                        <a:t> </a:t>
                      </a:r>
                      <a:endParaRPr lang="es-MX" sz="2000" b="1">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a:effectLst/>
                          <a:latin typeface="Arial Black" panose="020B0A04020102020204" pitchFamily="34" charset="0"/>
                        </a:rPr>
                        <a:t> </a:t>
                      </a:r>
                      <a:endParaRPr lang="es-MX" sz="2000" b="1">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93572">
                <a:tc>
                  <a:txBody>
                    <a:bodyPr/>
                    <a:lstStyle/>
                    <a:p>
                      <a:pPr marL="0" marR="0" algn="ctr">
                        <a:lnSpc>
                          <a:spcPct val="107000"/>
                        </a:lnSpc>
                        <a:spcBef>
                          <a:spcPts val="0"/>
                        </a:spcBef>
                        <a:spcAft>
                          <a:spcPts val="0"/>
                        </a:spcAft>
                      </a:pPr>
                      <a:r>
                        <a:rPr lang="en-US" sz="2000" b="1">
                          <a:solidFill>
                            <a:schemeClr val="bg1"/>
                          </a:solidFill>
                          <a:effectLst/>
                          <a:latin typeface="Arial Black" panose="020B0A04020102020204" pitchFamily="34" charset="0"/>
                        </a:rPr>
                        <a:t>Accuracy/Grammar</a:t>
                      </a:r>
                      <a:endParaRPr lang="es-MX" sz="2000" b="1">
                        <a:solidFill>
                          <a:schemeClr val="bg1"/>
                        </a:solidFill>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a:lnSpc>
                          <a:spcPct val="107000"/>
                        </a:lnSpc>
                        <a:spcBef>
                          <a:spcPts val="0"/>
                        </a:spcBef>
                        <a:spcAft>
                          <a:spcPts val="0"/>
                        </a:spcAft>
                      </a:pPr>
                      <a:r>
                        <a:rPr lang="en-US" sz="2000" b="1" dirty="0">
                          <a:effectLst/>
                          <a:latin typeface="Arial Black" panose="020B0A04020102020204" pitchFamily="34" charset="0"/>
                        </a:rPr>
                        <a:t> </a:t>
                      </a:r>
                      <a:endParaRPr lang="es-MX" sz="2000" b="1"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dirty="0">
                          <a:effectLst/>
                          <a:latin typeface="Arial Black" panose="020B0A04020102020204" pitchFamily="34" charset="0"/>
                        </a:rPr>
                        <a:t> </a:t>
                      </a:r>
                      <a:endParaRPr lang="es-MX" sz="2000" b="1"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a:effectLst/>
                          <a:latin typeface="Arial Black" panose="020B0A04020102020204" pitchFamily="34" charset="0"/>
                        </a:rPr>
                        <a:t> </a:t>
                      </a:r>
                      <a:endParaRPr lang="es-MX" sz="2000" b="1">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a:effectLst/>
                          <a:latin typeface="Arial Black" panose="020B0A04020102020204" pitchFamily="34" charset="0"/>
                        </a:rPr>
                        <a:t> </a:t>
                      </a:r>
                      <a:endParaRPr lang="es-MX" sz="2000" b="1">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a:effectLst/>
                          <a:latin typeface="Arial Black" panose="020B0A04020102020204" pitchFamily="34" charset="0"/>
                        </a:rPr>
                        <a:t> </a:t>
                      </a:r>
                      <a:endParaRPr lang="es-MX" sz="2000" b="1">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04339">
                <a:tc>
                  <a:txBody>
                    <a:bodyPr/>
                    <a:lstStyle/>
                    <a:p>
                      <a:pPr marL="0" marR="0" algn="ctr">
                        <a:lnSpc>
                          <a:spcPct val="107000"/>
                        </a:lnSpc>
                        <a:spcBef>
                          <a:spcPts val="0"/>
                        </a:spcBef>
                        <a:spcAft>
                          <a:spcPts val="0"/>
                        </a:spcAft>
                      </a:pPr>
                      <a:r>
                        <a:rPr lang="en-US" sz="2000" b="1">
                          <a:solidFill>
                            <a:schemeClr val="bg1"/>
                          </a:solidFill>
                          <a:effectLst/>
                          <a:latin typeface="Arial Black" panose="020B0A04020102020204" pitchFamily="34" charset="0"/>
                        </a:rPr>
                        <a:t>Fluency</a:t>
                      </a:r>
                      <a:endParaRPr lang="es-MX" sz="2000" b="1">
                        <a:solidFill>
                          <a:schemeClr val="bg1"/>
                        </a:solidFill>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a:lnSpc>
                          <a:spcPct val="107000"/>
                        </a:lnSpc>
                        <a:spcBef>
                          <a:spcPts val="0"/>
                        </a:spcBef>
                        <a:spcAft>
                          <a:spcPts val="0"/>
                        </a:spcAft>
                      </a:pPr>
                      <a:r>
                        <a:rPr lang="en-US" sz="2000" b="1" dirty="0">
                          <a:effectLst/>
                          <a:latin typeface="Arial Black" panose="020B0A04020102020204" pitchFamily="34" charset="0"/>
                        </a:rPr>
                        <a:t> </a:t>
                      </a:r>
                      <a:endParaRPr lang="es-MX" sz="2000" b="1"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dirty="0">
                          <a:effectLst/>
                          <a:latin typeface="Arial Black" panose="020B0A04020102020204" pitchFamily="34" charset="0"/>
                        </a:rPr>
                        <a:t> </a:t>
                      </a:r>
                      <a:endParaRPr lang="es-MX" sz="2000" b="1"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a:effectLst/>
                          <a:latin typeface="Arial Black" panose="020B0A04020102020204" pitchFamily="34" charset="0"/>
                        </a:rPr>
                        <a:t> </a:t>
                      </a:r>
                      <a:endParaRPr lang="es-MX" sz="2000" b="1">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a:effectLst/>
                          <a:latin typeface="Arial Black" panose="020B0A04020102020204" pitchFamily="34" charset="0"/>
                        </a:rPr>
                        <a:t> </a:t>
                      </a:r>
                      <a:endParaRPr lang="es-MX" sz="2000" b="1">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a:effectLst/>
                          <a:latin typeface="Arial Black" panose="020B0A04020102020204" pitchFamily="34" charset="0"/>
                        </a:rPr>
                        <a:t> </a:t>
                      </a:r>
                      <a:endParaRPr lang="es-MX" sz="2000" b="1">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04339">
                <a:tc>
                  <a:txBody>
                    <a:bodyPr/>
                    <a:lstStyle/>
                    <a:p>
                      <a:pPr marL="0" marR="0" algn="ctr">
                        <a:lnSpc>
                          <a:spcPct val="107000"/>
                        </a:lnSpc>
                        <a:spcBef>
                          <a:spcPts val="0"/>
                        </a:spcBef>
                        <a:spcAft>
                          <a:spcPts val="0"/>
                        </a:spcAft>
                      </a:pPr>
                      <a:r>
                        <a:rPr lang="en-US" sz="2000" b="1">
                          <a:solidFill>
                            <a:schemeClr val="bg1"/>
                          </a:solidFill>
                          <a:effectLst/>
                          <a:latin typeface="Arial Black" panose="020B0A04020102020204" pitchFamily="34" charset="0"/>
                        </a:rPr>
                        <a:t>Pronunciation</a:t>
                      </a:r>
                      <a:endParaRPr lang="es-MX" sz="2000" b="1">
                        <a:solidFill>
                          <a:schemeClr val="bg1"/>
                        </a:solidFill>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a:lnSpc>
                          <a:spcPct val="107000"/>
                        </a:lnSpc>
                        <a:spcBef>
                          <a:spcPts val="0"/>
                        </a:spcBef>
                        <a:spcAft>
                          <a:spcPts val="0"/>
                        </a:spcAft>
                      </a:pPr>
                      <a:r>
                        <a:rPr lang="en-US" sz="2000" b="1">
                          <a:effectLst/>
                          <a:latin typeface="Arial Black" panose="020B0A04020102020204" pitchFamily="34" charset="0"/>
                        </a:rPr>
                        <a:t> </a:t>
                      </a:r>
                      <a:endParaRPr lang="es-MX" sz="2000" b="1">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dirty="0">
                          <a:effectLst/>
                          <a:latin typeface="Arial Black" panose="020B0A04020102020204" pitchFamily="34" charset="0"/>
                        </a:rPr>
                        <a:t> </a:t>
                      </a:r>
                      <a:endParaRPr lang="es-MX" sz="2000" b="1"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a:effectLst/>
                          <a:latin typeface="Arial Black" panose="020B0A04020102020204" pitchFamily="34" charset="0"/>
                        </a:rPr>
                        <a:t> </a:t>
                      </a:r>
                      <a:endParaRPr lang="es-MX" sz="2000" b="1">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a:effectLst/>
                          <a:latin typeface="Arial Black" panose="020B0A04020102020204" pitchFamily="34" charset="0"/>
                        </a:rPr>
                        <a:t> </a:t>
                      </a:r>
                      <a:endParaRPr lang="es-MX" sz="2000" b="1">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a:effectLst/>
                          <a:latin typeface="Arial Black" panose="020B0A04020102020204" pitchFamily="34" charset="0"/>
                        </a:rPr>
                        <a:t> </a:t>
                      </a:r>
                      <a:endParaRPr lang="es-MX" sz="2000" b="1">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048300">
                <a:tc>
                  <a:txBody>
                    <a:bodyPr/>
                    <a:lstStyle/>
                    <a:p>
                      <a:pPr marL="0" marR="0" algn="ctr">
                        <a:lnSpc>
                          <a:spcPct val="107000"/>
                        </a:lnSpc>
                        <a:spcBef>
                          <a:spcPts val="0"/>
                        </a:spcBef>
                        <a:spcAft>
                          <a:spcPts val="0"/>
                        </a:spcAft>
                      </a:pPr>
                      <a:r>
                        <a:rPr lang="en-US" sz="2000" b="1" dirty="0">
                          <a:solidFill>
                            <a:schemeClr val="bg1"/>
                          </a:solidFill>
                          <a:effectLst/>
                          <a:latin typeface="Arial Black" panose="020B0A04020102020204" pitchFamily="34" charset="0"/>
                        </a:rPr>
                        <a:t>Comments:</a:t>
                      </a:r>
                      <a:endParaRPr lang="es-MX" sz="2000" b="1" dirty="0">
                        <a:solidFill>
                          <a:schemeClr val="bg1"/>
                        </a:solidFill>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a:lnSpc>
                          <a:spcPct val="107000"/>
                        </a:lnSpc>
                        <a:spcBef>
                          <a:spcPts val="0"/>
                        </a:spcBef>
                        <a:spcAft>
                          <a:spcPts val="0"/>
                        </a:spcAft>
                      </a:pPr>
                      <a:r>
                        <a:rPr lang="en-US" sz="2000" b="1">
                          <a:effectLst/>
                          <a:latin typeface="Arial Black" panose="020B0A04020102020204" pitchFamily="34" charset="0"/>
                        </a:rPr>
                        <a:t> </a:t>
                      </a:r>
                      <a:endParaRPr lang="es-MX" sz="2000" b="1">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a:effectLst/>
                          <a:latin typeface="Arial Black" panose="020B0A04020102020204" pitchFamily="34" charset="0"/>
                        </a:rPr>
                        <a:t> </a:t>
                      </a:r>
                      <a:endParaRPr lang="es-MX" sz="2000" b="1">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dirty="0">
                          <a:effectLst/>
                          <a:latin typeface="Arial Black" panose="020B0A04020102020204" pitchFamily="34" charset="0"/>
                        </a:rPr>
                        <a:t> </a:t>
                      </a:r>
                      <a:endParaRPr lang="es-MX" sz="2000" b="1"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dirty="0">
                          <a:effectLst/>
                          <a:latin typeface="Arial Black" panose="020B0A04020102020204" pitchFamily="34" charset="0"/>
                        </a:rPr>
                        <a:t> </a:t>
                      </a:r>
                      <a:endParaRPr lang="es-MX" sz="2000" b="1"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latin typeface="Arial Black" panose="020B0A04020102020204" pitchFamily="34" charset="0"/>
                        </a:rPr>
                        <a:t>Total score:</a:t>
                      </a:r>
                      <a:endParaRPr lang="es-MX" sz="2000" b="1" dirty="0">
                        <a:effectLst/>
                        <a:latin typeface="Arial Black" panose="020B0A04020102020204" pitchFamily="34" charset="0"/>
                      </a:endParaRPr>
                    </a:p>
                    <a:p>
                      <a:pPr marL="0" marR="0">
                        <a:lnSpc>
                          <a:spcPct val="107000"/>
                        </a:lnSpc>
                        <a:spcBef>
                          <a:spcPts val="0"/>
                        </a:spcBef>
                        <a:spcAft>
                          <a:spcPts val="0"/>
                        </a:spcAft>
                      </a:pPr>
                      <a:r>
                        <a:rPr lang="en-US" sz="2000" b="1" dirty="0">
                          <a:effectLst/>
                          <a:latin typeface="Arial Black" panose="020B0A04020102020204" pitchFamily="34" charset="0"/>
                        </a:rPr>
                        <a:t> </a:t>
                      </a:r>
                      <a:endParaRPr lang="es-MX" sz="2000" b="1"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323699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317964" y="121921"/>
            <a:ext cx="5233851" cy="3979816"/>
          </a:xfrm>
        </p:spPr>
        <p:txBody>
          <a:bodyPr>
            <a:normAutofit fontScale="55000" lnSpcReduction="20000"/>
          </a:bodyPr>
          <a:lstStyle/>
          <a:p>
            <a:pPr marL="128016" lvl="1" indent="0" algn="just">
              <a:lnSpc>
                <a:spcPct val="100000"/>
              </a:lnSpc>
              <a:buNone/>
            </a:pPr>
            <a:r>
              <a:rPr lang="en-US" sz="2800" dirty="0">
                <a:latin typeface="Arial" panose="020B0604020202020204" pitchFamily="34" charset="0"/>
                <a:cs typeface="Arial" panose="020B0604020202020204" pitchFamily="34" charset="0"/>
              </a:rPr>
              <a:t>If I had my own business, it would be </a:t>
            </a:r>
            <a:r>
              <a:rPr lang="en-US" sz="2800" dirty="0" smtClean="0">
                <a:latin typeface="Arial" panose="020B0604020202020204" pitchFamily="34" charset="0"/>
                <a:cs typeface="Arial" panose="020B0604020202020204" pitchFamily="34" charset="0"/>
              </a:rPr>
              <a:t>an Stress relief statio</a:t>
            </a:r>
            <a:r>
              <a:rPr lang="en-US" sz="2800" dirty="0">
                <a:latin typeface="Arial" panose="020B0604020202020204" pitchFamily="34" charset="0"/>
                <a:cs typeface="Arial" panose="020B0604020202020204" pitchFamily="34" charset="0"/>
              </a:rPr>
              <a:t>n</a:t>
            </a:r>
            <a:r>
              <a:rPr lang="en-US" sz="2800" dirty="0" smtClean="0">
                <a:latin typeface="Arial" panose="020B0604020202020204" pitchFamily="34" charset="0"/>
                <a:cs typeface="Arial" panose="020B0604020202020204" pitchFamily="34" charset="0"/>
              </a:rPr>
              <a:t> for people who loves cats. </a:t>
            </a:r>
            <a:r>
              <a:rPr lang="en-US" sz="2800" dirty="0">
                <a:latin typeface="Arial" panose="020B0604020202020204" pitchFamily="34" charset="0"/>
                <a:cs typeface="Arial" panose="020B0604020202020204" pitchFamily="34" charset="0"/>
              </a:rPr>
              <a:t>It would have </a:t>
            </a:r>
            <a:r>
              <a:rPr lang="en-US" sz="2800" dirty="0" smtClean="0">
                <a:latin typeface="Arial" panose="020B0604020202020204" pitchFamily="34" charset="0"/>
                <a:cs typeface="Arial" panose="020B0604020202020204" pitchFamily="34" charset="0"/>
              </a:rPr>
              <a:t>couches so you could seat there and pet cats. </a:t>
            </a:r>
            <a:r>
              <a:rPr lang="en-US" sz="2800" dirty="0">
                <a:latin typeface="Arial" panose="020B0604020202020204" pitchFamily="34" charset="0"/>
                <a:cs typeface="Arial" panose="020B0604020202020204" pitchFamily="34" charset="0"/>
              </a:rPr>
              <a:t>If I build this place, it would </a:t>
            </a:r>
            <a:r>
              <a:rPr lang="en-US" sz="2800" dirty="0" smtClean="0">
                <a:latin typeface="Arial" panose="020B0604020202020204" pitchFamily="34" charset="0"/>
                <a:cs typeface="Arial" panose="020B0604020202020204" pitchFamily="34" charset="0"/>
              </a:rPr>
              <a:t>make the people fell like being home. </a:t>
            </a:r>
            <a:r>
              <a:rPr lang="en-US" sz="2800" dirty="0">
                <a:latin typeface="Arial" panose="020B0604020202020204" pitchFamily="34" charset="0"/>
                <a:cs typeface="Arial" panose="020B0604020202020204" pitchFamily="34" charset="0"/>
              </a:rPr>
              <a:t>The </a:t>
            </a:r>
            <a:r>
              <a:rPr lang="en-US" sz="2800" dirty="0" smtClean="0">
                <a:latin typeface="Arial" panose="020B0604020202020204" pitchFamily="34" charset="0"/>
                <a:cs typeface="Arial" panose="020B0604020202020204" pitchFamily="34" charset="0"/>
              </a:rPr>
              <a:t>business would have a lot of vending machines for the people, in case they want to buy some snacks. And the best part, the cats would be stray cats and if people like them, they will adopt them. I think it would be a really nice place. </a:t>
            </a:r>
            <a:endParaRPr lang="en-US" sz="2800" dirty="0">
              <a:latin typeface="Arial" panose="020B0604020202020204" pitchFamily="34" charset="0"/>
              <a:cs typeface="Arial" panose="020B0604020202020204" pitchFamily="34" charset="0"/>
            </a:endParaRPr>
          </a:p>
          <a:p>
            <a:pPr algn="just">
              <a:lnSpc>
                <a:spcPct val="100000"/>
              </a:lnSpc>
            </a:pPr>
            <a:r>
              <a:rPr lang="en-US" dirty="0">
                <a:latin typeface="Arial" panose="020B0604020202020204" pitchFamily="34" charset="0"/>
                <a:cs typeface="Arial" panose="020B0604020202020204" pitchFamily="34" charset="0"/>
              </a:rPr>
              <a:t>I </a:t>
            </a:r>
            <a:r>
              <a:rPr lang="en-US" dirty="0" smtClean="0">
                <a:latin typeface="Arial" panose="020B0604020202020204" pitchFamily="34" charset="0"/>
                <a:cs typeface="Arial" panose="020B0604020202020204" pitchFamily="34" charset="0"/>
              </a:rPr>
              <a:t>hope I can make it true in the future a and </a:t>
            </a:r>
            <a:r>
              <a:rPr lang="en-US" dirty="0">
                <a:latin typeface="Arial" panose="020B0604020202020204" pitchFamily="34" charset="0"/>
                <a:cs typeface="Arial" panose="020B0604020202020204" pitchFamily="34" charset="0"/>
              </a:rPr>
              <a:t>I know it </a:t>
            </a:r>
            <a:r>
              <a:rPr lang="en-US" dirty="0" smtClean="0">
                <a:latin typeface="Arial" panose="020B0604020202020204" pitchFamily="34" charset="0"/>
                <a:cs typeface="Arial" panose="020B0604020202020204" pitchFamily="34" charset="0"/>
              </a:rPr>
              <a:t>is </a:t>
            </a:r>
            <a:r>
              <a:rPr lang="en-US" dirty="0">
                <a:latin typeface="Arial" panose="020B0604020202020204" pitchFamily="34" charset="0"/>
                <a:cs typeface="Arial" panose="020B0604020202020204" pitchFamily="34" charset="0"/>
              </a:rPr>
              <a:t>possible and I have to be patient</a:t>
            </a:r>
            <a:r>
              <a:rPr lang="en-US" dirty="0" smtClean="0">
                <a:latin typeface="Arial" panose="020B0604020202020204" pitchFamily="34" charset="0"/>
                <a:cs typeface="Arial" panose="020B0604020202020204" pitchFamily="34" charset="0"/>
              </a:rPr>
              <a:t>. Nothing in this earth can stop me. </a:t>
            </a:r>
            <a:r>
              <a:rPr lang="en-US" dirty="0">
                <a:latin typeface="Arial" panose="020B0604020202020204" pitchFamily="34" charset="0"/>
                <a:cs typeface="Arial" panose="020B0604020202020204" pitchFamily="34" charset="0"/>
              </a:rPr>
              <a:t>I </a:t>
            </a:r>
            <a:r>
              <a:rPr lang="en-US" dirty="0" smtClean="0">
                <a:latin typeface="Arial" panose="020B0604020202020204" pitchFamily="34" charset="0"/>
                <a:cs typeface="Arial" panose="020B0604020202020204" pitchFamily="34" charset="0"/>
              </a:rPr>
              <a:t>wish </a:t>
            </a:r>
            <a:r>
              <a:rPr lang="en-US" dirty="0">
                <a:latin typeface="Arial" panose="020B0604020202020204" pitchFamily="34" charset="0"/>
                <a:cs typeface="Arial" panose="020B0604020202020204" pitchFamily="34" charset="0"/>
              </a:rPr>
              <a:t>I </a:t>
            </a:r>
            <a:r>
              <a:rPr lang="en-US" dirty="0" smtClean="0">
                <a:latin typeface="Arial" panose="020B0604020202020204" pitchFamily="34" charset="0"/>
                <a:cs typeface="Arial" panose="020B0604020202020204" pitchFamily="34" charset="0"/>
              </a:rPr>
              <a:t>could make it so fast, but I need to be patient, maybe in 10 years I could make happen, but that we don’t know now, so let get to work!!!!! </a:t>
            </a:r>
            <a:endParaRPr lang="en-US" dirty="0">
              <a:latin typeface="Arial" panose="020B0604020202020204" pitchFamily="34" charset="0"/>
              <a:cs typeface="Arial" panose="020B0604020202020204" pitchFamily="34" charset="0"/>
            </a:endParaRPr>
          </a:p>
          <a:p>
            <a:pPr algn="just">
              <a:lnSpc>
                <a:spcPct val="100000"/>
              </a:lnSpc>
            </a:pPr>
            <a:r>
              <a:rPr lang="en-US" dirty="0">
                <a:latin typeface="Arial" panose="020B0604020202020204" pitchFamily="34" charset="0"/>
                <a:cs typeface="Arial" panose="020B0604020202020204" pitchFamily="34" charset="0"/>
              </a:rPr>
              <a:t>In </a:t>
            </a:r>
            <a:r>
              <a:rPr lang="en-US" dirty="0" smtClean="0">
                <a:latin typeface="Arial" panose="020B0604020202020204" pitchFamily="34" charset="0"/>
                <a:cs typeface="Arial" panose="020B0604020202020204" pitchFamily="34" charset="0"/>
              </a:rPr>
              <a:t>life people will make you face down, but this world is of people who know there are no limits for things, If you think something can’t happen, It’s because you can’t do it. But believe me, someone else will.</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47703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spTree>
    <p:extLst>
      <p:ext uri="{BB962C8B-B14F-4D97-AF65-F5344CB8AC3E}">
        <p14:creationId xmlns:p14="http://schemas.microsoft.com/office/powerpoint/2010/main" val="226797925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396</Words>
  <Application>Microsoft Office PowerPoint</Application>
  <PresentationFormat>Panorámica</PresentationFormat>
  <Paragraphs>61</Paragraphs>
  <Slides>5</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5</vt:i4>
      </vt:variant>
    </vt:vector>
  </HeadingPairs>
  <TitlesOfParts>
    <vt:vector size="13" baseType="lpstr">
      <vt:lpstr>Arial</vt:lpstr>
      <vt:lpstr>Arial Black</vt:lpstr>
      <vt:lpstr>Berlin Sans FB Demi</vt:lpstr>
      <vt:lpstr>Calibri</vt:lpstr>
      <vt:lpstr>Calibri Light</vt:lpstr>
      <vt:lpstr>Times New Roman</vt:lpstr>
      <vt:lpstr>Wingdings</vt:lpstr>
      <vt:lpstr>Tema de Office</vt:lpstr>
      <vt:lpstr>Presentación de PowerPoint</vt:lpstr>
      <vt:lpstr>Presentación de PowerPoint</vt:lpstr>
      <vt:lpstr>Oral Presentation Rubric</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Windows 10</dc:creator>
  <cp:lastModifiedBy>acer</cp:lastModifiedBy>
  <cp:revision>10</cp:revision>
  <dcterms:created xsi:type="dcterms:W3CDTF">2020-10-06T19:22:40Z</dcterms:created>
  <dcterms:modified xsi:type="dcterms:W3CDTF">2020-10-09T20:13:29Z</dcterms:modified>
</cp:coreProperties>
</file>