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1" r:id="rId8"/>
    <p:sldId id="263" r:id="rId9"/>
    <p:sldId id="273" r:id="rId10"/>
    <p:sldId id="274" r:id="rId11"/>
    <p:sldId id="262" r:id="rId12"/>
    <p:sldId id="275" r:id="rId13"/>
    <p:sldId id="277" r:id="rId14"/>
    <p:sldId id="278" r:id="rId15"/>
    <p:sldId id="279" r:id="rId16"/>
    <p:sldId id="276" r:id="rId17"/>
    <p:sldId id="280" r:id="rId18"/>
    <p:sldId id="282" r:id="rId19"/>
    <p:sldId id="283" r:id="rId20"/>
    <p:sldId id="284" r:id="rId21"/>
    <p:sldId id="285" r:id="rId22"/>
    <p:sldId id="286" r:id="rId23"/>
    <p:sldId id="281" r:id="rId24"/>
    <p:sldId id="265" r:id="rId25"/>
    <p:sldId id="288" r:id="rId26"/>
    <p:sldId id="289" r:id="rId27"/>
    <p:sldId id="290" r:id="rId28"/>
    <p:sldId id="291" r:id="rId29"/>
    <p:sldId id="293" r:id="rId30"/>
    <p:sldId id="294" r:id="rId31"/>
    <p:sldId id="296" r:id="rId32"/>
    <p:sldId id="297" r:id="rId33"/>
    <p:sldId id="298" r:id="rId34"/>
    <p:sldId id="295" r:id="rId35"/>
    <p:sldId id="292" r:id="rId36"/>
    <p:sldId id="299" r:id="rId37"/>
    <p:sldId id="300" r:id="rId38"/>
    <p:sldId id="301" r:id="rId39"/>
    <p:sldId id="303" r:id="rId40"/>
    <p:sldId id="304" r:id="rId41"/>
    <p:sldId id="302" r:id="rId42"/>
    <p:sldId id="305" r:id="rId43"/>
    <p:sldId id="306" r:id="rId44"/>
    <p:sldId id="307" r:id="rId45"/>
    <p:sldId id="308" r:id="rId46"/>
    <p:sldId id="309" r:id="rId47"/>
    <p:sldId id="310" r:id="rId48"/>
    <p:sldId id="311" r:id="rId49"/>
    <p:sldId id="312" r:id="rId50"/>
    <p:sldId id="270" r:id="rId51"/>
    <p:sldId id="313" r:id="rId52"/>
    <p:sldId id="317" r:id="rId53"/>
    <p:sldId id="318" r:id="rId54"/>
    <p:sldId id="319" r:id="rId55"/>
    <p:sldId id="314" r:id="rId56"/>
    <p:sldId id="316" r:id="rId57"/>
    <p:sldId id="315" r:id="rId58"/>
    <p:sldId id="32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9/27/2020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9/27/2020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9/27/2020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rallels.com/" TargetMode="External"/><Relationship Id="rId2" Type="http://schemas.openxmlformats.org/officeDocument/2006/relationships/hyperlink" Target="https://linux.die.net/man/1/qemu-img" TargetMode="External"/><Relationship Id="rId1" Type="http://schemas.openxmlformats.org/officeDocument/2006/relationships/slideLayout" Target="../slideLayouts/slideLayout2.xml"/><Relationship Id="rId4" Type="http://schemas.openxmlformats.org/officeDocument/2006/relationships/hyperlink" Target="https://wiki.qemu.org/Features/QE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virtualbox.org/wiki/Guest_OS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29678" y="5869709"/>
            <a:ext cx="10993546" cy="590321"/>
          </a:xfrm>
        </p:spPr>
        <p:txBody>
          <a:bodyPr>
            <a:normAutofit/>
          </a:bodyPr>
          <a:lstStyle/>
          <a:p>
            <a:r>
              <a:rPr lang="en-US" sz="2000" b="1" dirty="0" smtClean="0">
                <a:solidFill>
                  <a:schemeClr val="bg1"/>
                </a:solidFill>
              </a:rPr>
              <a:t>ING. Hugo Eden Moroyoqui alvarado</a:t>
            </a:r>
            <a:endParaRPr lang="es-MX" sz="2000" b="1" dirty="0">
              <a:solidFill>
                <a:schemeClr val="bg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78" y="193184"/>
            <a:ext cx="5525037" cy="3453148"/>
          </a:xfrm>
          <a:prstGeom prst="rect">
            <a:avLst/>
          </a:prstGeom>
        </p:spPr>
      </p:pic>
      <p:pic>
        <p:nvPicPr>
          <p:cNvPr id="7" name="Imagen 6" descr="C:\Users\tec-contabilidad\Documents\Planeacion - 20-08-2012\logos\LOGO DE UT con D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3208" y="1682493"/>
            <a:ext cx="1957751" cy="651210"/>
          </a:xfrm>
          <a:prstGeom prst="rect">
            <a:avLst/>
          </a:prstGeom>
          <a:noFill/>
          <a:ln>
            <a:noFill/>
          </a:ln>
        </p:spPr>
      </p:pic>
      <p:pic>
        <p:nvPicPr>
          <p:cNvPr id="8" name="Imagen 7" descr="C:\Users\PRO-ALI\Documents\ACADEMIA PROCESOS ALIMENTARIOS\LOGOS ACTUALIZADOS NOV 2016 (ut, bis, pa)\logo bis.jpg"/>
          <p:cNvPicPr/>
          <p:nvPr/>
        </p:nvPicPr>
        <p:blipFill>
          <a:blip r:embed="rId4">
            <a:extLst>
              <a:ext uri="{28A0092B-C50C-407E-A947-70E740481C1C}">
                <a14:useLocalDpi xmlns:a14="http://schemas.microsoft.com/office/drawing/2010/main" val="0"/>
              </a:ext>
            </a:extLst>
          </a:blip>
          <a:srcRect/>
          <a:stretch>
            <a:fillRect/>
          </a:stretch>
        </p:blipFill>
        <p:spPr bwMode="auto">
          <a:xfrm>
            <a:off x="8989453" y="1584101"/>
            <a:ext cx="2533771" cy="847994"/>
          </a:xfrm>
          <a:prstGeom prst="rect">
            <a:avLst/>
          </a:prstGeom>
          <a:noFill/>
          <a:ln>
            <a:noFill/>
          </a:ln>
        </p:spPr>
      </p:pic>
    </p:spTree>
    <p:extLst>
      <p:ext uri="{BB962C8B-B14F-4D97-AF65-F5344CB8AC3E}">
        <p14:creationId xmlns:p14="http://schemas.microsoft.com/office/powerpoint/2010/main" val="282328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rear de disco duro virtu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81" y="854747"/>
            <a:ext cx="5890218" cy="4464228"/>
          </a:xfrm>
          <a:prstGeom prst="rect">
            <a:avLst/>
          </a:prstGeom>
        </p:spPr>
      </p:pic>
      <p:pic>
        <p:nvPicPr>
          <p:cNvPr id="3" name="Imagen 2" descr="Crear de disco duro virtu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37" y="854747"/>
            <a:ext cx="5580036" cy="4976502"/>
          </a:xfrm>
          <a:prstGeom prst="rect">
            <a:avLst/>
          </a:prstGeom>
        </p:spPr>
      </p:pic>
    </p:spTree>
    <p:extLst>
      <p:ext uri="{BB962C8B-B14F-4D97-AF65-F5344CB8AC3E}">
        <p14:creationId xmlns:p14="http://schemas.microsoft.com/office/powerpoint/2010/main" val="312484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Tipos de archivos</a:t>
            </a:r>
            <a:endParaRPr lang="es-ES" sz="4000" b="1" dirty="0"/>
          </a:p>
        </p:txBody>
      </p:sp>
      <p:sp>
        <p:nvSpPr>
          <p:cNvPr id="4" name="Rectangle 1"/>
          <p:cNvSpPr>
            <a:spLocks noGrp="1" noChangeArrowheads="1"/>
          </p:cNvSpPr>
          <p:nvPr>
            <p:ph idx="1"/>
          </p:nvPr>
        </p:nvSpPr>
        <p:spPr bwMode="auto">
          <a:xfrm>
            <a:off x="581024" y="2353870"/>
            <a:ext cx="11029783"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smtClean="0">
                <a:ln>
                  <a:noFill/>
                </a:ln>
                <a:solidFill>
                  <a:srgbClr val="242729"/>
                </a:solidFill>
                <a:effectLst/>
                <a:latin typeface="+mn-lt"/>
                <a:cs typeface="Arial" panose="020B0604020202020204" pitchFamily="34" charset="0"/>
              </a:rPr>
              <a:t>VDI</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es el formato nativo de </a:t>
            </a:r>
            <a:r>
              <a:rPr kumimoji="0" lang="es-MX" altLang="es-MX" sz="1600" b="0" i="0" u="none" strike="noStrike" cap="none" normalizeH="0" baseline="0" dirty="0" err="1" smtClean="0">
                <a:ln>
                  <a:noFill/>
                </a:ln>
                <a:solidFill>
                  <a:srgbClr val="242729"/>
                </a:solidFill>
                <a:effectLst/>
                <a:latin typeface="+mn-lt"/>
                <a:cs typeface="Arial" panose="020B0604020202020204" pitchFamily="34" charset="0"/>
              </a:rPr>
              <a:t>VirtualBox</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Otro software de virtualización generalmente no es compatible con VDI, pero es bastante fácil convertirlo de VDI a otro formato, especialmente con </a:t>
            </a:r>
            <a:r>
              <a:rPr kumimoji="0" lang="es-MX" altLang="es-MX" sz="1600" b="0" i="0" u="sng" strike="noStrike" cap="none" normalizeH="0" baseline="0" dirty="0" err="1" smtClean="0">
                <a:ln>
                  <a:noFill/>
                </a:ln>
                <a:solidFill>
                  <a:srgbClr val="50AEC6"/>
                </a:solidFill>
                <a:effectLst/>
                <a:latin typeface="+mn-lt"/>
                <a:cs typeface="Arial" panose="020B0604020202020204" pitchFamily="34" charset="0"/>
                <a:hlinkClick r:id="rId2"/>
              </a:rPr>
              <a:t>qemu-img</a:t>
            </a:r>
            <a:r>
              <a:rPr kumimoji="0" lang="es-MX" altLang="es-MX" sz="1600" b="0" i="0" u="sng" strike="noStrike" cap="none" normalizeH="0" baseline="0" dirty="0" smtClean="0">
                <a:ln>
                  <a:noFill/>
                </a:ln>
                <a:solidFill>
                  <a:srgbClr val="50AEC6"/>
                </a:solidFill>
                <a:effectLst/>
                <a:latin typeface="+mn-lt"/>
                <a:cs typeface="Arial" panose="020B0604020202020204" pitchFamily="34" charset="0"/>
                <a:hlinkClick r:id="rId2"/>
              </a:rPr>
              <a:t> </a:t>
            </a:r>
            <a:r>
              <a:rPr kumimoji="0" lang="es-MX" altLang="es-MX" sz="1600" b="0" i="0" u="sng" strike="noStrike" cap="none" normalizeH="0" baseline="0" dirty="0" err="1" smtClean="0">
                <a:ln>
                  <a:noFill/>
                </a:ln>
                <a:solidFill>
                  <a:srgbClr val="50AEC6"/>
                </a:solidFill>
                <a:effectLst/>
                <a:latin typeface="+mn-lt"/>
                <a:cs typeface="Arial" panose="020B0604020202020204" pitchFamily="34" charset="0"/>
                <a:hlinkClick r:id="rId2"/>
              </a:rPr>
              <a:t>convert</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600" dirty="0">
              <a:solidFill>
                <a:srgbClr val="242729"/>
              </a:solidFill>
              <a:latin typeface="+mn-lt"/>
              <a:cs typeface="Arial" panose="020B0604020202020204" pitchFamily="34" charset="0"/>
            </a:endParaRPr>
          </a:p>
          <a:p>
            <a:pPr marL="0" indent="0" defTabSz="914400">
              <a:buClrTx/>
              <a:buSzTx/>
              <a:buNone/>
            </a:pPr>
            <a:r>
              <a:rPr lang="es-MX" altLang="es-MX" sz="1600" b="1" dirty="0">
                <a:solidFill>
                  <a:srgbClr val="242729"/>
                </a:solidFill>
                <a:cs typeface="Arial" panose="020B0604020202020204" pitchFamily="34" charset="0"/>
              </a:rPr>
              <a:t>VHD</a:t>
            </a:r>
            <a:r>
              <a:rPr lang="es-MX" altLang="es-MX" sz="1600" dirty="0">
                <a:solidFill>
                  <a:srgbClr val="242729"/>
                </a:solidFill>
                <a:cs typeface="Arial" panose="020B0604020202020204" pitchFamily="34" charset="0"/>
              </a:rPr>
              <a:t> es el formato nativo de Microsoft Virtual PC. Windows Server 2012 introdujo VHDX como el sucesor de VHD, pero </a:t>
            </a:r>
            <a:r>
              <a:rPr lang="es-MX" altLang="es-MX" sz="1600" dirty="0" err="1">
                <a:solidFill>
                  <a:srgbClr val="242729"/>
                </a:solidFill>
                <a:cs typeface="Arial" panose="020B0604020202020204" pitchFamily="34" charset="0"/>
              </a:rPr>
              <a:t>VirtualBox</a:t>
            </a:r>
            <a:r>
              <a:rPr lang="es-MX" altLang="es-MX" sz="1600" dirty="0">
                <a:solidFill>
                  <a:srgbClr val="242729"/>
                </a:solidFill>
                <a:cs typeface="Arial" panose="020B0604020202020204" pitchFamily="34" charset="0"/>
              </a:rPr>
              <a:t> no es compatible con VHDX</a:t>
            </a:r>
            <a:r>
              <a:rPr lang="es-MX" altLang="es-MX" sz="1600" dirty="0" smtClean="0">
                <a:solidFill>
                  <a:srgbClr val="242729"/>
                </a:solidFill>
                <a:cs typeface="Arial" panose="020B0604020202020204" pitchFamily="34" charset="0"/>
              </a:rPr>
              <a:t>.</a:t>
            </a:r>
            <a:endParaRPr kumimoji="0" lang="es-MX" altLang="es-MX" sz="1600" b="0" i="0" u="none" strike="noStrike" cap="none" normalizeH="0" baseline="0" dirty="0" smtClean="0">
              <a:ln>
                <a:noFill/>
              </a:ln>
              <a:solidFill>
                <a:srgbClr val="242729"/>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smtClean="0">
                <a:ln>
                  <a:noFill/>
                </a:ln>
                <a:solidFill>
                  <a:srgbClr val="242729"/>
                </a:solidFill>
                <a:effectLst/>
                <a:latin typeface="+mn-lt"/>
                <a:cs typeface="Arial" panose="020B0604020202020204" pitchFamily="34" charset="0"/>
              </a:rPr>
              <a:t>VMDK</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está desarrollado por y para VMWare, pero </a:t>
            </a:r>
            <a:r>
              <a:rPr kumimoji="0" lang="es-MX" altLang="es-MX" sz="1600" b="0" i="0" u="none" strike="noStrike" cap="none" normalizeH="0" baseline="0" dirty="0" err="1" smtClean="0">
                <a:ln>
                  <a:noFill/>
                </a:ln>
                <a:solidFill>
                  <a:srgbClr val="242729"/>
                </a:solidFill>
                <a:effectLst/>
                <a:latin typeface="+mn-lt"/>
                <a:cs typeface="Arial" panose="020B0604020202020204" pitchFamily="34" charset="0"/>
              </a:rPr>
              <a:t>VirtualBox</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y QEMU (otro software de virtualización común) también lo admiten. </a:t>
            </a:r>
            <a:r>
              <a:rPr kumimoji="0" lang="es-MX" altLang="es-MX" sz="1600" b="0" i="1" u="none" strike="noStrike" cap="none" normalizeH="0" baseline="0" dirty="0" smtClean="0">
                <a:ln>
                  <a:noFill/>
                </a:ln>
                <a:solidFill>
                  <a:srgbClr val="242729"/>
                </a:solidFill>
                <a:effectLst/>
                <a:latin typeface="+mn-lt"/>
                <a:cs typeface="Arial" panose="020B0604020202020204" pitchFamily="34" charset="0"/>
              </a:rPr>
              <a:t>Este formato puede ser la mejor opción para usted porque desea una amplia compatibilidad con otro software de virtualización.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smtClean="0">
                <a:ln>
                  <a:noFill/>
                </a:ln>
                <a:solidFill>
                  <a:srgbClr val="242729"/>
                </a:solidFill>
                <a:effectLst/>
                <a:latin typeface="+mn-lt"/>
                <a:cs typeface="Arial" panose="020B0604020202020204" pitchFamily="34" charset="0"/>
              </a:rPr>
              <a:t>HDD</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es un formato para </a:t>
            </a:r>
            <a:r>
              <a:rPr kumimoji="0" lang="es-MX" altLang="es-MX" sz="1600" b="0" i="0" u="sng" strike="noStrike" cap="none" normalizeH="0" baseline="0" dirty="0" err="1" smtClean="0">
                <a:ln>
                  <a:noFill/>
                </a:ln>
                <a:solidFill>
                  <a:srgbClr val="50AEC6"/>
                </a:solidFill>
                <a:effectLst/>
                <a:latin typeface="+mn-lt"/>
                <a:cs typeface="Arial" panose="020B0604020202020204" pitchFamily="34" charset="0"/>
                <a:hlinkClick r:id="rId3"/>
              </a:rPr>
              <a:t>Parallels</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 </a:t>
            </a:r>
            <a:r>
              <a:rPr kumimoji="0" lang="es-MX" altLang="es-MX" sz="1600" b="0" i="0" u="none" strike="noStrike" cap="none" normalizeH="0" baseline="0" dirty="0" err="1" smtClean="0">
                <a:ln>
                  <a:noFill/>
                </a:ln>
                <a:solidFill>
                  <a:srgbClr val="242729"/>
                </a:solidFill>
                <a:effectLst/>
                <a:latin typeface="+mn-lt"/>
                <a:cs typeface="Arial" panose="020B0604020202020204" pitchFamily="34" charset="0"/>
              </a:rPr>
              <a:t>Parallels</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se especializa en virtualización para </a:t>
            </a:r>
            <a:r>
              <a:rPr kumimoji="0" lang="es-MX" altLang="es-MX" sz="1600" b="0" i="0" u="none" strike="noStrike" cap="none" normalizeH="0" baseline="0" dirty="0" err="1" smtClean="0">
                <a:ln>
                  <a:noFill/>
                </a:ln>
                <a:solidFill>
                  <a:srgbClr val="242729"/>
                </a:solidFill>
                <a:effectLst/>
                <a:latin typeface="+mn-lt"/>
                <a:cs typeface="Arial" panose="020B0604020202020204" pitchFamily="34" charset="0"/>
              </a:rPr>
              <a:t>macOS</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a:t>
            </a:r>
            <a:r>
              <a:rPr kumimoji="0" lang="es-MX" altLang="es-MX" sz="1600" b="0" i="1" u="none" strike="noStrike" cap="none" normalizeH="0" baseline="0" dirty="0" smtClean="0">
                <a:ln>
                  <a:noFill/>
                </a:ln>
                <a:solidFill>
                  <a:srgbClr val="242729"/>
                </a:solidFill>
                <a:effectLst/>
                <a:latin typeface="+mn-lt"/>
                <a:cs typeface="Arial" panose="020B0604020202020204" pitchFamily="34" charset="0"/>
              </a:rPr>
              <a:t>Probablemente esto no sea adecuado para usted, especialmente considerando que </a:t>
            </a:r>
            <a:r>
              <a:rPr kumimoji="0" lang="es-MX" altLang="es-MX" sz="1600" b="0" i="1" u="none" strike="noStrike" cap="none" normalizeH="0" baseline="0" dirty="0" err="1" smtClean="0">
                <a:ln>
                  <a:noFill/>
                </a:ln>
                <a:solidFill>
                  <a:srgbClr val="242729"/>
                </a:solidFill>
                <a:effectLst/>
                <a:latin typeface="+mn-lt"/>
                <a:cs typeface="Arial" panose="020B0604020202020204" pitchFamily="34" charset="0"/>
              </a:rPr>
              <a:t>VirtualBox</a:t>
            </a:r>
            <a:r>
              <a:rPr kumimoji="0" lang="es-MX" altLang="es-MX" sz="1600" b="0" i="1" u="none" strike="noStrike" cap="none" normalizeH="0" baseline="0" dirty="0" smtClean="0">
                <a:ln>
                  <a:noFill/>
                </a:ln>
                <a:solidFill>
                  <a:srgbClr val="242729"/>
                </a:solidFill>
                <a:effectLst/>
                <a:latin typeface="+mn-lt"/>
                <a:cs typeface="Arial" panose="020B0604020202020204" pitchFamily="34" charset="0"/>
              </a:rPr>
              <a:t> solo admite una versión anterior del formato HDD.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smtClean="0">
                <a:ln>
                  <a:noFill/>
                </a:ln>
                <a:solidFill>
                  <a:srgbClr val="242729"/>
                </a:solidFill>
                <a:effectLst/>
                <a:latin typeface="+mn-lt"/>
                <a:cs typeface="Arial" panose="020B0604020202020204" pitchFamily="34" charset="0"/>
              </a:rPr>
              <a:t>QCOW</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es la antigua versión original del formato </a:t>
            </a:r>
            <a:r>
              <a:rPr kumimoji="0" lang="es-MX" altLang="es-MX" sz="1600" b="0" i="0" u="none" strike="noStrike" cap="none" normalizeH="0" baseline="0" dirty="0" err="1" smtClean="0">
                <a:ln>
                  <a:noFill/>
                </a:ln>
                <a:solidFill>
                  <a:srgbClr val="242729"/>
                </a:solidFill>
                <a:effectLst/>
                <a:latin typeface="+mn-lt"/>
                <a:cs typeface="Arial" panose="020B0604020202020204" pitchFamily="34" charset="0"/>
              </a:rPr>
              <a:t>qcow</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Ha sido reemplazado por qcow2, que </a:t>
            </a:r>
            <a:r>
              <a:rPr kumimoji="0" lang="es-MX" altLang="es-MX" sz="1600" b="0" i="0" u="none" strike="noStrike" cap="none" normalizeH="0" baseline="0" dirty="0" err="1" smtClean="0">
                <a:ln>
                  <a:noFill/>
                </a:ln>
                <a:solidFill>
                  <a:srgbClr val="242729"/>
                </a:solidFill>
                <a:effectLst/>
                <a:latin typeface="+mn-lt"/>
                <a:cs typeface="Arial" panose="020B0604020202020204" pitchFamily="34" charset="0"/>
              </a:rPr>
              <a:t>VirtualBox</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no es compatible.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smtClean="0">
                <a:ln>
                  <a:noFill/>
                </a:ln>
                <a:solidFill>
                  <a:srgbClr val="242729"/>
                </a:solidFill>
                <a:effectLst/>
                <a:latin typeface="+mn-lt"/>
                <a:cs typeface="Arial" panose="020B0604020202020204" pitchFamily="34" charset="0"/>
              </a:rPr>
              <a:t>QED</a:t>
            </a:r>
            <a:r>
              <a:rPr kumimoji="0" lang="es-MX" altLang="es-MX" sz="1600" b="0" i="0" u="none" strike="noStrike" cap="none" normalizeH="0" baseline="0" dirty="0" smtClean="0">
                <a:ln>
                  <a:noFill/>
                </a:ln>
                <a:solidFill>
                  <a:srgbClr val="242729"/>
                </a:solidFill>
                <a:effectLst/>
                <a:latin typeface="+mn-lt"/>
                <a:cs typeface="Arial" panose="020B0604020202020204" pitchFamily="34" charset="0"/>
              </a:rPr>
              <a:t> fue una mejora abandonada de qcow2. </a:t>
            </a:r>
            <a:r>
              <a:rPr kumimoji="0" lang="es-MX" altLang="es-MX" sz="1600" b="0" i="0" u="sng" strike="noStrike" cap="none" normalizeH="0" baseline="0" dirty="0" smtClean="0">
                <a:ln>
                  <a:noFill/>
                </a:ln>
                <a:solidFill>
                  <a:srgbClr val="50AEC6"/>
                </a:solidFill>
                <a:effectLst/>
                <a:latin typeface="+mn-lt"/>
                <a:cs typeface="Arial" panose="020B0604020202020204" pitchFamily="34" charset="0"/>
                <a:hlinkClick r:id="rId4"/>
              </a:rPr>
              <a:t>QEMU desaconseja el uso de QED.</a:t>
            </a:r>
            <a:endParaRPr kumimoji="0" lang="es-MX" altLang="es-MX" sz="1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75705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rear de disco duro virtu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28" y="983536"/>
            <a:ext cx="7342510" cy="5404385"/>
          </a:xfrm>
          <a:prstGeom prst="rect">
            <a:avLst/>
          </a:prstGeom>
        </p:spPr>
      </p:pic>
    </p:spTree>
    <p:extLst>
      <p:ext uri="{BB962C8B-B14F-4D97-AF65-F5344CB8AC3E}">
        <p14:creationId xmlns:p14="http://schemas.microsoft.com/office/powerpoint/2010/main" val="357818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rear de disco duro virtu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378" y="944899"/>
            <a:ext cx="7494354" cy="5516148"/>
          </a:xfrm>
          <a:prstGeom prst="rect">
            <a:avLst/>
          </a:prstGeom>
        </p:spPr>
      </p:pic>
    </p:spTree>
    <p:extLst>
      <p:ext uri="{BB962C8B-B14F-4D97-AF65-F5344CB8AC3E}">
        <p14:creationId xmlns:p14="http://schemas.microsoft.com/office/powerpoint/2010/main" val="376914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Oracle VM VirtualBox Administrad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64628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Seleccionar disco de inici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9" y="906940"/>
            <a:ext cx="5970471" cy="5329015"/>
          </a:xfrm>
          <a:prstGeom prst="rect">
            <a:avLst/>
          </a:prstGeom>
        </p:spPr>
      </p:pic>
    </p:spTree>
    <p:extLst>
      <p:ext uri="{BB962C8B-B14F-4D97-AF65-F5344CB8AC3E}">
        <p14:creationId xmlns:p14="http://schemas.microsoft.com/office/powerpoint/2010/main" val="315266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27837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27346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00329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61846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b="1" dirty="0" smtClean="0"/>
              <a:t>¿Qué es?</a:t>
            </a:r>
            <a:endParaRPr lang="es-MX" sz="4000" b="1" dirty="0"/>
          </a:p>
        </p:txBody>
      </p:sp>
      <p:sp>
        <p:nvSpPr>
          <p:cNvPr id="3" name="Marcador de contenido 2"/>
          <p:cNvSpPr>
            <a:spLocks noGrp="1"/>
          </p:cNvSpPr>
          <p:nvPr>
            <p:ph idx="1"/>
          </p:nvPr>
        </p:nvSpPr>
        <p:spPr>
          <a:xfrm>
            <a:off x="581192" y="2180496"/>
            <a:ext cx="11029615" cy="4516518"/>
          </a:xfrm>
        </p:spPr>
        <p:txBody>
          <a:bodyPr>
            <a:normAutofit lnSpcReduction="10000"/>
          </a:bodyPr>
          <a:lstStyle/>
          <a:p>
            <a:r>
              <a:rPr lang="es-ES" dirty="0" err="1">
                <a:solidFill>
                  <a:schemeClr val="tx1">
                    <a:lumMod val="85000"/>
                    <a:lumOff val="15000"/>
                  </a:schemeClr>
                </a:solidFill>
              </a:rPr>
              <a:t>VirtualBox</a:t>
            </a:r>
            <a:r>
              <a:rPr lang="es-ES" dirty="0">
                <a:solidFill>
                  <a:schemeClr val="tx1">
                    <a:lumMod val="85000"/>
                    <a:lumOff val="15000"/>
                  </a:schemeClr>
                </a:solidFill>
              </a:rPr>
              <a:t> es un potente producto </a:t>
            </a:r>
            <a:r>
              <a:rPr lang="es-ES" dirty="0" smtClean="0">
                <a:solidFill>
                  <a:schemeClr val="tx1">
                    <a:lumMod val="85000"/>
                    <a:lumOff val="15000"/>
                  </a:schemeClr>
                </a:solidFill>
              </a:rPr>
              <a:t>de virtualización x86 </a:t>
            </a:r>
            <a:r>
              <a:rPr lang="es-ES" dirty="0">
                <a:solidFill>
                  <a:schemeClr val="tx1">
                    <a:lumMod val="85000"/>
                    <a:lumOff val="15000"/>
                  </a:schemeClr>
                </a:solidFill>
              </a:rPr>
              <a:t>y AMD64 / Intel64 para uso empresarial y doméstico. </a:t>
            </a:r>
            <a:r>
              <a:rPr lang="es-ES" dirty="0" err="1">
                <a:solidFill>
                  <a:schemeClr val="tx1">
                    <a:lumMod val="85000"/>
                    <a:lumOff val="15000"/>
                  </a:schemeClr>
                </a:solidFill>
              </a:rPr>
              <a:t>VirtualBox</a:t>
            </a:r>
            <a:r>
              <a:rPr lang="es-ES" dirty="0">
                <a:solidFill>
                  <a:schemeClr val="tx1">
                    <a:lumMod val="85000"/>
                    <a:lumOff val="15000"/>
                  </a:schemeClr>
                </a:solidFill>
              </a:rPr>
              <a:t> no solo es un producto extremadamente rico en funciones y de alto rendimiento para clientes empresariales, sino que también es la única solución profesional que está disponible gratuitamente como software de código abierto bajo los términos de la GNU General </a:t>
            </a:r>
            <a:r>
              <a:rPr lang="es-ES" dirty="0" err="1">
                <a:solidFill>
                  <a:schemeClr val="tx1">
                    <a:lumMod val="85000"/>
                    <a:lumOff val="15000"/>
                  </a:schemeClr>
                </a:solidFill>
              </a:rPr>
              <a:t>Public</a:t>
            </a:r>
            <a:r>
              <a:rPr lang="es-ES" dirty="0">
                <a:solidFill>
                  <a:schemeClr val="tx1">
                    <a:lumMod val="85000"/>
                    <a:lumOff val="15000"/>
                  </a:schemeClr>
                </a:solidFill>
              </a:rPr>
              <a:t> </a:t>
            </a:r>
            <a:r>
              <a:rPr lang="es-ES" dirty="0" err="1">
                <a:solidFill>
                  <a:schemeClr val="tx1">
                    <a:lumMod val="85000"/>
                    <a:lumOff val="15000"/>
                  </a:schemeClr>
                </a:solidFill>
              </a:rPr>
              <a:t>License</a:t>
            </a:r>
            <a:r>
              <a:rPr lang="es-ES" dirty="0">
                <a:solidFill>
                  <a:schemeClr val="tx1">
                    <a:lumMod val="85000"/>
                    <a:lumOff val="15000"/>
                  </a:schemeClr>
                </a:solidFill>
              </a:rPr>
              <a:t> (GPL) versión 2. </a:t>
            </a:r>
            <a:endParaRPr lang="es-ES" dirty="0" smtClean="0">
              <a:solidFill>
                <a:schemeClr val="tx1">
                  <a:lumMod val="85000"/>
                  <a:lumOff val="15000"/>
                </a:schemeClr>
              </a:solidFill>
            </a:endParaRPr>
          </a:p>
          <a:p>
            <a:pPr marL="0" indent="0">
              <a:buNone/>
            </a:pPr>
            <a:endParaRPr lang="es-ES" dirty="0">
              <a:solidFill>
                <a:schemeClr val="tx1">
                  <a:lumMod val="85000"/>
                  <a:lumOff val="15000"/>
                </a:schemeClr>
              </a:solidFill>
            </a:endParaRPr>
          </a:p>
          <a:p>
            <a:r>
              <a:rPr lang="es-ES" dirty="0">
                <a:solidFill>
                  <a:schemeClr val="tx1">
                    <a:lumMod val="85000"/>
                    <a:lumOff val="15000"/>
                  </a:schemeClr>
                </a:solidFill>
              </a:rPr>
              <a:t>Actualmente, </a:t>
            </a:r>
            <a:r>
              <a:rPr lang="es-ES" dirty="0" err="1">
                <a:solidFill>
                  <a:schemeClr val="tx1">
                    <a:lumMod val="85000"/>
                    <a:lumOff val="15000"/>
                  </a:schemeClr>
                </a:solidFill>
              </a:rPr>
              <a:t>VirtualBox</a:t>
            </a:r>
            <a:r>
              <a:rPr lang="es-ES" dirty="0">
                <a:solidFill>
                  <a:schemeClr val="tx1">
                    <a:lumMod val="85000"/>
                    <a:lumOff val="15000"/>
                  </a:schemeClr>
                </a:solidFill>
              </a:rPr>
              <a:t> se ejecuta en hosts de Windows, Linux, Macintosh y Solaris y es compatible con una gran cantidad </a:t>
            </a:r>
            <a:r>
              <a:rPr lang="es-ES" dirty="0" smtClean="0">
                <a:solidFill>
                  <a:schemeClr val="tx1">
                    <a:lumMod val="85000"/>
                    <a:lumOff val="15000"/>
                  </a:schemeClr>
                </a:solidFill>
              </a:rPr>
              <a:t>de</a:t>
            </a:r>
            <a:r>
              <a:rPr lang="es-ES" dirty="0">
                <a:solidFill>
                  <a:schemeClr val="tx1">
                    <a:lumMod val="85000"/>
                    <a:lumOff val="15000"/>
                  </a:schemeClr>
                </a:solidFill>
              </a:rPr>
              <a:t> </a:t>
            </a:r>
            <a:r>
              <a:rPr lang="es-ES" dirty="0" smtClean="0">
                <a:solidFill>
                  <a:schemeClr val="tx1">
                    <a:lumMod val="85000"/>
                    <a:lumOff val="15000"/>
                  </a:schemeClr>
                </a:solidFill>
              </a:rPr>
              <a:t>sistemas operativos</a:t>
            </a:r>
            <a:r>
              <a:rPr lang="es-ES" dirty="0">
                <a:solidFill>
                  <a:schemeClr val="tx1">
                    <a:lumMod val="85000"/>
                    <a:lumOff val="15000"/>
                  </a:schemeClr>
                </a:solidFill>
              </a:rPr>
              <a:t> incluidos </a:t>
            </a:r>
            <a:r>
              <a:rPr lang="es-ES" dirty="0">
                <a:solidFill>
                  <a:schemeClr val="tx1">
                    <a:lumMod val="85000"/>
                    <a:lumOff val="15000"/>
                  </a:schemeClr>
                </a:solidFill>
                <a:hlinkClick r:id="rId2"/>
              </a:rPr>
              <a:t>,</a:t>
            </a:r>
            <a:r>
              <a:rPr lang="es-ES" dirty="0">
                <a:solidFill>
                  <a:schemeClr val="tx1">
                    <a:lumMod val="85000"/>
                    <a:lumOff val="15000"/>
                  </a:schemeClr>
                </a:solidFill>
              </a:rPr>
              <a:t> entre otros, Windows (NT 4.0, 2000, XP, Server 2003, Vista, Windows 7, Windows 8, Windows 10 ), DOS / Windows 3.x, Linux (2.4, 2.6, 3.xy 4.x), Solaris y </a:t>
            </a:r>
            <a:r>
              <a:rPr lang="es-ES" dirty="0" err="1">
                <a:solidFill>
                  <a:schemeClr val="tx1">
                    <a:lumMod val="85000"/>
                    <a:lumOff val="15000"/>
                  </a:schemeClr>
                </a:solidFill>
              </a:rPr>
              <a:t>OpenSolaris</a:t>
            </a:r>
            <a:r>
              <a:rPr lang="es-ES" dirty="0">
                <a:solidFill>
                  <a:schemeClr val="tx1">
                    <a:lumMod val="85000"/>
                    <a:lumOff val="15000"/>
                  </a:schemeClr>
                </a:solidFill>
              </a:rPr>
              <a:t>, OS / 2 y </a:t>
            </a:r>
            <a:r>
              <a:rPr lang="es-ES" dirty="0" err="1">
                <a:solidFill>
                  <a:schemeClr val="tx1">
                    <a:lumMod val="85000"/>
                    <a:lumOff val="15000"/>
                  </a:schemeClr>
                </a:solidFill>
              </a:rPr>
              <a:t>OpenBSD</a:t>
            </a:r>
            <a:r>
              <a:rPr lang="es-ES" dirty="0" smtClean="0">
                <a:solidFill>
                  <a:schemeClr val="tx1">
                    <a:lumMod val="85000"/>
                    <a:lumOff val="15000"/>
                  </a:schemeClr>
                </a:solidFill>
              </a:rPr>
              <a:t>.</a:t>
            </a:r>
          </a:p>
          <a:p>
            <a:pPr marL="0" indent="0">
              <a:buNone/>
            </a:pPr>
            <a:endParaRPr lang="es-ES" dirty="0">
              <a:solidFill>
                <a:schemeClr val="tx1">
                  <a:lumMod val="85000"/>
                  <a:lumOff val="15000"/>
                </a:schemeClr>
              </a:solidFill>
            </a:endParaRPr>
          </a:p>
          <a:p>
            <a:r>
              <a:rPr lang="es-ES" dirty="0" err="1">
                <a:solidFill>
                  <a:schemeClr val="tx1">
                    <a:lumMod val="85000"/>
                    <a:lumOff val="15000"/>
                  </a:schemeClr>
                </a:solidFill>
              </a:rPr>
              <a:t>VirtualBox</a:t>
            </a:r>
            <a:r>
              <a:rPr lang="es-ES" dirty="0">
                <a:solidFill>
                  <a:schemeClr val="tx1">
                    <a:lumMod val="85000"/>
                    <a:lumOff val="15000"/>
                  </a:schemeClr>
                </a:solidFill>
              </a:rPr>
              <a:t> se está desarrollando activamente con lanzamientos frecuentes y tiene una lista cada vez mayor de características, sistemas operativos invitados compatibles y plataformas en las que se ejecuta. </a:t>
            </a:r>
            <a:r>
              <a:rPr lang="es-ES" dirty="0" err="1">
                <a:solidFill>
                  <a:schemeClr val="tx1">
                    <a:lumMod val="85000"/>
                    <a:lumOff val="15000"/>
                  </a:schemeClr>
                </a:solidFill>
              </a:rPr>
              <a:t>VirtualBox</a:t>
            </a:r>
            <a:r>
              <a:rPr lang="es-ES" dirty="0">
                <a:solidFill>
                  <a:schemeClr val="tx1">
                    <a:lumMod val="85000"/>
                    <a:lumOff val="15000"/>
                  </a:schemeClr>
                </a:solidFill>
              </a:rPr>
              <a:t> es un esfuerzo comunitario respaldado por una empresa dedicada: se anima a todos a contribuir, mientras que Oracle garantiza que el producto siempre cumpla con los criterios de calidad profesional.</a:t>
            </a:r>
          </a:p>
          <a:p>
            <a:endParaRPr lang="es-MX" dirty="0"/>
          </a:p>
        </p:txBody>
      </p:sp>
    </p:spTree>
    <p:extLst>
      <p:ext uri="{BB962C8B-B14F-4D97-AF65-F5344CB8AC3E}">
        <p14:creationId xmlns:p14="http://schemas.microsoft.com/office/powerpoint/2010/main" val="19698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00639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87456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535483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22787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pic>
        <p:nvPicPr>
          <p:cNvPr id="4" name="Marcador de contenido 3" descr="Windows 10 [Corriendo]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39" y="177599"/>
            <a:ext cx="12409022" cy="6680401"/>
          </a:xfrm>
        </p:spPr>
      </p:pic>
    </p:spTree>
    <p:extLst>
      <p:ext uri="{BB962C8B-B14F-4D97-AF65-F5344CB8AC3E}">
        <p14:creationId xmlns:p14="http://schemas.microsoft.com/office/powerpoint/2010/main" val="103332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54818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19916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775376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146401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93672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a:t>¿Por qué es útil la virtualización?</a:t>
            </a:r>
          </a:p>
        </p:txBody>
      </p:sp>
      <p:sp>
        <p:nvSpPr>
          <p:cNvPr id="3" name="Marcador de contenido 2"/>
          <p:cNvSpPr>
            <a:spLocks noGrp="1"/>
          </p:cNvSpPr>
          <p:nvPr>
            <p:ph idx="1"/>
          </p:nvPr>
        </p:nvSpPr>
        <p:spPr>
          <a:xfrm>
            <a:off x="581192" y="2180496"/>
            <a:ext cx="11029615" cy="4516518"/>
          </a:xfrm>
        </p:spPr>
        <p:txBody>
          <a:bodyPr>
            <a:normAutofit/>
          </a:bodyPr>
          <a:lstStyle/>
          <a:p>
            <a:r>
              <a:rPr lang="es-ES" sz="2000" b="1" dirty="0">
                <a:solidFill>
                  <a:schemeClr val="tx1"/>
                </a:solidFill>
              </a:rPr>
              <a:t>Ejecutando múltiples sistemas operativos simultáneamente. </a:t>
            </a:r>
            <a:r>
              <a:rPr lang="es-ES" sz="2000" dirty="0">
                <a:solidFill>
                  <a:schemeClr val="tx1">
                    <a:lumMod val="85000"/>
                    <a:lumOff val="15000"/>
                  </a:schemeClr>
                </a:solidFill>
              </a:rPr>
              <a:t>Oracle VM </a:t>
            </a:r>
            <a:r>
              <a:rPr lang="es-ES" sz="2000" dirty="0" err="1">
                <a:solidFill>
                  <a:schemeClr val="tx1">
                    <a:lumMod val="85000"/>
                    <a:lumOff val="15000"/>
                  </a:schemeClr>
                </a:solidFill>
              </a:rPr>
              <a:t>VirtualBox</a:t>
            </a:r>
            <a:r>
              <a:rPr lang="es-ES" sz="2000" dirty="0">
                <a:solidFill>
                  <a:schemeClr val="tx1">
                    <a:lumMod val="85000"/>
                    <a:lumOff val="15000"/>
                  </a:schemeClr>
                </a:solidFill>
              </a:rPr>
              <a:t> le permite ejecutar más de un sistema operativo a la vez. De esta manera, puede ejecutar software escrito para un sistema operativo en otro, como el software de Windows en Linux o Mac, sin tener que reiniciar para usarlo. Dado que puede configurar qué tipo de hardware</a:t>
            </a:r>
            <a:r>
              <a:rPr lang="es-ES" sz="2000" i="1" dirty="0">
                <a:solidFill>
                  <a:schemeClr val="tx1">
                    <a:lumMod val="85000"/>
                    <a:lumOff val="15000"/>
                  </a:schemeClr>
                </a:solidFill>
              </a:rPr>
              <a:t> virtual</a:t>
            </a:r>
            <a:r>
              <a:rPr lang="es-ES" sz="2000" dirty="0">
                <a:solidFill>
                  <a:schemeClr val="tx1">
                    <a:lumMod val="85000"/>
                    <a:lumOff val="15000"/>
                  </a:schemeClr>
                </a:solidFill>
              </a:rPr>
              <a:t> debe presentarse en cada sistema operativo, puede instalar un sistema operativo antiguo, como DOS u OS / 2, incluso si el hardware de su computadora real ya no es compatible con ese sistema operativo</a:t>
            </a:r>
            <a:r>
              <a:rPr lang="es-ES" sz="2000" dirty="0" smtClean="0">
                <a:solidFill>
                  <a:schemeClr val="tx1">
                    <a:lumMod val="85000"/>
                    <a:lumOff val="15000"/>
                  </a:schemeClr>
                </a:solidFill>
              </a:rPr>
              <a:t>.</a:t>
            </a:r>
          </a:p>
          <a:p>
            <a:pPr marL="0" indent="0">
              <a:buNone/>
            </a:pPr>
            <a:endParaRPr lang="es-ES" sz="2000" dirty="0">
              <a:solidFill>
                <a:schemeClr val="tx1"/>
              </a:solidFill>
            </a:endParaRPr>
          </a:p>
          <a:p>
            <a:r>
              <a:rPr lang="es-ES" sz="2000" b="1" dirty="0">
                <a:solidFill>
                  <a:schemeClr val="tx1"/>
                </a:solidFill>
              </a:rPr>
              <a:t>Instalaciones de software más sencillas. </a:t>
            </a:r>
            <a:r>
              <a:rPr lang="es-ES" sz="2000" dirty="0">
                <a:solidFill>
                  <a:schemeClr val="tx1">
                    <a:lumMod val="85000"/>
                    <a:lumOff val="15000"/>
                  </a:schemeClr>
                </a:solidFill>
              </a:rPr>
              <a:t>Los proveedores de software pueden utilizar máquinas virtuales para enviar configuraciones de software completas. Por ejemplo, instalar una solución completa de servidor de correo en una máquina real puede ser una tarea tediosa. Con Oracle VM </a:t>
            </a:r>
            <a:r>
              <a:rPr lang="es-ES" sz="2000" dirty="0" err="1">
                <a:solidFill>
                  <a:schemeClr val="tx1">
                    <a:lumMod val="85000"/>
                    <a:lumOff val="15000"/>
                  </a:schemeClr>
                </a:solidFill>
              </a:rPr>
              <a:t>VirtualBox</a:t>
            </a:r>
            <a:r>
              <a:rPr lang="es-ES" sz="2000" dirty="0">
                <a:solidFill>
                  <a:schemeClr val="tx1">
                    <a:lumMod val="85000"/>
                    <a:lumOff val="15000"/>
                  </a:schemeClr>
                </a:solidFill>
              </a:rPr>
              <a:t>, una configuración tan compleja, a menudo llamada</a:t>
            </a:r>
            <a:r>
              <a:rPr lang="es-ES" sz="2000" i="1" dirty="0">
                <a:solidFill>
                  <a:schemeClr val="tx1">
                    <a:lumMod val="85000"/>
                    <a:lumOff val="15000"/>
                  </a:schemeClr>
                </a:solidFill>
              </a:rPr>
              <a:t> dispositivo</a:t>
            </a:r>
            <a:r>
              <a:rPr lang="es-ES" sz="2000" dirty="0">
                <a:solidFill>
                  <a:schemeClr val="tx1">
                    <a:lumMod val="85000"/>
                    <a:lumOff val="15000"/>
                  </a:schemeClr>
                </a:solidFill>
              </a:rPr>
              <a:t> , se puede empaquetar en una máquina virtual. La instalación y ejecución de un servidor de correo es tan fácil como importar un dispositivo de este tipo en Oracle VM </a:t>
            </a:r>
            <a:r>
              <a:rPr lang="es-ES" sz="2000" dirty="0" err="1">
                <a:solidFill>
                  <a:schemeClr val="tx1">
                    <a:lumMod val="85000"/>
                    <a:lumOff val="15000"/>
                  </a:schemeClr>
                </a:solidFill>
              </a:rPr>
              <a:t>VirtualBox</a:t>
            </a:r>
            <a:r>
              <a:rPr lang="es-ES" sz="2000" dirty="0" smtClean="0">
                <a:solidFill>
                  <a:schemeClr val="tx1">
                    <a:lumMod val="85000"/>
                    <a:lumOff val="15000"/>
                  </a:schemeClr>
                </a:solidFill>
              </a:rPr>
              <a:t>.</a:t>
            </a:r>
            <a:endParaRPr lang="es-ES" sz="2000" dirty="0">
              <a:solidFill>
                <a:schemeClr val="tx1">
                  <a:lumMod val="85000"/>
                  <a:lumOff val="15000"/>
                </a:schemeClr>
              </a:solidFill>
            </a:endParaRPr>
          </a:p>
        </p:txBody>
      </p:sp>
    </p:spTree>
    <p:extLst>
      <p:ext uri="{BB962C8B-B14F-4D97-AF65-F5344CB8AC3E}">
        <p14:creationId xmlns:p14="http://schemas.microsoft.com/office/powerpoint/2010/main" val="4145287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13926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86113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340424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426158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91028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2969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381977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871801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133098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40079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a:t>¿Por qué es útil la virtualización?</a:t>
            </a:r>
          </a:p>
        </p:txBody>
      </p:sp>
      <p:sp>
        <p:nvSpPr>
          <p:cNvPr id="3" name="Marcador de contenido 2"/>
          <p:cNvSpPr>
            <a:spLocks noGrp="1"/>
          </p:cNvSpPr>
          <p:nvPr>
            <p:ph idx="1"/>
          </p:nvPr>
        </p:nvSpPr>
        <p:spPr>
          <a:xfrm>
            <a:off x="581192" y="2180496"/>
            <a:ext cx="11029615" cy="4516518"/>
          </a:xfrm>
        </p:spPr>
        <p:txBody>
          <a:bodyPr>
            <a:normAutofit fontScale="40000" lnSpcReduction="20000"/>
          </a:bodyPr>
          <a:lstStyle/>
          <a:p>
            <a:r>
              <a:rPr lang="es-ES" sz="5000" b="1" dirty="0">
                <a:solidFill>
                  <a:schemeClr val="tx1"/>
                </a:solidFill>
              </a:rPr>
              <a:t>Pruebas y recuperación ante desastres. </a:t>
            </a:r>
            <a:r>
              <a:rPr lang="es-ES" sz="5000" dirty="0">
                <a:solidFill>
                  <a:schemeClr val="tx1">
                    <a:lumMod val="85000"/>
                    <a:lumOff val="15000"/>
                  </a:schemeClr>
                </a:solidFill>
              </a:rPr>
              <a:t>Una vez instalada, una máquina virtual y sus discos duros virtuales pueden considerarse un </a:t>
            </a:r>
            <a:r>
              <a:rPr lang="es-ES" sz="5000" i="1" dirty="0">
                <a:solidFill>
                  <a:schemeClr val="tx1">
                    <a:lumMod val="85000"/>
                    <a:lumOff val="15000"/>
                  </a:schemeClr>
                </a:solidFill>
              </a:rPr>
              <a:t>contenedor</a:t>
            </a:r>
            <a:r>
              <a:rPr lang="es-ES" sz="5000" dirty="0">
                <a:solidFill>
                  <a:schemeClr val="tx1">
                    <a:lumMod val="85000"/>
                    <a:lumOff val="15000"/>
                  </a:schemeClr>
                </a:solidFill>
              </a:rPr>
              <a:t> que puede congelarse, activarse, copiarse, respaldarse y transportarse arbitrariamente entre hosts.</a:t>
            </a:r>
          </a:p>
          <a:p>
            <a:r>
              <a:rPr lang="es-ES" sz="5000" dirty="0">
                <a:solidFill>
                  <a:schemeClr val="tx1">
                    <a:lumMod val="85000"/>
                    <a:lumOff val="15000"/>
                  </a:schemeClr>
                </a:solidFill>
              </a:rPr>
              <a:t>Además de eso, con el uso de otra función de Oracle VM </a:t>
            </a:r>
            <a:r>
              <a:rPr lang="es-ES" sz="5000" dirty="0" err="1">
                <a:solidFill>
                  <a:schemeClr val="tx1">
                    <a:lumMod val="85000"/>
                    <a:lumOff val="15000"/>
                  </a:schemeClr>
                </a:solidFill>
              </a:rPr>
              <a:t>VirtualBox</a:t>
            </a:r>
            <a:r>
              <a:rPr lang="es-ES" sz="5000" dirty="0">
                <a:solidFill>
                  <a:schemeClr val="tx1">
                    <a:lumMod val="85000"/>
                    <a:lumOff val="15000"/>
                  </a:schemeClr>
                </a:solidFill>
              </a:rPr>
              <a:t> llamada </a:t>
            </a:r>
            <a:r>
              <a:rPr lang="es-ES" sz="5000" i="1" dirty="0">
                <a:solidFill>
                  <a:schemeClr val="tx1">
                    <a:lumMod val="85000"/>
                    <a:lumOff val="15000"/>
                  </a:schemeClr>
                </a:solidFill>
              </a:rPr>
              <a:t>instantáneas</a:t>
            </a:r>
            <a:r>
              <a:rPr lang="es-ES" sz="5000" dirty="0">
                <a:solidFill>
                  <a:schemeClr val="tx1">
                    <a:lumMod val="85000"/>
                    <a:lumOff val="15000"/>
                  </a:schemeClr>
                </a:solidFill>
              </a:rPr>
              <a:t> , uno puede guardar un estado particular de una máquina virtual y volver a ese estado, si es necesario. De esta manera, uno puede experimentar libremente con un entorno informático. Si algo sale mal, como problemas después de instalar software o infectar al huésped con un virus, puede volver fácilmente a una instantánea anterior y evitar la necesidad de realizar copias de seguridad y restauraciones frecuentes</a:t>
            </a:r>
            <a:r>
              <a:rPr lang="es-ES" sz="5000" dirty="0" smtClean="0">
                <a:solidFill>
                  <a:schemeClr val="tx1">
                    <a:lumMod val="85000"/>
                    <a:lumOff val="15000"/>
                  </a:schemeClr>
                </a:solidFill>
              </a:rPr>
              <a:t>.</a:t>
            </a:r>
          </a:p>
          <a:p>
            <a:endParaRPr lang="es-ES" sz="5000" dirty="0">
              <a:solidFill>
                <a:schemeClr val="tx1"/>
              </a:solidFill>
            </a:endParaRPr>
          </a:p>
          <a:p>
            <a:r>
              <a:rPr lang="es-ES" sz="5000" b="1" dirty="0" smtClean="0">
                <a:solidFill>
                  <a:schemeClr val="tx1"/>
                </a:solidFill>
              </a:rPr>
              <a:t>Consolidación </a:t>
            </a:r>
            <a:r>
              <a:rPr lang="es-ES" sz="5000" b="1" dirty="0">
                <a:solidFill>
                  <a:schemeClr val="tx1"/>
                </a:solidFill>
              </a:rPr>
              <a:t>de infraestructura. </a:t>
            </a:r>
            <a:r>
              <a:rPr lang="es-ES" sz="5000" dirty="0">
                <a:solidFill>
                  <a:schemeClr val="tx1">
                    <a:lumMod val="85000"/>
                    <a:lumOff val="15000"/>
                  </a:schemeClr>
                </a:solidFill>
              </a:rPr>
              <a:t>La virtualización puede reducir significativamente los costos de hardware y electricidad. La mayoría de las veces, las computadoras actuales solo usan una fracción de su potencia potencial y funcionan con cargas de sistema promedio bajas. Por tanto, se desperdician muchos recursos de hardware y electricidad. Entonces, en lugar de ejecutar muchas de estas computadoras físicas que solo se usan parcialmente, se pueden empaquetar muchas máquinas virtuales en unos pocos hosts potentes y equilibrar las cargas entre ellas.</a:t>
            </a:r>
          </a:p>
          <a:p>
            <a:endParaRPr lang="es-MX" dirty="0"/>
          </a:p>
        </p:txBody>
      </p:sp>
    </p:spTree>
    <p:extLst>
      <p:ext uri="{BB962C8B-B14F-4D97-AF65-F5344CB8AC3E}">
        <p14:creationId xmlns:p14="http://schemas.microsoft.com/office/powerpoint/2010/main" val="1782190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498542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131262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747663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51274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475760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069128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19095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996914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Windows 10 [Corriendo]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55557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446"/>
            <a:ext cx="12192000" cy="6485107"/>
          </a:xfrm>
          <a:prstGeom prst="rect">
            <a:avLst/>
          </a:prstGeom>
        </p:spPr>
      </p:pic>
    </p:spTree>
    <p:extLst>
      <p:ext uri="{BB962C8B-B14F-4D97-AF65-F5344CB8AC3E}">
        <p14:creationId xmlns:p14="http://schemas.microsoft.com/office/powerpoint/2010/main" val="309523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Terminología</a:t>
            </a:r>
            <a:endParaRPr lang="es-ES" sz="4000" b="1" dirty="0"/>
          </a:p>
        </p:txBody>
      </p:sp>
      <p:sp>
        <p:nvSpPr>
          <p:cNvPr id="3" name="Marcador de contenido 2"/>
          <p:cNvSpPr>
            <a:spLocks noGrp="1"/>
          </p:cNvSpPr>
          <p:nvPr>
            <p:ph idx="1"/>
          </p:nvPr>
        </p:nvSpPr>
        <p:spPr>
          <a:xfrm>
            <a:off x="581192" y="2180496"/>
            <a:ext cx="11029615" cy="4516518"/>
          </a:xfrm>
        </p:spPr>
        <p:txBody>
          <a:bodyPr>
            <a:normAutofit fontScale="77500" lnSpcReduction="20000"/>
          </a:bodyPr>
          <a:lstStyle/>
          <a:p>
            <a:r>
              <a:rPr lang="es-ES" sz="2500" b="1" dirty="0">
                <a:solidFill>
                  <a:schemeClr val="tx1"/>
                </a:solidFill>
              </a:rPr>
              <a:t>Sistema operativo host (SO host). </a:t>
            </a:r>
            <a:r>
              <a:rPr lang="es-ES" sz="2500" dirty="0">
                <a:solidFill>
                  <a:schemeClr val="tx1">
                    <a:lumMod val="85000"/>
                    <a:lumOff val="15000"/>
                  </a:schemeClr>
                </a:solidFill>
              </a:rPr>
              <a:t>Este es el sistema operativo de la computadora física en la que se instaló Oracle VM </a:t>
            </a:r>
            <a:r>
              <a:rPr lang="es-ES" sz="2500" dirty="0" err="1">
                <a:solidFill>
                  <a:schemeClr val="tx1">
                    <a:lumMod val="85000"/>
                    <a:lumOff val="15000"/>
                  </a:schemeClr>
                </a:solidFill>
              </a:rPr>
              <a:t>VirtualBox</a:t>
            </a:r>
            <a:r>
              <a:rPr lang="es-ES" sz="2500" dirty="0">
                <a:solidFill>
                  <a:schemeClr val="tx1">
                    <a:lumMod val="85000"/>
                    <a:lumOff val="15000"/>
                  </a:schemeClr>
                </a:solidFill>
              </a:rPr>
              <a:t>. Existen versiones de Oracle VM </a:t>
            </a:r>
            <a:r>
              <a:rPr lang="es-ES" sz="2500" dirty="0" err="1">
                <a:solidFill>
                  <a:schemeClr val="tx1">
                    <a:lumMod val="85000"/>
                    <a:lumOff val="15000"/>
                  </a:schemeClr>
                </a:solidFill>
              </a:rPr>
              <a:t>VirtualBox</a:t>
            </a:r>
            <a:r>
              <a:rPr lang="es-ES" sz="2500" dirty="0">
                <a:solidFill>
                  <a:schemeClr val="tx1">
                    <a:lumMod val="85000"/>
                    <a:lumOff val="15000"/>
                  </a:schemeClr>
                </a:solidFill>
              </a:rPr>
              <a:t> para hosts de Windows, Mac OS X, Linux y Oracle Solaris. </a:t>
            </a:r>
            <a:endParaRPr lang="es-ES" sz="2500" dirty="0" smtClean="0">
              <a:solidFill>
                <a:schemeClr val="tx1">
                  <a:lumMod val="85000"/>
                  <a:lumOff val="15000"/>
                </a:schemeClr>
              </a:solidFill>
            </a:endParaRPr>
          </a:p>
          <a:p>
            <a:r>
              <a:rPr lang="es-ES" sz="2500" b="1" dirty="0" smtClean="0">
                <a:solidFill>
                  <a:schemeClr val="tx1"/>
                </a:solidFill>
              </a:rPr>
              <a:t>Sistema </a:t>
            </a:r>
            <a:r>
              <a:rPr lang="es-ES" sz="2500" b="1" dirty="0">
                <a:solidFill>
                  <a:schemeClr val="tx1"/>
                </a:solidFill>
              </a:rPr>
              <a:t>operativo invitado (SO invitado).</a:t>
            </a:r>
            <a:r>
              <a:rPr lang="es-ES" sz="2500" b="1" dirty="0">
                <a:solidFill>
                  <a:schemeClr val="tx1">
                    <a:lumMod val="85000"/>
                    <a:lumOff val="15000"/>
                  </a:schemeClr>
                </a:solidFill>
              </a:rPr>
              <a:t> </a:t>
            </a:r>
            <a:r>
              <a:rPr lang="es-ES" sz="2500" dirty="0">
                <a:solidFill>
                  <a:schemeClr val="tx1">
                    <a:lumMod val="85000"/>
                    <a:lumOff val="15000"/>
                  </a:schemeClr>
                </a:solidFill>
              </a:rPr>
              <a:t>Este es el sistema operativo que se ejecuta dentro de la máquina virtual. En teoría, Oracle VM </a:t>
            </a:r>
            <a:r>
              <a:rPr lang="es-ES" sz="2500" dirty="0" err="1">
                <a:solidFill>
                  <a:schemeClr val="tx1">
                    <a:lumMod val="85000"/>
                    <a:lumOff val="15000"/>
                  </a:schemeClr>
                </a:solidFill>
              </a:rPr>
              <a:t>VirtualBox</a:t>
            </a:r>
            <a:r>
              <a:rPr lang="es-ES" sz="2500" dirty="0">
                <a:solidFill>
                  <a:schemeClr val="tx1">
                    <a:lumMod val="85000"/>
                    <a:lumOff val="15000"/>
                  </a:schemeClr>
                </a:solidFill>
              </a:rPr>
              <a:t> puede ejecutar cualquier sistema operativo x86, como DOS, Windows, OS / 2, </a:t>
            </a:r>
            <a:r>
              <a:rPr lang="es-ES" sz="2500" dirty="0" err="1">
                <a:solidFill>
                  <a:schemeClr val="tx1">
                    <a:lumMod val="85000"/>
                    <a:lumOff val="15000"/>
                  </a:schemeClr>
                </a:solidFill>
              </a:rPr>
              <a:t>FreeBSD</a:t>
            </a:r>
            <a:r>
              <a:rPr lang="es-ES" sz="2500" dirty="0">
                <a:solidFill>
                  <a:schemeClr val="tx1">
                    <a:lumMod val="85000"/>
                    <a:lumOff val="15000"/>
                  </a:schemeClr>
                </a:solidFill>
              </a:rPr>
              <a:t> y </a:t>
            </a:r>
            <a:r>
              <a:rPr lang="es-ES" sz="2500" dirty="0" err="1">
                <a:solidFill>
                  <a:schemeClr val="tx1">
                    <a:lumMod val="85000"/>
                    <a:lumOff val="15000"/>
                  </a:schemeClr>
                </a:solidFill>
              </a:rPr>
              <a:t>OpenBSD</a:t>
            </a:r>
            <a:r>
              <a:rPr lang="es-ES" sz="2500" dirty="0">
                <a:solidFill>
                  <a:schemeClr val="tx1">
                    <a:lumMod val="85000"/>
                    <a:lumOff val="15000"/>
                  </a:schemeClr>
                </a:solidFill>
              </a:rPr>
              <a:t>. Pero para lograr un rendimiento casi nativo del código de invitado en su máquina, tuvimos que pasar por muchas optimizaciones que son específicas para ciertos sistemas operativos. Entonces, si bien su sistema operativo favorito </a:t>
            </a:r>
            <a:r>
              <a:rPr lang="es-ES" sz="2500" i="1" dirty="0">
                <a:solidFill>
                  <a:schemeClr val="tx1">
                    <a:lumMod val="85000"/>
                    <a:lumOff val="15000"/>
                  </a:schemeClr>
                </a:solidFill>
              </a:rPr>
              <a:t>puede</a:t>
            </a:r>
            <a:r>
              <a:rPr lang="es-ES" sz="2500" dirty="0">
                <a:solidFill>
                  <a:schemeClr val="tx1">
                    <a:lumMod val="85000"/>
                    <a:lumOff val="15000"/>
                  </a:schemeClr>
                </a:solidFill>
              </a:rPr>
              <a:t> ejecutarse como invitado, oficialmente apoyamos y optimizamos para unos pocos, que incluyen los sistemas operativos más comunes.</a:t>
            </a:r>
          </a:p>
          <a:p>
            <a:r>
              <a:rPr lang="es-ES" sz="2500" b="1" dirty="0" smtClean="0">
                <a:solidFill>
                  <a:schemeClr val="tx1"/>
                </a:solidFill>
              </a:rPr>
              <a:t>Máquina </a:t>
            </a:r>
            <a:r>
              <a:rPr lang="es-ES" sz="2500" b="1" dirty="0">
                <a:solidFill>
                  <a:schemeClr val="tx1"/>
                </a:solidFill>
              </a:rPr>
              <a:t>virtual (VM). </a:t>
            </a:r>
            <a:r>
              <a:rPr lang="es-ES" sz="2500" dirty="0">
                <a:solidFill>
                  <a:schemeClr val="tx1">
                    <a:lumMod val="85000"/>
                    <a:lumOff val="15000"/>
                  </a:schemeClr>
                </a:solidFill>
              </a:rPr>
              <a:t>Este es el entorno especial que Oracle VM </a:t>
            </a:r>
            <a:r>
              <a:rPr lang="es-ES" sz="2500" dirty="0" err="1">
                <a:solidFill>
                  <a:schemeClr val="tx1">
                    <a:lumMod val="85000"/>
                    <a:lumOff val="15000"/>
                  </a:schemeClr>
                </a:solidFill>
              </a:rPr>
              <a:t>VirtualBox</a:t>
            </a:r>
            <a:r>
              <a:rPr lang="es-ES" sz="2500" dirty="0">
                <a:solidFill>
                  <a:schemeClr val="tx1">
                    <a:lumMod val="85000"/>
                    <a:lumOff val="15000"/>
                  </a:schemeClr>
                </a:solidFill>
              </a:rPr>
              <a:t> crea para su sistema operativo invitado mientras se ejecuta. En otras palabras, ejecuta su sistema operativo invitado</a:t>
            </a:r>
            <a:r>
              <a:rPr lang="es-ES" sz="2500" i="1" dirty="0">
                <a:solidFill>
                  <a:schemeClr val="tx1">
                    <a:lumMod val="85000"/>
                    <a:lumOff val="15000"/>
                  </a:schemeClr>
                </a:solidFill>
              </a:rPr>
              <a:t> en</a:t>
            </a:r>
            <a:r>
              <a:rPr lang="es-ES" sz="2500" dirty="0">
                <a:solidFill>
                  <a:schemeClr val="tx1">
                    <a:lumMod val="85000"/>
                    <a:lumOff val="15000"/>
                  </a:schemeClr>
                </a:solidFill>
              </a:rPr>
              <a:t> una máquina virtual. Normalmente, una VM se muestra como una ventana en el escritorio de su computadora. Dependiendo de cuál de las distintas interfaces de Oracle VM </a:t>
            </a:r>
            <a:r>
              <a:rPr lang="es-ES" sz="2500" dirty="0" err="1">
                <a:solidFill>
                  <a:schemeClr val="tx1">
                    <a:lumMod val="85000"/>
                    <a:lumOff val="15000"/>
                  </a:schemeClr>
                </a:solidFill>
              </a:rPr>
              <a:t>VirtualBox</a:t>
            </a:r>
            <a:r>
              <a:rPr lang="es-ES" sz="2500" dirty="0">
                <a:solidFill>
                  <a:schemeClr val="tx1">
                    <a:lumMod val="85000"/>
                    <a:lumOff val="15000"/>
                  </a:schemeClr>
                </a:solidFill>
              </a:rPr>
              <a:t> utilice, la VM podría mostrarse en modo de pantalla completa o de forma remota en otra computadora.</a:t>
            </a:r>
          </a:p>
          <a:p>
            <a:r>
              <a:rPr lang="es-ES" sz="2500" b="1" dirty="0" smtClean="0">
                <a:solidFill>
                  <a:schemeClr val="tx1"/>
                </a:solidFill>
              </a:rPr>
              <a:t>Adiciones </a:t>
            </a:r>
            <a:r>
              <a:rPr lang="es-ES" sz="2500" b="1" dirty="0">
                <a:solidFill>
                  <a:schemeClr val="tx1"/>
                </a:solidFill>
              </a:rPr>
              <a:t>de invitados. </a:t>
            </a:r>
            <a:r>
              <a:rPr lang="es-ES" sz="2500" dirty="0">
                <a:solidFill>
                  <a:schemeClr val="tx1">
                    <a:lumMod val="85000"/>
                    <a:lumOff val="15000"/>
                  </a:schemeClr>
                </a:solidFill>
              </a:rPr>
              <a:t>Esto se refiere a paquetes de software especiales que se envían con Oracle VM </a:t>
            </a:r>
            <a:r>
              <a:rPr lang="es-ES" sz="2500" dirty="0" err="1">
                <a:solidFill>
                  <a:schemeClr val="tx1">
                    <a:lumMod val="85000"/>
                    <a:lumOff val="15000"/>
                  </a:schemeClr>
                </a:solidFill>
              </a:rPr>
              <a:t>VirtualBox</a:t>
            </a:r>
            <a:r>
              <a:rPr lang="es-ES" sz="2500" dirty="0">
                <a:solidFill>
                  <a:schemeClr val="tx1">
                    <a:lumMod val="85000"/>
                    <a:lumOff val="15000"/>
                  </a:schemeClr>
                </a:solidFill>
              </a:rPr>
              <a:t> pero que están diseñados para instalarse </a:t>
            </a:r>
            <a:r>
              <a:rPr lang="es-ES" sz="2500" i="1" dirty="0">
                <a:solidFill>
                  <a:schemeClr val="tx1">
                    <a:lumMod val="85000"/>
                    <a:lumOff val="15000"/>
                  </a:schemeClr>
                </a:solidFill>
              </a:rPr>
              <a:t>dentro de</a:t>
            </a:r>
            <a:r>
              <a:rPr lang="es-ES" sz="2500" dirty="0">
                <a:solidFill>
                  <a:schemeClr val="tx1">
                    <a:lumMod val="85000"/>
                    <a:lumOff val="15000"/>
                  </a:schemeClr>
                </a:solidFill>
              </a:rPr>
              <a:t> una máquina virtual para mejorar el rendimiento del sistema operativo invitado y agregar funciones adicionales. </a:t>
            </a:r>
            <a:endParaRPr lang="es-MX" dirty="0">
              <a:solidFill>
                <a:schemeClr val="tx1">
                  <a:lumMod val="85000"/>
                  <a:lumOff val="15000"/>
                </a:schemeClr>
              </a:solidFill>
            </a:endParaRPr>
          </a:p>
        </p:txBody>
      </p:sp>
    </p:spTree>
    <p:extLst>
      <p:ext uri="{BB962C8B-B14F-4D97-AF65-F5344CB8AC3E}">
        <p14:creationId xmlns:p14="http://schemas.microsoft.com/office/powerpoint/2010/main" val="490315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a:t>Formateo físico</a:t>
            </a:r>
            <a:endParaRPr lang="es-MX" sz="4000" dirty="0"/>
          </a:p>
        </p:txBody>
      </p:sp>
      <p:sp>
        <p:nvSpPr>
          <p:cNvPr id="3" name="Marcador de contenido 2"/>
          <p:cNvSpPr>
            <a:spLocks noGrp="1"/>
          </p:cNvSpPr>
          <p:nvPr>
            <p:ph idx="1"/>
          </p:nvPr>
        </p:nvSpPr>
        <p:spPr/>
        <p:txBody>
          <a:bodyPr>
            <a:normAutofit/>
          </a:bodyPr>
          <a:lstStyle/>
          <a:p>
            <a:r>
              <a:rPr lang="es-MX" sz="2000" b="1" dirty="0" smtClean="0">
                <a:solidFill>
                  <a:schemeClr val="tx1"/>
                </a:solidFill>
              </a:rPr>
              <a:t>Universal USB </a:t>
            </a:r>
            <a:r>
              <a:rPr lang="es-MX" sz="2000" b="1" dirty="0" err="1" smtClean="0">
                <a:solidFill>
                  <a:schemeClr val="tx1"/>
                </a:solidFill>
              </a:rPr>
              <a:t>Installer</a:t>
            </a:r>
            <a:r>
              <a:rPr lang="es-MX" sz="2000" b="1" dirty="0" smtClean="0">
                <a:solidFill>
                  <a:schemeClr val="tx1"/>
                </a:solidFill>
              </a:rPr>
              <a:t>: </a:t>
            </a:r>
            <a:r>
              <a:rPr lang="es-ES" sz="2000" dirty="0" smtClean="0">
                <a:solidFill>
                  <a:schemeClr val="tx1">
                    <a:lumMod val="85000"/>
                    <a:lumOff val="15000"/>
                  </a:schemeClr>
                </a:solidFill>
              </a:rPr>
              <a:t>También </a:t>
            </a:r>
            <a:r>
              <a:rPr lang="es-ES" sz="2000" dirty="0">
                <a:solidFill>
                  <a:schemeClr val="tx1">
                    <a:lumMod val="85000"/>
                    <a:lumOff val="15000"/>
                  </a:schemeClr>
                </a:solidFill>
              </a:rPr>
              <a:t>conocido como UUI, es un creador de USB de arranque de Linux en vivo que le permite elegir entre una selección de distribuciones de Linux para colocar en su unidad flash USB. El instalador USB universal es fácil de usar. Simplemente elija una Distribución de Linux en vivo, el archivo ISO, su unidad flash y haga clic en Instalar. Al finalizar, debe tener una unidad flash USB de arranque lista para ejecutar con su sistema operativo seleccionado instalado. </a:t>
            </a:r>
            <a:endParaRPr lang="es-ES" sz="2000" dirty="0" smtClean="0">
              <a:solidFill>
                <a:schemeClr val="tx1">
                  <a:lumMod val="85000"/>
                  <a:lumOff val="15000"/>
                </a:schemeClr>
              </a:solidFill>
            </a:endParaRPr>
          </a:p>
          <a:p>
            <a:endParaRPr lang="es-ES" sz="2000" dirty="0">
              <a:solidFill>
                <a:schemeClr val="tx1">
                  <a:lumMod val="85000"/>
                  <a:lumOff val="15000"/>
                </a:schemeClr>
              </a:solidFill>
            </a:endParaRPr>
          </a:p>
          <a:p>
            <a:r>
              <a:rPr lang="es-MX" sz="2000" dirty="0">
                <a:solidFill>
                  <a:schemeClr val="accent1">
                    <a:lumMod val="60000"/>
                    <a:lumOff val="40000"/>
                  </a:schemeClr>
                </a:solidFill>
              </a:rPr>
              <a:t>https://www.pendrivelinux.com/universal-usb-installer-easy-as-1-2-3/</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65" y="5857711"/>
            <a:ext cx="11755729" cy="442487"/>
          </a:xfrm>
          <a:prstGeom prst="rect">
            <a:avLst/>
          </a:prstGeom>
        </p:spPr>
      </p:pic>
    </p:spTree>
    <p:extLst>
      <p:ext uri="{BB962C8B-B14F-4D97-AF65-F5344CB8AC3E}">
        <p14:creationId xmlns:p14="http://schemas.microsoft.com/office/powerpoint/2010/main" val="783748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15" y="1133483"/>
            <a:ext cx="6705060" cy="5219507"/>
          </a:xfrm>
          <a:prstGeom prst="rect">
            <a:avLst/>
          </a:prstGeom>
        </p:spPr>
      </p:pic>
    </p:spTree>
    <p:extLst>
      <p:ext uri="{BB962C8B-B14F-4D97-AF65-F5344CB8AC3E}">
        <p14:creationId xmlns:p14="http://schemas.microsoft.com/office/powerpoint/2010/main" val="2681016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685" y="949827"/>
            <a:ext cx="6868254" cy="5416428"/>
          </a:xfrm>
          <a:prstGeom prst="rect">
            <a:avLst/>
          </a:prstGeom>
        </p:spPr>
      </p:pic>
    </p:spTree>
    <p:extLst>
      <p:ext uri="{BB962C8B-B14F-4D97-AF65-F5344CB8AC3E}">
        <p14:creationId xmlns:p14="http://schemas.microsoft.com/office/powerpoint/2010/main" val="2555329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38668" t="28665" r="24200" b="963"/>
          <a:stretch/>
        </p:blipFill>
        <p:spPr>
          <a:xfrm>
            <a:off x="425003" y="798490"/>
            <a:ext cx="4943569" cy="5267460"/>
          </a:xfrm>
          <a:prstGeom prst="rect">
            <a:avLst/>
          </a:prstGeom>
        </p:spPr>
      </p:pic>
      <p:pic>
        <p:nvPicPr>
          <p:cNvPr id="3" name="Imagen 2"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580" y="798490"/>
            <a:ext cx="6554721" cy="5125792"/>
          </a:xfrm>
          <a:prstGeom prst="rect">
            <a:avLst/>
          </a:prstGeom>
        </p:spPr>
      </p:pic>
    </p:spTree>
    <p:extLst>
      <p:ext uri="{BB962C8B-B14F-4D97-AF65-F5344CB8AC3E}">
        <p14:creationId xmlns:p14="http://schemas.microsoft.com/office/powerpoint/2010/main" val="4081560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474" y="1161366"/>
            <a:ext cx="6404989" cy="5187918"/>
          </a:xfrm>
          <a:prstGeom prst="rect">
            <a:avLst/>
          </a:prstGeom>
        </p:spPr>
      </p:pic>
    </p:spTree>
    <p:extLst>
      <p:ext uri="{BB962C8B-B14F-4D97-AF65-F5344CB8AC3E}">
        <p14:creationId xmlns:p14="http://schemas.microsoft.com/office/powerpoint/2010/main" val="459393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71" y="909005"/>
            <a:ext cx="7688687" cy="5644688"/>
          </a:xfrm>
          <a:prstGeom prst="rect">
            <a:avLst/>
          </a:prstGeom>
        </p:spPr>
      </p:pic>
    </p:spTree>
    <p:extLst>
      <p:ext uri="{BB962C8B-B14F-4D97-AF65-F5344CB8AC3E}">
        <p14:creationId xmlns:p14="http://schemas.microsoft.com/office/powerpoint/2010/main" val="3327323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080" y="1189231"/>
            <a:ext cx="6707002" cy="5151952"/>
          </a:xfrm>
          <a:prstGeom prst="rect">
            <a:avLst/>
          </a:prstGeom>
        </p:spPr>
      </p:pic>
    </p:spTree>
    <p:extLst>
      <p:ext uri="{BB962C8B-B14F-4D97-AF65-F5344CB8AC3E}">
        <p14:creationId xmlns:p14="http://schemas.microsoft.com/office/powerpoint/2010/main" val="3943575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26" y="759137"/>
            <a:ext cx="7269440" cy="394165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114" y="2250196"/>
            <a:ext cx="4105692" cy="3466280"/>
          </a:xfrm>
          <a:prstGeom prst="rect">
            <a:avLst/>
          </a:prstGeom>
        </p:spPr>
      </p:pic>
      <p:sp>
        <p:nvSpPr>
          <p:cNvPr id="4" name="CuadroTexto 3"/>
          <p:cNvSpPr txBox="1"/>
          <p:nvPr/>
        </p:nvSpPr>
        <p:spPr>
          <a:xfrm>
            <a:off x="418026" y="5259283"/>
            <a:ext cx="6953370" cy="400110"/>
          </a:xfrm>
          <a:prstGeom prst="rect">
            <a:avLst/>
          </a:prstGeom>
          <a:noFill/>
        </p:spPr>
        <p:txBody>
          <a:bodyPr wrap="square" rtlCol="0">
            <a:spAutoFit/>
          </a:bodyPr>
          <a:lstStyle/>
          <a:p>
            <a:r>
              <a:rPr lang="es-MX" sz="2000" dirty="0" smtClean="0">
                <a:solidFill>
                  <a:schemeClr val="accent1"/>
                </a:solidFill>
              </a:rPr>
              <a:t>Entrar al selector de dispositivo de </a:t>
            </a:r>
            <a:r>
              <a:rPr lang="es-MX" sz="2000" dirty="0" err="1" smtClean="0">
                <a:solidFill>
                  <a:schemeClr val="accent1"/>
                </a:solidFill>
              </a:rPr>
              <a:t>boot</a:t>
            </a:r>
            <a:r>
              <a:rPr lang="es-MX" sz="2000" dirty="0" smtClean="0">
                <a:solidFill>
                  <a:schemeClr val="accent1"/>
                </a:solidFill>
              </a:rPr>
              <a:t> Comúnmente F9 o F11.</a:t>
            </a:r>
            <a:endParaRPr lang="es-MX" sz="2000" dirty="0">
              <a:solidFill>
                <a:schemeClr val="accent1"/>
              </a:solidFill>
            </a:endParaRPr>
          </a:p>
        </p:txBody>
      </p:sp>
      <p:sp>
        <p:nvSpPr>
          <p:cNvPr id="5" name="CuadroTexto 4"/>
          <p:cNvSpPr txBox="1"/>
          <p:nvPr/>
        </p:nvSpPr>
        <p:spPr>
          <a:xfrm>
            <a:off x="418026" y="6028177"/>
            <a:ext cx="7875430" cy="400110"/>
          </a:xfrm>
          <a:prstGeom prst="rect">
            <a:avLst/>
          </a:prstGeom>
          <a:noFill/>
        </p:spPr>
        <p:txBody>
          <a:bodyPr wrap="square" rtlCol="0">
            <a:spAutoFit/>
          </a:bodyPr>
          <a:lstStyle/>
          <a:p>
            <a:r>
              <a:rPr lang="es-MX" sz="2000" dirty="0" smtClean="0">
                <a:solidFill>
                  <a:schemeClr val="accent1"/>
                </a:solidFill>
              </a:rPr>
              <a:t>Una vez seleccionado, seguir el mismo proceso de la diapositiva 16 a la 38.</a:t>
            </a:r>
            <a:endParaRPr lang="es-MX" sz="2000" dirty="0">
              <a:solidFill>
                <a:schemeClr val="accent1"/>
              </a:solidFill>
            </a:endParaRPr>
          </a:p>
        </p:txBody>
      </p:sp>
    </p:spTree>
    <p:extLst>
      <p:ext uri="{BB962C8B-B14F-4D97-AF65-F5344CB8AC3E}">
        <p14:creationId xmlns:p14="http://schemas.microsoft.com/office/powerpoint/2010/main" val="1873216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70525" y="3749617"/>
            <a:ext cx="2049886" cy="707886"/>
          </a:xfrm>
          <a:prstGeom prst="rect">
            <a:avLst/>
          </a:prstGeom>
          <a:noFill/>
        </p:spPr>
        <p:txBody>
          <a:bodyPr wrap="square" rtlCol="0">
            <a:spAutoFit/>
          </a:bodyPr>
          <a:lstStyle/>
          <a:p>
            <a:r>
              <a:rPr lang="es-MX" sz="4000" dirty="0" smtClean="0">
                <a:solidFill>
                  <a:schemeClr val="accent1"/>
                </a:solidFill>
              </a:rPr>
              <a:t>Gracias!</a:t>
            </a:r>
            <a:endParaRPr lang="es-MX" sz="4000" dirty="0">
              <a:solidFill>
                <a:schemeClr val="accent1"/>
              </a:solidFill>
            </a:endParaRP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021" y="997671"/>
            <a:ext cx="3378894" cy="2103418"/>
          </a:xfrm>
          <a:prstGeom prst="rect">
            <a:avLst/>
          </a:prstGeom>
        </p:spPr>
      </p:pic>
      <p:sp>
        <p:nvSpPr>
          <p:cNvPr id="5" name="CuadroTexto 4"/>
          <p:cNvSpPr txBox="1"/>
          <p:nvPr/>
        </p:nvSpPr>
        <p:spPr>
          <a:xfrm>
            <a:off x="3124263" y="5106032"/>
            <a:ext cx="5142410" cy="1477328"/>
          </a:xfrm>
          <a:prstGeom prst="rect">
            <a:avLst/>
          </a:prstGeom>
          <a:noFill/>
        </p:spPr>
        <p:txBody>
          <a:bodyPr wrap="square" rtlCol="0">
            <a:spAutoFit/>
          </a:bodyPr>
          <a:lstStyle/>
          <a:p>
            <a:pPr algn="ctr"/>
            <a:r>
              <a:rPr lang="es-MX" b="1" dirty="0" smtClean="0">
                <a:latin typeface="Arial" panose="020B0604020202020204" pitchFamily="34" charset="0"/>
                <a:cs typeface="Arial" panose="020B0604020202020204" pitchFamily="34" charset="0"/>
              </a:rPr>
              <a:t>ITIC</a:t>
            </a:r>
            <a:r>
              <a:rPr lang="es-MX" b="1" dirty="0" smtClean="0">
                <a:latin typeface="Arial" panose="020B0604020202020204" pitchFamily="34" charset="0"/>
                <a:cs typeface="Arial" panose="020B0604020202020204" pitchFamily="34" charset="0"/>
              </a:rPr>
              <a:t>. Hugo Eden Moroyoqui Alvarado</a:t>
            </a:r>
          </a:p>
          <a:p>
            <a:pPr algn="ctr"/>
            <a:r>
              <a:rPr lang="es-MX" dirty="0" smtClean="0">
                <a:latin typeface="Arial" panose="020B0604020202020204" pitchFamily="34" charset="0"/>
                <a:cs typeface="Arial" panose="020B0604020202020204" pitchFamily="34" charset="0"/>
              </a:rPr>
              <a:t>PA en Tecnologías de la Información área desarrollo de software.</a:t>
            </a:r>
          </a:p>
          <a:p>
            <a:pPr algn="ctr"/>
            <a:endParaRPr lang="es-MX" dirty="0">
              <a:latin typeface="Arial" panose="020B0604020202020204" pitchFamily="34" charset="0"/>
              <a:cs typeface="Arial" panose="020B0604020202020204" pitchFamily="34" charset="0"/>
            </a:endParaRPr>
          </a:p>
          <a:p>
            <a:pPr algn="ctr"/>
            <a:r>
              <a:rPr lang="es-MX" dirty="0">
                <a:latin typeface="Arial" panose="020B0604020202020204" pitchFamily="34" charset="0"/>
                <a:cs typeface="Arial" panose="020B0604020202020204" pitchFamily="34" charset="0"/>
              </a:rPr>
              <a:t>m</a:t>
            </a:r>
            <a:r>
              <a:rPr lang="es-MX" dirty="0" smtClean="0">
                <a:latin typeface="Arial" panose="020B0604020202020204" pitchFamily="34" charset="0"/>
                <a:cs typeface="Arial" panose="020B0604020202020204" pitchFamily="34" charset="0"/>
              </a:rPr>
              <a:t>oroyoquihugo@gmail.com</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9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Manual de usuario</a:t>
            </a:r>
            <a:endParaRPr lang="es-ES" sz="4000" b="1" dirty="0"/>
          </a:p>
        </p:txBody>
      </p:sp>
      <p:sp>
        <p:nvSpPr>
          <p:cNvPr id="3" name="Marcador de contenido 2"/>
          <p:cNvSpPr>
            <a:spLocks noGrp="1"/>
          </p:cNvSpPr>
          <p:nvPr>
            <p:ph idx="1"/>
          </p:nvPr>
        </p:nvSpPr>
        <p:spPr>
          <a:xfrm>
            <a:off x="581192" y="2180496"/>
            <a:ext cx="11029615" cy="408158"/>
          </a:xfrm>
        </p:spPr>
        <p:txBody>
          <a:bodyPr>
            <a:normAutofit/>
          </a:bodyPr>
          <a:lstStyle/>
          <a:p>
            <a:pPr marL="0" indent="0">
              <a:buNone/>
            </a:pPr>
            <a:r>
              <a:rPr lang="es-MX" sz="2000" dirty="0">
                <a:solidFill>
                  <a:schemeClr val="accent1"/>
                </a:solidFill>
              </a:rPr>
              <a:t>https://</a:t>
            </a:r>
            <a:r>
              <a:rPr lang="es-MX" sz="2000" dirty="0" smtClean="0">
                <a:solidFill>
                  <a:schemeClr val="accent1"/>
                </a:solidFill>
              </a:rPr>
              <a:t>www.virtualbox.org/manual/UserManual.html#virt-why-useful</a:t>
            </a:r>
          </a:p>
        </p:txBody>
      </p:sp>
    </p:spTree>
    <p:extLst>
      <p:ext uri="{BB962C8B-B14F-4D97-AF65-F5344CB8AC3E}">
        <p14:creationId xmlns:p14="http://schemas.microsoft.com/office/powerpoint/2010/main" val="317012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Virtualización</a:t>
            </a:r>
            <a:endParaRPr lang="es-MX" sz="4000" dirty="0"/>
          </a:p>
        </p:txBody>
      </p:sp>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0" y="1845860"/>
            <a:ext cx="9427336" cy="5019570"/>
          </a:xfrm>
          <a:prstGeom prst="rect">
            <a:avLst/>
          </a:prstGeom>
        </p:spPr>
      </p:pic>
      <p:sp>
        <p:nvSpPr>
          <p:cNvPr id="7" name="CuadroTexto 6"/>
          <p:cNvSpPr txBox="1"/>
          <p:nvPr/>
        </p:nvSpPr>
        <p:spPr>
          <a:xfrm>
            <a:off x="7947086" y="5164428"/>
            <a:ext cx="3862019" cy="1323439"/>
          </a:xfrm>
          <a:prstGeom prst="rect">
            <a:avLst/>
          </a:prstGeom>
          <a:noFill/>
        </p:spPr>
        <p:txBody>
          <a:bodyPr wrap="square" rtlCol="0">
            <a:spAutoFit/>
          </a:bodyPr>
          <a:lstStyle/>
          <a:p>
            <a:r>
              <a:rPr lang="es-MX" sz="2000" dirty="0" smtClean="0">
                <a:solidFill>
                  <a:schemeClr val="accent1"/>
                </a:solidFill>
              </a:rPr>
              <a:t>Una vez descargado e instalado Virtual Box y teniendo una imagen ISO de Windows 10 se procede con la virtualización.</a:t>
            </a:r>
            <a:endParaRPr lang="es-MX" sz="2000" dirty="0">
              <a:solidFill>
                <a:schemeClr val="accent1"/>
              </a:solidFill>
            </a:endParaRPr>
          </a:p>
        </p:txBody>
      </p:sp>
    </p:spTree>
    <p:extLst>
      <p:ext uri="{BB962C8B-B14F-4D97-AF65-F5344CB8AC3E}">
        <p14:creationId xmlns:p14="http://schemas.microsoft.com/office/powerpoint/2010/main" val="381291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Crear máquina virtu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806" y="736682"/>
            <a:ext cx="7031865" cy="5904963"/>
          </a:xfrm>
          <a:prstGeom prst="rect">
            <a:avLst/>
          </a:prstGeom>
        </p:spPr>
      </p:pic>
    </p:spTree>
    <p:extLst>
      <p:ext uri="{BB962C8B-B14F-4D97-AF65-F5344CB8AC3E}">
        <p14:creationId xmlns:p14="http://schemas.microsoft.com/office/powerpoint/2010/main" val="399593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rear máquina virtu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015" y="797222"/>
            <a:ext cx="6857003" cy="5758124"/>
          </a:xfrm>
          <a:prstGeom prst="rect">
            <a:avLst/>
          </a:prstGeom>
        </p:spPr>
      </p:pic>
    </p:spTree>
    <p:extLst>
      <p:ext uri="{BB962C8B-B14F-4D97-AF65-F5344CB8AC3E}">
        <p14:creationId xmlns:p14="http://schemas.microsoft.com/office/powerpoint/2010/main" val="48744447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183</TotalTime>
  <Words>227</Words>
  <Application>Microsoft Office PowerPoint</Application>
  <PresentationFormat>Panorámica</PresentationFormat>
  <Paragraphs>48</Paragraphs>
  <Slides>58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Arial</vt:lpstr>
      <vt:lpstr>Gill Sans MT</vt:lpstr>
      <vt:lpstr>Wingdings 2</vt:lpstr>
      <vt:lpstr>Dividendo</vt:lpstr>
      <vt:lpstr>Presentación de PowerPoint</vt:lpstr>
      <vt:lpstr>¿Qué es?</vt:lpstr>
      <vt:lpstr>¿Por qué es útil la virtualización?</vt:lpstr>
      <vt:lpstr>¿Por qué es útil la virtualización?</vt:lpstr>
      <vt:lpstr>Terminología</vt:lpstr>
      <vt:lpstr>Manual de usuario</vt:lpstr>
      <vt:lpstr>Virtualización</vt:lpstr>
      <vt:lpstr>Presentación de PowerPoint</vt:lpstr>
      <vt:lpstr>Presentación de PowerPoint</vt:lpstr>
      <vt:lpstr>Presentación de PowerPoint</vt:lpstr>
      <vt:lpstr>Tipos de archivos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Formateo físico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Box</dc:title>
  <dc:creator>AndroidX</dc:creator>
  <cp:lastModifiedBy>AndroidX</cp:lastModifiedBy>
  <cp:revision>16</cp:revision>
  <dcterms:created xsi:type="dcterms:W3CDTF">2020-09-27T19:29:37Z</dcterms:created>
  <dcterms:modified xsi:type="dcterms:W3CDTF">2020-09-27T22:33:04Z</dcterms:modified>
</cp:coreProperties>
</file>