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56" r:id="rId5"/>
    <p:sldId id="265" r:id="rId6"/>
    <p:sldId id="266" r:id="rId7"/>
    <p:sldId id="268" r:id="rId8"/>
    <p:sldId id="275" r:id="rId9"/>
    <p:sldId id="276" r:id="rId10"/>
    <p:sldId id="267" r:id="rId11"/>
    <p:sldId id="269" r:id="rId12"/>
    <p:sldId id="270" r:id="rId13"/>
    <p:sldId id="277" r:id="rId14"/>
    <p:sldId id="278" r:id="rId15"/>
    <p:sldId id="279" r:id="rId16"/>
    <p:sldId id="274"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221" autoAdjust="0"/>
  </p:normalViewPr>
  <p:slideViewPr>
    <p:cSldViewPr showGuides="1">
      <p:cViewPr varScale="1">
        <p:scale>
          <a:sx n="72" d="100"/>
          <a:sy n="72" d="100"/>
        </p:scale>
        <p:origin x="636" y="7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notesTextViewPr>
    <p:cViewPr>
      <p:scale>
        <a:sx n="1" d="1"/>
        <a:sy n="1" d="1"/>
      </p:scale>
      <p:origin x="0" y="0"/>
    </p:cViewPr>
  </p:notesTextViewPr>
  <p:notesViewPr>
    <p:cSldViewPr showGuides="1">
      <p:cViewPr varScale="1">
        <p:scale>
          <a:sx n="66" d="100"/>
          <a:sy n="66" d="100"/>
        </p:scale>
        <p:origin x="22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7/9/2020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‹Nº›</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7/9/2020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‹Nº›</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s-ES"/>
              <a:t>Haga clic para modificar el estilo de título del patrón</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a:p>
        </p:txBody>
      </p:sp>
      <p:sp>
        <p:nvSpPr>
          <p:cNvPr id="4" name="Date Placeholder 3"/>
          <p:cNvSpPr>
            <a:spLocks noGrp="1"/>
          </p:cNvSpPr>
          <p:nvPr>
            <p:ph type="dt" sz="half" idx="10"/>
          </p:nvPr>
        </p:nvSpPr>
        <p:spPr/>
        <p:txBody>
          <a:bodyPr/>
          <a:lstStyle/>
          <a:p>
            <a:fld id="{3E0FA9E5-6744-4841-888F-9E7CC0C2B7EC}" type="datetimeFigureOut">
              <a:rPr lang="en-US"/>
              <a:t>7/9/2020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7/9/2020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s-ES"/>
              <a:t>Haga clic para modificar el estilo de título del patrón</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7/9/2020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7/9/2020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s-ES"/>
              <a:t>Haga clic para modificar el estilo de título del patrón</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E0FA9E5-6744-4841-888F-9E7CC0C2B7EC}" type="datetimeFigureOut">
              <a:rPr lang="en-US"/>
              <a:t>7/9/2020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Date Placeholder 4"/>
          <p:cNvSpPr>
            <a:spLocks noGrp="1"/>
          </p:cNvSpPr>
          <p:nvPr>
            <p:ph type="dt" sz="half" idx="10"/>
          </p:nvPr>
        </p:nvSpPr>
        <p:spPr/>
        <p:txBody>
          <a:bodyPr/>
          <a:lstStyle/>
          <a:p>
            <a:fld id="{3E0FA9E5-6744-4841-888F-9E7CC0C2B7EC}" type="datetimeFigureOut">
              <a:rPr lang="en-US"/>
              <a:t>7/9/2020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s-ES"/>
              <a:t>Haga clic para modificar el estilo de título del patrón</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7" name="Date Placeholder 6"/>
          <p:cNvSpPr>
            <a:spLocks noGrp="1"/>
          </p:cNvSpPr>
          <p:nvPr>
            <p:ph type="dt" sz="half" idx="10"/>
          </p:nvPr>
        </p:nvSpPr>
        <p:spPr/>
        <p:txBody>
          <a:bodyPr/>
          <a:lstStyle/>
          <a:p>
            <a:fld id="{3E0FA9E5-6744-4841-888F-9E7CC0C2B7EC}" type="datetimeFigureOut">
              <a:rPr lang="en-US"/>
              <a:t>7/9/2020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Date Placeholder 2"/>
          <p:cNvSpPr>
            <a:spLocks noGrp="1"/>
          </p:cNvSpPr>
          <p:nvPr>
            <p:ph type="dt" sz="half" idx="10"/>
          </p:nvPr>
        </p:nvSpPr>
        <p:spPr/>
        <p:txBody>
          <a:bodyPr/>
          <a:lstStyle/>
          <a:p>
            <a:fld id="{3E0FA9E5-6744-4841-888F-9E7CC0C2B7EC}" type="datetimeFigureOut">
              <a:rPr lang="en-US"/>
              <a:t>7/9/2020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t>7/9/2020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s-ES"/>
              <a:t>Haga clic para modificar el estilo de título del patrón</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E0FA9E5-6744-4841-888F-9E7CC0C2B7EC}" type="datetimeFigureOut">
              <a:rPr lang="en-US"/>
              <a:t>7/9/2020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s-ES"/>
              <a:t>Haga clic para modificar el estilo de título del patrón</a:t>
            </a:r>
            <a:endParaRPr/>
          </a:p>
        </p:txBody>
      </p:sp>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s-ES"/>
              <a:t>Haga clic para modificar el estilo de título del patrón</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7/9/2020</a:t>
            </a:fld>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‹Nº›</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7.xml"/><Relationship Id="rId1" Type="http://schemas.openxmlformats.org/officeDocument/2006/relationships/video" Target="https://www.youtube.com/embed/itBLSKocD4o?feature=oemb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defTabSz="914400">
              <a:spcBef>
                <a:spcPts val="0"/>
              </a:spcBef>
              <a:buNone/>
            </a:pPr>
            <a:r>
              <a:rPr lang="es-MX" dirty="0">
                <a:solidFill>
                  <a:srgbClr val="00AEEF"/>
                </a:solidFill>
                <a:latin typeface="Franklin Gothic Medium"/>
              </a:rPr>
              <a:t>Asertividad</a:t>
            </a:r>
            <a:endParaRPr lang="es-ES" sz="5400" b="1" i="0" dirty="0">
              <a:solidFill>
                <a:srgbClr val="00AEEF"/>
              </a:solidFill>
              <a:latin typeface="Franklin Gothic Medium"/>
              <a:ea typeface="+mj-ea"/>
              <a:cs typeface="+mj-cs"/>
            </a:endParaRPr>
          </a:p>
        </p:txBody>
      </p:sp>
      <p:sp>
        <p:nvSpPr>
          <p:cNvPr id="3" name="Subtítulo 2"/>
          <p:cNvSpPr>
            <a:spLocks noGrp="1"/>
          </p:cNvSpPr>
          <p:nvPr>
            <p:ph type="subTitle" idx="1"/>
          </p:nvPr>
        </p:nvSpPr>
        <p:spPr/>
        <p:txBody>
          <a:bodyPr>
            <a:normAutofit/>
          </a:bodyPr>
          <a:lstStyle/>
          <a:p>
            <a:pPr marL="0" indent="0" algn="r">
              <a:spcBef>
                <a:spcPts val="600"/>
              </a:spcBef>
              <a:buNone/>
            </a:pPr>
            <a:r>
              <a:rPr lang="es-MX" dirty="0"/>
              <a:t>Por: Alma Gaby</a:t>
            </a:r>
            <a:endParaRPr lang="es-ES" dirty="0"/>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3537398" y="3244334"/>
            <a:ext cx="5114029" cy="369332"/>
          </a:xfrm>
          <a:prstGeom prst="rect">
            <a:avLst/>
          </a:prstGeom>
        </p:spPr>
        <p:txBody>
          <a:bodyPr wrap="none">
            <a:spAutoFit/>
          </a:bodyPr>
          <a:lstStyle/>
          <a:p>
            <a:r>
              <a:rPr lang="es-ES" dirty="0"/>
              <a:t>https://www.youtube.com/watch?v=itBLSKocD4o</a:t>
            </a:r>
          </a:p>
        </p:txBody>
      </p:sp>
      <p:pic>
        <p:nvPicPr>
          <p:cNvPr id="2" name="Elementos multimedia en línea 1" title="Comunicación asertiva: Los 5 pasos">
            <a:hlinkClick r:id="" action="ppaction://media"/>
            <a:extLst>
              <a:ext uri="{FF2B5EF4-FFF2-40B4-BE49-F238E27FC236}">
                <a16:creationId xmlns:a16="http://schemas.microsoft.com/office/drawing/2014/main" id="{7E7DF4EB-2D04-4648-94B6-EC483B271016}"/>
              </a:ext>
            </a:extLst>
          </p:cNvPr>
          <p:cNvPicPr>
            <a:picLocks noRot="1" noChangeAspect="1"/>
          </p:cNvPicPr>
          <p:nvPr>
            <a:videoFile r:link="rId1"/>
          </p:nvPr>
        </p:nvPicPr>
        <p:blipFill>
          <a:blip r:embed="rId3"/>
          <a:stretch>
            <a:fillRect/>
          </a:stretch>
        </p:blipFill>
        <p:spPr>
          <a:xfrm>
            <a:off x="205759" y="67127"/>
            <a:ext cx="11865317" cy="6674241"/>
          </a:xfrm>
          <a:prstGeom prst="rect">
            <a:avLst/>
          </a:prstGeom>
        </p:spPr>
      </p:pic>
    </p:spTree>
    <p:extLst>
      <p:ext uri="{BB962C8B-B14F-4D97-AF65-F5344CB8AC3E}">
        <p14:creationId xmlns:p14="http://schemas.microsoft.com/office/powerpoint/2010/main" val="366360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Pasos para construir un diálogo asertivo</a:t>
            </a:r>
            <a:endParaRPr lang="es-ES" dirty="0"/>
          </a:p>
        </p:txBody>
      </p:sp>
      <p:sp>
        <p:nvSpPr>
          <p:cNvPr id="3" name="2 Marcador de contenido"/>
          <p:cNvSpPr>
            <a:spLocks noGrp="1"/>
          </p:cNvSpPr>
          <p:nvPr>
            <p:ph idx="1"/>
          </p:nvPr>
        </p:nvSpPr>
        <p:spPr/>
        <p:txBody>
          <a:bodyPr>
            <a:normAutofit/>
          </a:bodyPr>
          <a:lstStyle/>
          <a:p>
            <a:pPr algn="just"/>
            <a:r>
              <a:rPr lang="es-MX" sz="3200" b="1" dirty="0"/>
              <a:t>Describir los hechos concretos</a:t>
            </a:r>
            <a:r>
              <a:rPr lang="es-MX" sz="3200" dirty="0"/>
              <a:t>. </a:t>
            </a:r>
          </a:p>
          <a:p>
            <a:pPr algn="just"/>
            <a:r>
              <a:rPr lang="es-MX" sz="3200" b="1" dirty="0"/>
              <a:t>Manifestar nuestros sentimientos y pensamientos. </a:t>
            </a:r>
          </a:p>
          <a:p>
            <a:pPr algn="just"/>
            <a:r>
              <a:rPr lang="es-MX" sz="3200" b="1" dirty="0"/>
              <a:t>Pedir de forma concreta y operativa lo que queremos que haga</a:t>
            </a:r>
            <a:r>
              <a:rPr lang="es-MX" sz="3200" dirty="0"/>
              <a:t>. </a:t>
            </a:r>
          </a:p>
          <a:p>
            <a:pPr algn="just"/>
            <a:r>
              <a:rPr lang="es-MX" sz="3200" b="1" dirty="0"/>
              <a:t>Especificar las consecuencias</a:t>
            </a:r>
            <a:r>
              <a:rPr lang="es-MX" sz="3200" dirty="0"/>
              <a:t>. </a:t>
            </a:r>
            <a:endParaRPr lang="es-ES" sz="3200" dirty="0"/>
          </a:p>
        </p:txBody>
      </p:sp>
    </p:spTree>
    <p:extLst>
      <p:ext uri="{BB962C8B-B14F-4D97-AF65-F5344CB8AC3E}">
        <p14:creationId xmlns:p14="http://schemas.microsoft.com/office/powerpoint/2010/main" val="319601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Tarea, desarrollar 1 diálogo para cada uno de los siguientes problemas. Entrega próximo lunes.</a:t>
            </a:r>
            <a:endParaRPr lang="es-ES" dirty="0"/>
          </a:p>
        </p:txBody>
      </p:sp>
      <p:sp>
        <p:nvSpPr>
          <p:cNvPr id="3" name="2 Marcador de contenido"/>
          <p:cNvSpPr>
            <a:spLocks noGrp="1"/>
          </p:cNvSpPr>
          <p:nvPr>
            <p:ph idx="1"/>
          </p:nvPr>
        </p:nvSpPr>
        <p:spPr>
          <a:xfrm>
            <a:off x="621804" y="1828800"/>
            <a:ext cx="9130209" cy="4624536"/>
          </a:xfrm>
        </p:spPr>
        <p:txBody>
          <a:bodyPr>
            <a:normAutofit/>
          </a:bodyPr>
          <a:lstStyle/>
          <a:p>
            <a:pPr algn="just"/>
            <a:r>
              <a:rPr lang="es-MX" sz="2400" b="1" dirty="0"/>
              <a:t>Un amigo acaba llega a cenar, pero una hora más tarde de lo que había dicho. No ha llamado para avisar que se retrasaría. Estás irritado por la tardanza.</a:t>
            </a:r>
            <a:endParaRPr lang="es-MX" sz="2400" dirty="0"/>
          </a:p>
          <a:p>
            <a:pPr algn="just"/>
            <a:r>
              <a:rPr lang="es-MX" sz="2400" b="1" dirty="0"/>
              <a:t>Un compañero de trabajo te da constantemente su trabajo para que lo hagas. Decides terminar con esta situación. Puedes crear la situación preguntándole como lleva su trabajo o esperar a que el la cree cuando te pida otra vez a le ayudes haciéndole algo.</a:t>
            </a:r>
          </a:p>
          <a:p>
            <a:pPr algn="just"/>
            <a:r>
              <a:rPr lang="es-MX" sz="2400" dirty="0"/>
              <a:t>Vas a un restaurante a cenar. Cuando el camarero trae lo que has pedido, te das cuenta de que la copa está sucia, con marcas de pintura de labios de otra persona. Se trata de llevarse bien con el camarero para que nos sirva bien, pero eso no es un buen servicio, podrías:</a:t>
            </a:r>
            <a:endParaRPr lang="es-ES" sz="2400" dirty="0"/>
          </a:p>
        </p:txBody>
      </p:sp>
    </p:spTree>
    <p:extLst>
      <p:ext uri="{BB962C8B-B14F-4D97-AF65-F5344CB8AC3E}">
        <p14:creationId xmlns:p14="http://schemas.microsoft.com/office/powerpoint/2010/main" val="208584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Gracias  </a:t>
            </a:r>
            <a:r>
              <a:rPr lang="en-US" dirty="0" err="1"/>
              <a:t>por</a:t>
            </a:r>
            <a:r>
              <a:rPr lang="en-US" dirty="0"/>
              <a:t> </a:t>
            </a:r>
            <a:r>
              <a:rPr lang="en-US" dirty="0" err="1"/>
              <a:t>su</a:t>
            </a:r>
            <a:r>
              <a:rPr lang="en-US" dirty="0"/>
              <a:t> </a:t>
            </a:r>
            <a:r>
              <a:rPr lang="en-US" dirty="0" err="1"/>
              <a:t>atención</a:t>
            </a:r>
            <a:r>
              <a:rPr lang="en-US" dirty="0"/>
              <a:t>.</a:t>
            </a:r>
          </a:p>
        </p:txBody>
      </p:sp>
      <p:sp>
        <p:nvSpPr>
          <p:cNvPr id="3" name="Marcador de posición de imagen 2"/>
          <p:cNvSpPr>
            <a:spLocks noGrp="1"/>
          </p:cNvSpPr>
          <p:nvPr>
            <p:ph type="pic" idx="1"/>
          </p:nvPr>
        </p:nvSpPr>
        <p:spPr/>
      </p:sp>
      <p:sp>
        <p:nvSpPr>
          <p:cNvPr id="4" name="Marcador de posición de texto 3"/>
          <p:cNvSpPr>
            <a:spLocks noGrp="1"/>
          </p:cNvSpPr>
          <p:nvPr>
            <p:ph type="body" sz="half" idx="2"/>
          </p:nvPr>
        </p:nvSpPr>
        <p:spPr/>
        <p:txBody>
          <a:bodyPr/>
          <a:lstStyle/>
          <a:p>
            <a:endParaRPr lang="en-US"/>
          </a:p>
        </p:txBody>
      </p:sp>
      <p:pic>
        <p:nvPicPr>
          <p:cNvPr id="8194" name="Picture 2" descr="Resultado de imagen para memes de ser aser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388" y="764704"/>
            <a:ext cx="5637609" cy="5637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55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MX" sz="3600" b="1" i="0" dirty="0">
                <a:solidFill>
                  <a:srgbClr val="00AEEF"/>
                </a:solidFill>
                <a:latin typeface="Franklin Gothic Medium"/>
                <a:ea typeface="+mj-ea"/>
                <a:cs typeface="+mj-cs"/>
              </a:rPr>
              <a:t>¿Qué es?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MX" dirty="0"/>
              <a:t>El concepto de asertividad, de todos modos, se emplea en referencia a una </a:t>
            </a:r>
            <a:r>
              <a:rPr lang="es-MX" b="1" dirty="0"/>
              <a:t>estrategia comunicativa</a:t>
            </a:r>
            <a:r>
              <a:rPr lang="es-MX" dirty="0"/>
              <a:t> que se ubica en el medio de dos conductas que resultan opuestas y que son la </a:t>
            </a:r>
            <a:r>
              <a:rPr lang="es-MX" b="1" dirty="0"/>
              <a:t>pasividad</a:t>
            </a:r>
            <a:r>
              <a:rPr lang="es-MX" dirty="0"/>
              <a:t> y la </a:t>
            </a:r>
            <a:r>
              <a:rPr lang="es-MX" b="1" dirty="0"/>
              <a:t>agresividad</a:t>
            </a:r>
            <a:r>
              <a:rPr lang="es-MX" dirty="0"/>
              <a:t>.</a:t>
            </a:r>
          </a:p>
          <a:p>
            <a:r>
              <a:rPr lang="es-MX" dirty="0"/>
              <a:t>Afirmación de la propia personalidad.</a:t>
            </a:r>
            <a:endParaRPr lang="es-ES" dirty="0"/>
          </a:p>
        </p:txBody>
      </p:sp>
      <p:pic>
        <p:nvPicPr>
          <p:cNvPr id="1026" name="Picture 2" descr="Resultado de imagen para asertiv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8348" y="2955817"/>
            <a:ext cx="51435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defTabSz="914400">
              <a:spcBef>
                <a:spcPts val="0"/>
              </a:spcBef>
              <a:buNone/>
            </a:pPr>
            <a:r>
              <a:rPr lang="es-MX" sz="3600" b="1" i="0" dirty="0">
                <a:solidFill>
                  <a:srgbClr val="00AEEF"/>
                </a:solidFill>
                <a:latin typeface="Franklin Gothic Medium"/>
                <a:ea typeface="+mj-ea"/>
                <a:cs typeface="+mj-cs"/>
              </a:rPr>
              <a:t>Asertividad en la vida</a:t>
            </a:r>
            <a:endParaRPr lang="es-ES" sz="3600" b="1" i="0" dirty="0">
              <a:solidFill>
                <a:srgbClr val="00AEEF"/>
              </a:solidFill>
              <a:latin typeface="Franklin Gothic Medium"/>
              <a:ea typeface="+mj-ea"/>
              <a:cs typeface="+mj-cs"/>
            </a:endParaRPr>
          </a:p>
        </p:txBody>
      </p:sp>
      <p:sp>
        <p:nvSpPr>
          <p:cNvPr id="3" name="2 Rectángulo"/>
          <p:cNvSpPr/>
          <p:nvPr/>
        </p:nvSpPr>
        <p:spPr>
          <a:xfrm>
            <a:off x="837828" y="1844824"/>
            <a:ext cx="9649072" cy="2677656"/>
          </a:xfrm>
          <a:prstGeom prst="rect">
            <a:avLst/>
          </a:prstGeom>
        </p:spPr>
        <p:txBody>
          <a:bodyPr wrap="square">
            <a:spAutoFit/>
          </a:bodyPr>
          <a:lstStyle/>
          <a:p>
            <a:r>
              <a:rPr lang="es-MX" sz="2800" dirty="0"/>
              <a:t>En todos los aspectos de nuestra existencia se considera que es importante tener la capacidad de ser asertivo. No obstante, los psicólogos establecen que uno de los ámbitos donde se hace más vital el gozar de dicha habilidad es en el campo profesional y laboral donde cada día hay que cumplir una serie de retos para alcanzar los objetivos marcados</a:t>
            </a:r>
            <a:r>
              <a:rPr lang="es-MX" dirty="0"/>
              <a:t>.</a:t>
            </a:r>
            <a:endParaRPr lang="es-ES" dirty="0"/>
          </a:p>
        </p:txBody>
      </p:sp>
      <p:pic>
        <p:nvPicPr>
          <p:cNvPr id="2050" name="Picture 2" descr="Resultado de imagen para asertiv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101" y="4861309"/>
            <a:ext cx="1909762"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71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sz="3600" b="1" i="0" dirty="0">
                <a:solidFill>
                  <a:srgbClr val="00AEEF"/>
                </a:solidFill>
                <a:latin typeface="Franklin Gothic Medium"/>
                <a:ea typeface="+mj-ea"/>
                <a:cs typeface="+mj-cs"/>
              </a:rPr>
              <a:t>Competencia laboral</a:t>
            </a:r>
          </a:p>
        </p:txBody>
      </p:sp>
      <p:sp>
        <p:nvSpPr>
          <p:cNvPr id="3" name="Marcador de posición de contenido 2"/>
          <p:cNvSpPr>
            <a:spLocks noGrp="1"/>
          </p:cNvSpPr>
          <p:nvPr>
            <p:ph sz="half" idx="1"/>
          </p:nvPr>
        </p:nvSpPr>
        <p:spPr>
          <a:xfrm>
            <a:off x="1125860" y="1844824"/>
            <a:ext cx="4251960" cy="4191000"/>
          </a:xfrm>
        </p:spPr>
        <p:txBody>
          <a:bodyPr>
            <a:normAutofit/>
          </a:bodyPr>
          <a:lstStyle/>
          <a:p>
            <a:r>
              <a:rPr lang="es-MX" dirty="0"/>
              <a:t>Asertividad</a:t>
            </a:r>
            <a:endParaRPr lang="es-ES" dirty="0"/>
          </a:p>
        </p:txBody>
      </p:sp>
      <p:sp>
        <p:nvSpPr>
          <p:cNvPr id="4" name="3 Marcador de contenido"/>
          <p:cNvSpPr>
            <a:spLocks noGrp="1"/>
          </p:cNvSpPr>
          <p:nvPr>
            <p:ph sz="half" idx="2"/>
          </p:nvPr>
        </p:nvSpPr>
        <p:spPr/>
        <p:txBody>
          <a:bodyPr/>
          <a:lstStyle/>
          <a:p>
            <a:endParaRPr lang="es-ES"/>
          </a:p>
        </p:txBody>
      </p:sp>
      <p:pic>
        <p:nvPicPr>
          <p:cNvPr id="3074" name="Picture 2" descr="Resultado de imagen para aser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340" y="2276872"/>
            <a:ext cx="4362507" cy="319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¿En qué áreas influye?</a:t>
            </a:r>
            <a:endParaRPr lang="es-ES" dirty="0"/>
          </a:p>
        </p:txBody>
      </p:sp>
      <p:sp>
        <p:nvSpPr>
          <p:cNvPr id="3" name="2 Marcador de contenido"/>
          <p:cNvSpPr>
            <a:spLocks noGrp="1"/>
          </p:cNvSpPr>
          <p:nvPr>
            <p:ph sz="half" idx="1"/>
          </p:nvPr>
        </p:nvSpPr>
        <p:spPr/>
        <p:txBody>
          <a:bodyPr>
            <a:normAutofit/>
          </a:bodyPr>
          <a:lstStyle/>
          <a:p>
            <a:r>
              <a:rPr lang="es-MX" sz="2800" b="1" dirty="0"/>
              <a:t>Personal</a:t>
            </a:r>
          </a:p>
          <a:p>
            <a:endParaRPr lang="es-MX" sz="2800" b="1" dirty="0"/>
          </a:p>
          <a:p>
            <a:r>
              <a:rPr lang="es-MX" sz="2800" b="1" dirty="0"/>
              <a:t>Social</a:t>
            </a:r>
          </a:p>
          <a:p>
            <a:endParaRPr lang="es-MX" sz="2800" b="1" dirty="0"/>
          </a:p>
          <a:p>
            <a:endParaRPr lang="es-MX" sz="2800" b="1" dirty="0"/>
          </a:p>
          <a:p>
            <a:r>
              <a:rPr lang="es-MX" sz="2800" b="1" dirty="0"/>
              <a:t>Laboral</a:t>
            </a:r>
            <a:endParaRPr lang="es-ES" sz="2800" b="1" dirty="0"/>
          </a:p>
        </p:txBody>
      </p:sp>
      <p:sp>
        <p:nvSpPr>
          <p:cNvPr id="4" name="3 Marcador de contenido"/>
          <p:cNvSpPr>
            <a:spLocks noGrp="1"/>
          </p:cNvSpPr>
          <p:nvPr>
            <p:ph sz="half" idx="2"/>
          </p:nvPr>
        </p:nvSpPr>
        <p:spPr/>
        <p:txBody>
          <a:bodyPr/>
          <a:lstStyle/>
          <a:p>
            <a:endParaRPr lang="es-ES"/>
          </a:p>
        </p:txBody>
      </p:sp>
      <p:pic>
        <p:nvPicPr>
          <p:cNvPr id="4100" name="Picture 4" descr="Resultado de imagen para perso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4452" y="160337"/>
            <a:ext cx="4248472" cy="265051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Resultado de imagen para soci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6" name="AutoShape 8" descr="Resultado de imagen para soci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10" descr="Soci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AutoShape 12" descr="http://unisci24.com/data_images/wlls/46/330033-social.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9" name="Picture 13"/>
          <p:cNvPicPr>
            <a:picLocks noChangeAspect="1" noChangeArrowheads="1"/>
          </p:cNvPicPr>
          <p:nvPr/>
        </p:nvPicPr>
        <p:blipFill rotWithShape="1">
          <a:blip r:embed="rId3">
            <a:extLst>
              <a:ext uri="{28A0092B-C50C-407E-A947-70E740481C1C}">
                <a14:useLocalDpi xmlns:a14="http://schemas.microsoft.com/office/drawing/2010/main" val="0"/>
              </a:ext>
            </a:extLst>
          </a:blip>
          <a:srcRect l="17906" t="13014" r="17740" b="6250"/>
          <a:stretch/>
        </p:blipFill>
        <p:spPr bwMode="auto">
          <a:xfrm>
            <a:off x="5374332" y="2996952"/>
            <a:ext cx="5204732" cy="367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18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half" idx="1"/>
          </p:nvPr>
        </p:nvSpPr>
        <p:spPr/>
        <p:txBody>
          <a:bodyPr/>
          <a:lstStyle/>
          <a:p>
            <a:endParaRPr lang="es-ES"/>
          </a:p>
        </p:txBody>
      </p:sp>
      <p:sp>
        <p:nvSpPr>
          <p:cNvPr id="4" name="3 Marcador de contenido"/>
          <p:cNvSpPr>
            <a:spLocks noGrp="1"/>
          </p:cNvSpPr>
          <p:nvPr>
            <p:ph sz="half" idx="2"/>
          </p:nvPr>
        </p:nvSpPr>
        <p:spPr/>
        <p:txBody>
          <a:bodyPr/>
          <a:lstStyle/>
          <a:p>
            <a:endParaRPr lang="es-E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419" r="12778" b="6250"/>
          <a:stretch/>
        </p:blipFill>
        <p:spPr bwMode="auto">
          <a:xfrm>
            <a:off x="837828" y="-15524"/>
            <a:ext cx="9732723"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336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sz="3600" b="1" i="0" dirty="0">
                <a:solidFill>
                  <a:srgbClr val="00AEEF"/>
                </a:solidFill>
                <a:latin typeface="Franklin Gothic Medium"/>
                <a:ea typeface="+mj-ea"/>
                <a:cs typeface="+mj-cs"/>
              </a:rPr>
              <a:t>Bondades de ser asertivo en el trabajo.</a:t>
            </a:r>
          </a:p>
        </p:txBody>
      </p:sp>
      <p:sp>
        <p:nvSpPr>
          <p:cNvPr id="6" name="Marcador de posición de contenido 5"/>
          <p:cNvSpPr>
            <a:spLocks noGrp="1"/>
          </p:cNvSpPr>
          <p:nvPr>
            <p:ph sz="half" idx="1"/>
          </p:nvPr>
        </p:nvSpPr>
        <p:spPr/>
        <p:txBody>
          <a:bodyPr>
            <a:normAutofit/>
          </a:bodyPr>
          <a:lstStyle/>
          <a:p>
            <a:r>
              <a:rPr lang="es-ES" dirty="0"/>
              <a:t>¿Qué sí?</a:t>
            </a:r>
          </a:p>
          <a:p>
            <a:r>
              <a:rPr lang="es-MX" dirty="0"/>
              <a:t>Buen clima de trabajo.</a:t>
            </a:r>
            <a:endParaRPr lang="es-ES" dirty="0"/>
          </a:p>
          <a:p>
            <a:r>
              <a:rPr lang="es-MX" dirty="0"/>
              <a:t>Objetivos mejor planteados.</a:t>
            </a:r>
          </a:p>
          <a:p>
            <a:r>
              <a:rPr lang="es-MX" dirty="0"/>
              <a:t>Gratificación personal de haber hecho lo necesario.</a:t>
            </a:r>
          </a:p>
          <a:p>
            <a:r>
              <a:rPr lang="es-MX" dirty="0"/>
              <a:t>Aceptar con integridad los hechos.</a:t>
            </a:r>
          </a:p>
          <a:p>
            <a:endParaRPr lang="es-ES" dirty="0"/>
          </a:p>
        </p:txBody>
      </p:sp>
      <p:sp>
        <p:nvSpPr>
          <p:cNvPr id="2" name="1 Marcador de contenido"/>
          <p:cNvSpPr>
            <a:spLocks noGrp="1"/>
          </p:cNvSpPr>
          <p:nvPr>
            <p:ph sz="half" idx="2"/>
          </p:nvPr>
        </p:nvSpPr>
        <p:spPr/>
        <p:txBody>
          <a:bodyPr/>
          <a:lstStyle/>
          <a:p>
            <a:r>
              <a:rPr lang="es-MX" dirty="0"/>
              <a:t>¿Qué no?</a:t>
            </a:r>
          </a:p>
          <a:p>
            <a:r>
              <a:rPr lang="es-MX" dirty="0"/>
              <a:t>Satisfacer nuestras necesidades laborales.</a:t>
            </a:r>
          </a:p>
          <a:p>
            <a:endParaRPr lang="es-ES" dirty="0"/>
          </a:p>
        </p:txBody>
      </p:sp>
      <p:pic>
        <p:nvPicPr>
          <p:cNvPr id="6146" name="Picture 2" descr="Resultado de imagen para bondades de ser aser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0325" y="2996952"/>
            <a:ext cx="4238503" cy="3520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8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5214" y="533400"/>
            <a:ext cx="8686800" cy="5847928"/>
          </a:xfrm>
        </p:spPr>
        <p:txBody>
          <a:bodyPr>
            <a:normAutofit fontScale="90000"/>
          </a:bodyPr>
          <a:lstStyle/>
          <a:p>
            <a:r>
              <a:rPr lang="en-US" dirty="0" err="1"/>
              <a:t>Oposición</a:t>
            </a:r>
            <a:r>
              <a:rPr lang="en-US" dirty="0"/>
              <a:t> </a:t>
            </a:r>
            <a:r>
              <a:rPr lang="en-US" dirty="0" err="1"/>
              <a:t>asertiva</a:t>
            </a:r>
            <a:br>
              <a:rPr lang="en-US" dirty="0"/>
            </a:br>
            <a:br>
              <a:rPr lang="en-US" dirty="0"/>
            </a:br>
            <a:br>
              <a:rPr lang="en-US" dirty="0"/>
            </a:br>
            <a:br>
              <a:rPr lang="en-US" dirty="0"/>
            </a:br>
            <a:br>
              <a:rPr lang="en-US" dirty="0"/>
            </a:br>
            <a:br>
              <a:rPr lang="en-US" dirty="0"/>
            </a:br>
            <a:br>
              <a:rPr lang="en-US" dirty="0"/>
            </a:br>
            <a:br>
              <a:rPr lang="en-US" dirty="0"/>
            </a:br>
            <a:r>
              <a:rPr lang="en-US" dirty="0" err="1"/>
              <a:t>Aceptación</a:t>
            </a:r>
            <a:r>
              <a:rPr lang="en-US" dirty="0"/>
              <a:t> </a:t>
            </a:r>
            <a:r>
              <a:rPr lang="en-US" dirty="0" err="1"/>
              <a:t>asertiva</a:t>
            </a:r>
            <a:endParaRPr lang="en-US" dirty="0"/>
          </a:p>
        </p:txBody>
      </p:sp>
    </p:spTree>
    <p:extLst>
      <p:ext uri="{BB962C8B-B14F-4D97-AF65-F5344CB8AC3E}">
        <p14:creationId xmlns:p14="http://schemas.microsoft.com/office/powerpoint/2010/main" val="413117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Ventajas</a:t>
            </a:r>
            <a:r>
              <a:rPr lang="en-US" dirty="0"/>
              <a:t> de </a:t>
            </a:r>
            <a:r>
              <a:rPr lang="en-US" dirty="0" err="1"/>
              <a:t>ser</a:t>
            </a:r>
            <a:r>
              <a:rPr lang="en-US" dirty="0"/>
              <a:t> </a:t>
            </a:r>
            <a:r>
              <a:rPr lang="en-US" dirty="0" err="1"/>
              <a:t>asertivo</a:t>
            </a:r>
            <a:endParaRPr lang="en-US" dirty="0"/>
          </a:p>
        </p:txBody>
      </p:sp>
      <p:sp>
        <p:nvSpPr>
          <p:cNvPr id="4" name="Marcador de posición de contenido 3"/>
          <p:cNvSpPr>
            <a:spLocks noGrp="1"/>
          </p:cNvSpPr>
          <p:nvPr>
            <p:ph sz="half" idx="2"/>
          </p:nvPr>
        </p:nvSpPr>
        <p:spPr>
          <a:xfrm>
            <a:off x="261764" y="1844824"/>
            <a:ext cx="4251960" cy="4246984"/>
          </a:xfrm>
        </p:spPr>
        <p:txBody>
          <a:bodyPr>
            <a:normAutofit lnSpcReduction="10000"/>
          </a:bodyPr>
          <a:lstStyle/>
          <a:p>
            <a:r>
              <a:rPr lang="es-MX" b="1" dirty="0"/>
              <a:t>1. Te ayuda a ser concreto.</a:t>
            </a:r>
          </a:p>
          <a:p>
            <a:r>
              <a:rPr lang="es-ES" b="1" dirty="0"/>
              <a:t>2. Aprendes a controlar tus emociones.</a:t>
            </a:r>
          </a:p>
          <a:p>
            <a:r>
              <a:rPr lang="es-MX" b="1" dirty="0"/>
              <a:t>3. No siempre se puede estar de acuerdo.</a:t>
            </a:r>
          </a:p>
          <a:p>
            <a:r>
              <a:rPr lang="es-MX" b="1" dirty="0"/>
              <a:t>4. Defender las ideas sin ser agresivo.</a:t>
            </a:r>
          </a:p>
          <a:p>
            <a:r>
              <a:rPr lang="es-ES" b="1" dirty="0"/>
              <a:t>5. Genera mayor autoconfianza.</a:t>
            </a:r>
          </a:p>
          <a:p>
            <a:r>
              <a:rPr lang="pt-BR" b="1" dirty="0"/>
              <a:t>6. Aprendes a romper esquemas.</a:t>
            </a:r>
          </a:p>
          <a:p>
            <a:r>
              <a:rPr lang="es-MX" b="1" dirty="0"/>
              <a:t>7. Tu lenguaje corporal se impondrá</a:t>
            </a:r>
            <a:endParaRPr lang="en-US" dirty="0"/>
          </a:p>
        </p:txBody>
      </p:sp>
      <p:sp>
        <p:nvSpPr>
          <p:cNvPr id="5" name="Marcador de posición de texto 4"/>
          <p:cNvSpPr>
            <a:spLocks noGrp="1"/>
          </p:cNvSpPr>
          <p:nvPr>
            <p:ph type="body" sz="quarter" idx="3"/>
          </p:nvPr>
        </p:nvSpPr>
        <p:spPr/>
        <p:txBody>
          <a:bodyPr/>
          <a:lstStyle/>
          <a:p>
            <a:endParaRPr lang="en-US"/>
          </a:p>
        </p:txBody>
      </p:sp>
      <p:sp>
        <p:nvSpPr>
          <p:cNvPr id="6" name="Marcador de posición de contenido 5"/>
          <p:cNvSpPr>
            <a:spLocks noGrp="1"/>
          </p:cNvSpPr>
          <p:nvPr>
            <p:ph sz="quarter" idx="4"/>
          </p:nvPr>
        </p:nvSpPr>
        <p:spPr/>
        <p:txBody>
          <a:bodyPr/>
          <a:lstStyle/>
          <a:p>
            <a:endParaRPr lang="en-US"/>
          </a:p>
        </p:txBody>
      </p:sp>
      <p:pic>
        <p:nvPicPr>
          <p:cNvPr id="7170" name="Picture 2" descr="Resultado de imagen para ventajas de ser aser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260" y="1562891"/>
            <a:ext cx="7030517" cy="5272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f02895266">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2958f784-0ef9-4616-b22d-512a8cad1f0d">Decisions in business are not black and white. There are gray areas, too, just like in this template's design with a grid of office windows in the background. The bright blue text and colorful accents  contrast to draw attention to your content, as the sample list, chart, tables, and smartart show. This presentation is in widescreen (16X9) format. 
</APDescription>
    <AssetExpire xmlns="2958f784-0ef9-4616-b22d-512a8cad1f0d">2029-01-01T08:00:00+00:00</AssetExpire>
    <CampaignTagsTaxHTField0 xmlns="2958f784-0ef9-4616-b22d-512a8cad1f0d">
      <Terms xmlns="http://schemas.microsoft.com/office/infopath/2007/PartnerControls"/>
    </CampaignTagsTaxHTField0>
    <IntlLangReviewDate xmlns="2958f784-0ef9-4616-b22d-512a8cad1f0d" xsi:nil="true"/>
    <TPFriendlyName xmlns="2958f784-0ef9-4616-b22d-512a8cad1f0d" xsi:nil="true"/>
    <IntlLangReview xmlns="2958f784-0ef9-4616-b22d-512a8cad1f0d">false</IntlLangReview>
    <LocLastLocAttemptVersionLookup xmlns="2958f784-0ef9-4616-b22d-512a8cad1f0d">835478</LocLastLocAttemptVersionLookup>
    <PolicheckWords xmlns="2958f784-0ef9-4616-b22d-512a8cad1f0d" xsi:nil="true"/>
    <SubmitterId xmlns="2958f784-0ef9-4616-b22d-512a8cad1f0d" xsi:nil="true"/>
    <AcquiredFrom xmlns="2958f784-0ef9-4616-b22d-512a8cad1f0d">Internal MS</AcquiredFrom>
    <EditorialStatus xmlns="2958f784-0ef9-4616-b22d-512a8cad1f0d">Complete</EditorialStatus>
    <Markets xmlns="2958f784-0ef9-4616-b22d-512a8cad1f0d"/>
    <OriginAsset xmlns="2958f784-0ef9-4616-b22d-512a8cad1f0d" xsi:nil="true"/>
    <AssetStart xmlns="2958f784-0ef9-4616-b22d-512a8cad1f0d">2012-05-11T02:03:00+00:00</AssetStart>
    <FriendlyTitle xmlns="2958f784-0ef9-4616-b22d-512a8cad1f0d" xsi:nil="true"/>
    <MarketSpecific xmlns="2958f784-0ef9-4616-b22d-512a8cad1f0d">false</MarketSpecific>
    <TPNamespace xmlns="2958f784-0ef9-4616-b22d-512a8cad1f0d" xsi:nil="true"/>
    <PublishStatusLookup xmlns="2958f784-0ef9-4616-b22d-512a8cad1f0d">
      <Value>664597</Value>
    </PublishStatusLookup>
    <APAuthor xmlns="2958f784-0ef9-4616-b22d-512a8cad1f0d">
      <UserInfo>
        <DisplayName>REDMOND\v-vaddu</DisplayName>
        <AccountId>2567</AccountId>
        <AccountType/>
      </UserInfo>
    </APAuthor>
    <TPCommandLine xmlns="2958f784-0ef9-4616-b22d-512a8cad1f0d" xsi:nil="true"/>
    <IntlLangReviewer xmlns="2958f784-0ef9-4616-b22d-512a8cad1f0d" xsi:nil="true"/>
    <OpenTemplate xmlns="2958f784-0ef9-4616-b22d-512a8cad1f0d">true</OpenTemplate>
    <CSXSubmissionDate xmlns="2958f784-0ef9-4616-b22d-512a8cad1f0d" xsi:nil="true"/>
    <TaxCatchAll xmlns="2958f784-0ef9-4616-b22d-512a8cad1f0d"/>
    <Manager xmlns="2958f784-0ef9-4616-b22d-512a8cad1f0d" xsi:nil="true"/>
    <NumericId xmlns="2958f784-0ef9-4616-b22d-512a8cad1f0d" xsi:nil="true"/>
    <ParentAssetId xmlns="2958f784-0ef9-4616-b22d-512a8cad1f0d" xsi:nil="true"/>
    <OriginalSourceMarket xmlns="2958f784-0ef9-4616-b22d-512a8cad1f0d">english</OriginalSourceMarket>
    <ApprovalStatus xmlns="2958f784-0ef9-4616-b22d-512a8cad1f0d">InProgress</ApprovalStatus>
    <TPComponent xmlns="2958f784-0ef9-4616-b22d-512a8cad1f0d" xsi:nil="true"/>
    <EditorialTags xmlns="2958f784-0ef9-4616-b22d-512a8cad1f0d" xsi:nil="true"/>
    <TPExecutable xmlns="2958f784-0ef9-4616-b22d-512a8cad1f0d" xsi:nil="true"/>
    <TPLaunchHelpLink xmlns="2958f784-0ef9-4616-b22d-512a8cad1f0d" xsi:nil="true"/>
    <LocComments xmlns="2958f784-0ef9-4616-b22d-512a8cad1f0d" xsi:nil="true"/>
    <LocRecommendedHandoff xmlns="2958f784-0ef9-4616-b22d-512a8cad1f0d" xsi:nil="true"/>
    <SourceTitle xmlns="2958f784-0ef9-4616-b22d-512a8cad1f0d" xsi:nil="true"/>
    <CSXUpdate xmlns="2958f784-0ef9-4616-b22d-512a8cad1f0d">false</CSXUpdate>
    <IntlLocPriority xmlns="2958f784-0ef9-4616-b22d-512a8cad1f0d" xsi:nil="true"/>
    <UAProjectedTotalWords xmlns="2958f784-0ef9-4616-b22d-512a8cad1f0d" xsi:nil="true"/>
    <AssetType xmlns="2958f784-0ef9-4616-b22d-512a8cad1f0d">TP</AssetType>
    <MachineTranslated xmlns="2958f784-0ef9-4616-b22d-512a8cad1f0d">false</MachineTranslated>
    <OutputCachingOn xmlns="2958f784-0ef9-4616-b22d-512a8cad1f0d">false</OutputCachingOn>
    <TemplateStatus xmlns="2958f784-0ef9-4616-b22d-512a8cad1f0d">Complete</TemplateStatus>
    <IsSearchable xmlns="2958f784-0ef9-4616-b22d-512a8cad1f0d">true</IsSearchable>
    <ContentItem xmlns="2958f784-0ef9-4616-b22d-512a8cad1f0d" xsi:nil="true"/>
    <HandoffToMSDN xmlns="2958f784-0ef9-4616-b22d-512a8cad1f0d" xsi:nil="true"/>
    <ShowIn xmlns="2958f784-0ef9-4616-b22d-512a8cad1f0d">Show everywhere</ShowIn>
    <ThumbnailAssetId xmlns="2958f784-0ef9-4616-b22d-512a8cad1f0d" xsi:nil="true"/>
    <UALocComments xmlns="2958f784-0ef9-4616-b22d-512a8cad1f0d" xsi:nil="true"/>
    <UALocRecommendation xmlns="2958f784-0ef9-4616-b22d-512a8cad1f0d">Localize</UALocRecommendation>
    <LastModifiedDateTime xmlns="2958f784-0ef9-4616-b22d-512a8cad1f0d" xsi:nil="true"/>
    <LegacyData xmlns="2958f784-0ef9-4616-b22d-512a8cad1f0d" xsi:nil="true"/>
    <LocManualTestRequired xmlns="2958f784-0ef9-4616-b22d-512a8cad1f0d">false</LocManualTestRequired>
    <ClipArtFilename xmlns="2958f784-0ef9-4616-b22d-512a8cad1f0d" xsi:nil="true"/>
    <TPApplication xmlns="2958f784-0ef9-4616-b22d-512a8cad1f0d" xsi:nil="true"/>
    <CSXHash xmlns="2958f784-0ef9-4616-b22d-512a8cad1f0d" xsi:nil="true"/>
    <DirectSourceMarket xmlns="2958f784-0ef9-4616-b22d-512a8cad1f0d">english</DirectSourceMarket>
    <PrimaryImageGen xmlns="2958f784-0ef9-4616-b22d-512a8cad1f0d">true</PrimaryImageGen>
    <PlannedPubDate xmlns="2958f784-0ef9-4616-b22d-512a8cad1f0d" xsi:nil="true"/>
    <CSXSubmissionMarket xmlns="2958f784-0ef9-4616-b22d-512a8cad1f0d" xsi:nil="true"/>
    <Downloads xmlns="2958f784-0ef9-4616-b22d-512a8cad1f0d">0</Downloads>
    <ArtSampleDocs xmlns="2958f784-0ef9-4616-b22d-512a8cad1f0d" xsi:nil="true"/>
    <TrustLevel xmlns="2958f784-0ef9-4616-b22d-512a8cad1f0d">1 Microsoft Managed Content</TrustLevel>
    <BlockPublish xmlns="2958f784-0ef9-4616-b22d-512a8cad1f0d">false</BlockPublish>
    <TPLaunchHelpLinkType xmlns="2958f784-0ef9-4616-b22d-512a8cad1f0d">Template</TPLaunchHelpLinkType>
    <LocalizationTagsTaxHTField0 xmlns="2958f784-0ef9-4616-b22d-512a8cad1f0d">
      <Terms xmlns="http://schemas.microsoft.com/office/infopath/2007/PartnerControls"/>
    </LocalizationTagsTaxHTField0>
    <BusinessGroup xmlns="2958f784-0ef9-4616-b22d-512a8cad1f0d" xsi:nil="true"/>
    <Providers xmlns="2958f784-0ef9-4616-b22d-512a8cad1f0d" xsi:nil="true"/>
    <TemplateTemplateType xmlns="2958f784-0ef9-4616-b22d-512a8cad1f0d">PowerPoint Presentation Template</TemplateTemplateType>
    <TimesCloned xmlns="2958f784-0ef9-4616-b22d-512a8cad1f0d" xsi:nil="true"/>
    <TPAppVersion xmlns="2958f784-0ef9-4616-b22d-512a8cad1f0d" xsi:nil="true"/>
    <VoteCount xmlns="2958f784-0ef9-4616-b22d-512a8cad1f0d" xsi:nil="true"/>
    <AverageRating xmlns="2958f784-0ef9-4616-b22d-512a8cad1f0d" xsi:nil="true"/>
    <FeatureTagsTaxHTField0 xmlns="2958f784-0ef9-4616-b22d-512a8cad1f0d">
      <Terms xmlns="http://schemas.microsoft.com/office/infopath/2007/PartnerControls"/>
    </FeatureTagsTaxHTField0>
    <Provider xmlns="2958f784-0ef9-4616-b22d-512a8cad1f0d" xsi:nil="true"/>
    <UACurrentWords xmlns="2958f784-0ef9-4616-b22d-512a8cad1f0d" xsi:nil="true"/>
    <AssetId xmlns="2958f784-0ef9-4616-b22d-512a8cad1f0d">TP102895241</AssetId>
    <TPClientViewer xmlns="2958f784-0ef9-4616-b22d-512a8cad1f0d" xsi:nil="true"/>
    <DSATActionTaken xmlns="2958f784-0ef9-4616-b22d-512a8cad1f0d" xsi:nil="true"/>
    <APEditor xmlns="2958f784-0ef9-4616-b22d-512a8cad1f0d">
      <UserInfo>
        <DisplayName/>
        <AccountId xsi:nil="true"/>
        <AccountType/>
      </UserInfo>
    </APEditor>
    <TPInstallLocation xmlns="2958f784-0ef9-4616-b22d-512a8cad1f0d" xsi:nil="true"/>
    <OOCacheId xmlns="2958f784-0ef9-4616-b22d-512a8cad1f0d" xsi:nil="true"/>
    <IsDeleted xmlns="2958f784-0ef9-4616-b22d-512a8cad1f0d">false</IsDeleted>
    <PublishTargets xmlns="2958f784-0ef9-4616-b22d-512a8cad1f0d">OfficeOnlineVNext</PublishTargets>
    <ApprovalLog xmlns="2958f784-0ef9-4616-b22d-512a8cad1f0d" xsi:nil="true"/>
    <BugNumber xmlns="2958f784-0ef9-4616-b22d-512a8cad1f0d" xsi:nil="true"/>
    <CrawlForDependencies xmlns="2958f784-0ef9-4616-b22d-512a8cad1f0d">false</CrawlForDependencies>
    <InternalTagsTaxHTField0 xmlns="2958f784-0ef9-4616-b22d-512a8cad1f0d">
      <Terms xmlns="http://schemas.microsoft.com/office/infopath/2007/PartnerControls"/>
    </InternalTagsTaxHTField0>
    <LastHandOff xmlns="2958f784-0ef9-4616-b22d-512a8cad1f0d" xsi:nil="true"/>
    <Milestone xmlns="2958f784-0ef9-4616-b22d-512a8cad1f0d" xsi:nil="true"/>
    <OriginalRelease xmlns="2958f784-0ef9-4616-b22d-512a8cad1f0d">15</OriginalRelease>
    <RecommendationsModifier xmlns="2958f784-0ef9-4616-b22d-512a8cad1f0d" xsi:nil="true"/>
    <ScenarioTagsTaxHTField0 xmlns="2958f784-0ef9-4616-b22d-512a8cad1f0d">
      <Terms xmlns="http://schemas.microsoft.com/office/infopath/2007/PartnerControls"/>
    </ScenarioTagsTaxHTField0>
    <UANotes xmlns="2958f784-0ef9-4616-b22d-512a8cad1f0d" xsi:nil="true"/>
    <Description0 xmlns="fb5acd76-e9f3-4601-9d69-91f53ab96ae6" xsi:nil="true"/>
    <Component xmlns="fb5acd76-e9f3-4601-9d69-91f53ab96ae6" xsi:nil="true"/>
    <LocMarketGroupTiers2 xmlns="2958f784-0ef9-4616-b22d-512a8cad1f0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DE95A0C693CEB341887D38A4A2B58B45040072C752107C5A7B47AA91A1EE638E6F1F" ma:contentTypeVersion="55" ma:contentTypeDescription="Create a new document." ma:contentTypeScope="" ma:versionID="3c98c83416931a21d43ed007fda5e4dd">
  <xsd:schema xmlns:xsd="http://www.w3.org/2001/XMLSchema" xmlns:xs="http://www.w3.org/2001/XMLSchema" xmlns:p="http://schemas.microsoft.com/office/2006/metadata/properties" xmlns:ns2="2958f784-0ef9-4616-b22d-512a8cad1f0d" xmlns:ns3="fb5acd76-e9f3-4601-9d69-91f53ab96ae6" targetNamespace="http://schemas.microsoft.com/office/2006/metadata/properties" ma:root="true" ma:fieldsID="938018c4f46d99993d20879d4e9ddff8" ns2:_="" ns3:_="">
    <xsd:import namespace="2958f784-0ef9-4616-b22d-512a8cad1f0d"/>
    <xsd:import namespace="fb5acd76-e9f3-4601-9d69-91f53ab96ae6"/>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58f784-0ef9-4616-b22d-512a8cad1f0d"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ca69c71e-a029-4733-aca1-cabc27411b08}"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D80075B-F8CE-48D6-9BD2-D195F7E115A9}" ma:internalName="CSXSubmissionMarket" ma:readOnly="false" ma:showField="MarketName" ma:web="2958f784-0ef9-4616-b22d-512a8cad1f0d">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9327d1a0-1a14-4b12-a74c-0f320f972977}"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1F044C38-11A0-4051-9DF8-A3AFA85E16DC}" ma:internalName="InProjectListLookup" ma:readOnly="true" ma:showField="InProjectLis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3b364bcb-a06e-4da1-8475-f5243c3236b2}"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1F044C38-11A0-4051-9DF8-A3AFA85E16DC}" ma:internalName="LastCompleteVersionLookup" ma:readOnly="true" ma:showField="LastComplete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1F044C38-11A0-4051-9DF8-A3AFA85E16DC}" ma:internalName="LastPreviewErrorLookup" ma:readOnly="true" ma:showField="LastPreview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1F044C38-11A0-4051-9DF8-A3AFA85E16DC}" ma:internalName="LastPreviewResultLookup" ma:readOnly="true" ma:showField="LastPreview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1F044C38-11A0-4051-9DF8-A3AFA85E16DC}" ma:internalName="LastPreviewAttemptDateLookup" ma:readOnly="true" ma:showField="LastPreview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1F044C38-11A0-4051-9DF8-A3AFA85E16DC}" ma:internalName="LastPreviewedByLookup" ma:readOnly="true" ma:showField="LastPreview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1F044C38-11A0-4051-9DF8-A3AFA85E16DC}" ma:internalName="LastPreviewTimeLookup" ma:readOnly="true" ma:showField="LastPreview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1F044C38-11A0-4051-9DF8-A3AFA85E16DC}" ma:internalName="LastPreviewVersionLookup" ma:readOnly="true" ma:showField="LastPreview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1F044C38-11A0-4051-9DF8-A3AFA85E16DC}" ma:internalName="LastPublishErrorLookup" ma:readOnly="true" ma:showField="LastPublish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1F044C38-11A0-4051-9DF8-A3AFA85E16DC}" ma:internalName="LastPublishResultLookup" ma:readOnly="true" ma:showField="LastPublish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1F044C38-11A0-4051-9DF8-A3AFA85E16DC}" ma:internalName="LastPublishAttemptDateLookup" ma:readOnly="true" ma:showField="LastPublish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1F044C38-11A0-4051-9DF8-A3AFA85E16DC}" ma:internalName="LastPublishedByLookup" ma:readOnly="true" ma:showField="LastPublish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1F044C38-11A0-4051-9DF8-A3AFA85E16DC}" ma:internalName="LastPublishTimeLookup" ma:readOnly="true" ma:showField="LastPublish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1F044C38-11A0-4051-9DF8-A3AFA85E16DC}" ma:internalName="LastPublishVersionLookup" ma:readOnly="true" ma:showField="LastPublish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AC64899A-88C0-4725-BCFC-902FA402DE74}" ma:internalName="LocLastLocAttemptVersionLookup" ma:readOnly="false" ma:showField="LastLocAttemptVersion" ma:web="2958f784-0ef9-4616-b22d-512a8cad1f0d">
      <xsd:simpleType>
        <xsd:restriction base="dms:Lookup"/>
      </xsd:simpleType>
    </xsd:element>
    <xsd:element name="LocLastLocAttemptVersionTypeLookup" ma:index="72" nillable="true" ma:displayName="Loc Last Loc Attempt Version Type" ma:default="" ma:list="{AC64899A-88C0-4725-BCFC-902FA402DE74}" ma:internalName="LocLastLocAttemptVersionTypeLookup" ma:readOnly="true" ma:showField="LastLocAttemptVersionType" ma:web="2958f784-0ef9-4616-b22d-512a8cad1f0d">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AC64899A-88C0-4725-BCFC-902FA402DE74}" ma:internalName="LocNewPublishedVersionLookup" ma:readOnly="true" ma:showField="NewPublishedVersion" ma:web="2958f784-0ef9-4616-b22d-512a8cad1f0d">
      <xsd:simpleType>
        <xsd:restriction base="dms:Lookup"/>
      </xsd:simpleType>
    </xsd:element>
    <xsd:element name="LocOverallHandbackStatusLookup" ma:index="76" nillable="true" ma:displayName="Loc Overall Handback Status" ma:default="" ma:list="{AC64899A-88C0-4725-BCFC-902FA402DE74}" ma:internalName="LocOverallHandbackStatusLookup" ma:readOnly="true" ma:showField="OverallHandbackStatus" ma:web="2958f784-0ef9-4616-b22d-512a8cad1f0d">
      <xsd:simpleType>
        <xsd:restriction base="dms:Lookup"/>
      </xsd:simpleType>
    </xsd:element>
    <xsd:element name="LocOverallLocStatusLookup" ma:index="77" nillable="true" ma:displayName="Loc Overall Localize Status" ma:default="" ma:list="{AC64899A-88C0-4725-BCFC-902FA402DE74}" ma:internalName="LocOverallLocStatusLookup" ma:readOnly="true" ma:showField="OverallLocStatus" ma:web="2958f784-0ef9-4616-b22d-512a8cad1f0d">
      <xsd:simpleType>
        <xsd:restriction base="dms:Lookup"/>
      </xsd:simpleType>
    </xsd:element>
    <xsd:element name="LocOverallPreviewStatusLookup" ma:index="78" nillable="true" ma:displayName="Loc Overall Preview Status" ma:default="" ma:list="{AC64899A-88C0-4725-BCFC-902FA402DE74}" ma:internalName="LocOverallPreviewStatusLookup" ma:readOnly="true" ma:showField="OverallPreviewStatus" ma:web="2958f784-0ef9-4616-b22d-512a8cad1f0d">
      <xsd:simpleType>
        <xsd:restriction base="dms:Lookup"/>
      </xsd:simpleType>
    </xsd:element>
    <xsd:element name="LocOverallPublishStatusLookup" ma:index="79" nillable="true" ma:displayName="Loc Overall Publish Status" ma:default="" ma:list="{AC64899A-88C0-4725-BCFC-902FA402DE74}" ma:internalName="LocOverallPublishStatusLookup" ma:readOnly="true" ma:showField="OverallPublishStatus" ma:web="2958f784-0ef9-4616-b22d-512a8cad1f0d">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AC64899A-88C0-4725-BCFC-902FA402DE74}" ma:internalName="LocProcessedForHandoffsLookup" ma:readOnly="true" ma:showField="ProcessedForHandoffs" ma:web="2958f784-0ef9-4616-b22d-512a8cad1f0d">
      <xsd:simpleType>
        <xsd:restriction base="dms:Lookup"/>
      </xsd:simpleType>
    </xsd:element>
    <xsd:element name="LocProcessedForMarketsLookup" ma:index="82" nillable="true" ma:displayName="Loc Processed For Markets" ma:default="" ma:list="{AC64899A-88C0-4725-BCFC-902FA402DE74}" ma:internalName="LocProcessedForMarketsLookup" ma:readOnly="true" ma:showField="ProcessedForMarkets" ma:web="2958f784-0ef9-4616-b22d-512a8cad1f0d">
      <xsd:simpleType>
        <xsd:restriction base="dms:Lookup"/>
      </xsd:simpleType>
    </xsd:element>
    <xsd:element name="LocPublishedDependentAssetsLookup" ma:index="83" nillable="true" ma:displayName="Loc Published Dependent Assets" ma:default="" ma:list="{AC64899A-88C0-4725-BCFC-902FA402DE74}" ma:internalName="LocPublishedDependentAssetsLookup" ma:readOnly="true" ma:showField="PublishedDependentAssets" ma:web="2958f784-0ef9-4616-b22d-512a8cad1f0d">
      <xsd:simpleType>
        <xsd:restriction base="dms:Lookup"/>
      </xsd:simpleType>
    </xsd:element>
    <xsd:element name="LocPublishedLinkedAssetsLookup" ma:index="84" nillable="true" ma:displayName="Loc Published Linked Assets" ma:default="" ma:list="{AC64899A-88C0-4725-BCFC-902FA402DE74}" ma:internalName="LocPublishedLinkedAssetsLookup" ma:readOnly="true" ma:showField="PublishedLinkedAssets" ma:web="2958f784-0ef9-4616-b22d-512a8cad1f0d">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251ee2d3-c117-4524-b3f1-1010c3cab2a3}"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D80075B-F8CE-48D6-9BD2-D195F7E115A9}" ma:internalName="Markets" ma:readOnly="false" ma:showField="MarketNa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1F044C38-11A0-4051-9DF8-A3AFA85E16DC}" ma:internalName="NumOfRatingsLookup" ma:readOnly="true" ma:showField="NumOfRating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1F044C38-11A0-4051-9DF8-A3AFA85E16DC}" ma:internalName="PublishStatusLookup" ma:readOnly="false" ma:showField="PublishStatu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54e2ea7-8c43-4b3c-9db4-bd71f7cfe4f4}"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33f01220-6030-4880-975f-b9ea0de09f53}" ma:internalName="TaxCatchAll" ma:showField="CatchAllData"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33f01220-6030-4880-975f-b9ea0de09f53}" ma:internalName="TaxCatchAllLabel" ma:readOnly="true" ma:showField="CatchAllDataLabel"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5acd76-e9f3-4601-9d69-91f53ab96ae6"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182A0E-7F17-4A86-A7C5-8846F54E438A}">
  <ds:schemaRefs>
    <ds:schemaRef ds:uri="http://schemas.microsoft.com/sharepoint/v3/contenttype/forms"/>
  </ds:schemaRefs>
</ds:datastoreItem>
</file>

<file path=customXml/itemProps2.xml><?xml version="1.0" encoding="utf-8"?>
<ds:datastoreItem xmlns:ds="http://schemas.openxmlformats.org/officeDocument/2006/customXml" ds:itemID="{835F5358-D174-472F-A3D1-C1F5B703B1EC}">
  <ds:schemaRefs>
    <ds:schemaRef ds:uri="http://schemas.openxmlformats.org/package/2006/metadata/core-properties"/>
    <ds:schemaRef ds:uri="fb5acd76-e9f3-4601-9d69-91f53ab96ae6"/>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2958f784-0ef9-4616-b22d-512a8cad1f0d"/>
    <ds:schemaRef ds:uri="http://www.w3.org/XML/1998/namespace"/>
    <ds:schemaRef ds:uri="http://purl.org/dc/dcmitype/"/>
  </ds:schemaRefs>
</ds:datastoreItem>
</file>

<file path=customXml/itemProps3.xml><?xml version="1.0" encoding="utf-8"?>
<ds:datastoreItem xmlns:ds="http://schemas.openxmlformats.org/officeDocument/2006/customXml" ds:itemID="{8DF0D094-7856-4689-BF97-F4E7FCA705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58f784-0ef9-4616-b22d-512a8cad1f0d"/>
    <ds:schemaRef ds:uri="fb5acd76-e9f3-4601-9d69-91f53ab96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tf02895266</Template>
  <TotalTime>0</TotalTime>
  <Words>455</Words>
  <Application>Microsoft Office PowerPoint</Application>
  <PresentationFormat>Personalizado</PresentationFormat>
  <Paragraphs>44</Paragraphs>
  <Slides>13</Slides>
  <Notes>0</Notes>
  <HiddenSlides>0</HiddenSlides>
  <MMClips>1</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Franklin Gothic Medium</vt:lpstr>
      <vt:lpstr>tf02895266</vt:lpstr>
      <vt:lpstr>Asertividad</vt:lpstr>
      <vt:lpstr>¿Qué es?</vt:lpstr>
      <vt:lpstr>Asertividad en la vida</vt:lpstr>
      <vt:lpstr>Competencia laboral</vt:lpstr>
      <vt:lpstr>¿En qué áreas influye?</vt:lpstr>
      <vt:lpstr>Presentación de PowerPoint</vt:lpstr>
      <vt:lpstr>Bondades de ser asertivo en el trabajo.</vt:lpstr>
      <vt:lpstr>Oposición asertiva        Aceptación asertiva</vt:lpstr>
      <vt:lpstr>Ventajas de ser asertivo</vt:lpstr>
      <vt:lpstr>Presentación de PowerPoint</vt:lpstr>
      <vt:lpstr>Pasos para construir un diálogo asertivo</vt:lpstr>
      <vt:lpstr>Tarea, desarrollar 1 diálogo para cada uno de los siguientes problemas. Entrega próximo lunes.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2017-06-24T01:29:58Z</dcterms:created>
  <dcterms:modified xsi:type="dcterms:W3CDTF">2020-07-10T05:08:05Z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0x010100DE95A0C693CEB341887D38A4A2B58B45040072C752107C5A7B47AA91A1EE638E6F1F</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