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2"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Formación sociocultural iv</a:t>
            </a:r>
            <a:endParaRPr lang="es-MX" dirty="0"/>
          </a:p>
        </p:txBody>
      </p:sp>
      <p:sp>
        <p:nvSpPr>
          <p:cNvPr id="3" name="Subtítulo 2"/>
          <p:cNvSpPr>
            <a:spLocks noGrp="1"/>
          </p:cNvSpPr>
          <p:nvPr>
            <p:ph type="subTitle" idx="1"/>
          </p:nvPr>
        </p:nvSpPr>
        <p:spPr/>
        <p:txBody>
          <a:bodyPr/>
          <a:lstStyle/>
          <a:p>
            <a:r>
              <a:rPr lang="es-MX" dirty="0" smtClean="0"/>
              <a:t>Unidad I</a:t>
            </a:r>
          </a:p>
          <a:p>
            <a:r>
              <a:rPr lang="es-MX" dirty="0" smtClean="0"/>
              <a:t>Proceso del pensamiento creativo</a:t>
            </a:r>
            <a:endParaRPr lang="es-MX" dirty="0"/>
          </a:p>
        </p:txBody>
      </p:sp>
    </p:spTree>
    <p:extLst>
      <p:ext uri="{BB962C8B-B14F-4D97-AF65-F5344CB8AC3E}">
        <p14:creationId xmlns:p14="http://schemas.microsoft.com/office/powerpoint/2010/main" val="290728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Tema 1: La inteligencia</a:t>
            </a:r>
            <a:endParaRPr lang="es-MX" dirty="0"/>
          </a:p>
        </p:txBody>
      </p:sp>
      <p:sp>
        <p:nvSpPr>
          <p:cNvPr id="3" name="Marcador de contenido 2"/>
          <p:cNvSpPr>
            <a:spLocks noGrp="1"/>
          </p:cNvSpPr>
          <p:nvPr>
            <p:ph idx="1"/>
          </p:nvPr>
        </p:nvSpPr>
        <p:spPr/>
        <p:txBody>
          <a:bodyPr>
            <a:normAutofit fontScale="70000" lnSpcReduction="20000"/>
          </a:bodyPr>
          <a:lstStyle/>
          <a:p>
            <a:r>
              <a:rPr lang="es-MX" dirty="0" smtClean="0"/>
              <a:t>Lenguaje coloquial vs lenguaje técnico – Expertos vs profanos. </a:t>
            </a:r>
          </a:p>
          <a:p>
            <a:endParaRPr lang="es-MX" dirty="0"/>
          </a:p>
          <a:p>
            <a:r>
              <a:rPr lang="es-MX" dirty="0" smtClean="0"/>
              <a:t>Recientes estudios (</a:t>
            </a:r>
            <a:r>
              <a:rPr lang="es-MX" dirty="0" err="1" smtClean="0"/>
              <a:t>Sternberg</a:t>
            </a:r>
            <a:r>
              <a:rPr lang="es-MX" dirty="0" smtClean="0"/>
              <a:t> y otros 1981) han demostrado que los conceptos de los profanos respecto a la inteligencia son sensiblemente similares a los de los expertos, hasta el punto de presentar correlaciones de 0.96. </a:t>
            </a:r>
            <a:endParaRPr lang="es-MX" dirty="0"/>
          </a:p>
          <a:p>
            <a:r>
              <a:rPr lang="es-MX" dirty="0" smtClean="0"/>
              <a:t>Ambos grupos concuerdan respecto a qué conductas son características de la inteligencia e importantes para definir a la persona inteligente ideal. De igual forma coinciden en que es muy difícil definirlo.</a:t>
            </a:r>
          </a:p>
          <a:p>
            <a:endParaRPr lang="es-MX" dirty="0"/>
          </a:p>
          <a:p>
            <a:r>
              <a:rPr lang="es-MX" dirty="0" smtClean="0"/>
              <a:t>Algunos especialistas (Beltrán, 1988) opinan que la inteligencia es de esos conceptos que no tienen definición posible, ya que sólo puede reconocerse a través de ejemplos de conductas típicas o “inteligentes”. Es decir, que para considerar a na persona como inteligente, necesitamos establecer el grado de semejanza que tienen sus actuaciones con un prototipo de persona inteligente.</a:t>
            </a:r>
          </a:p>
          <a:p>
            <a:endParaRPr lang="es-MX" dirty="0"/>
          </a:p>
          <a:p>
            <a:r>
              <a:rPr lang="es-MX" dirty="0" smtClean="0"/>
              <a:t>Otro problema, el prototipo podría ser único para distintas épocas y distintas culturas, o podría serlo para una determinada época o civilización. ¿A quiénes consideramos más inteligentes, a las personas que han conseguido un premio Nobel o las que han conseguido sobrevivir en el desierto del Sahara o la selva amazónica?</a:t>
            </a:r>
            <a:endParaRPr lang="es-MX" dirty="0"/>
          </a:p>
        </p:txBody>
      </p:sp>
    </p:spTree>
    <p:extLst>
      <p:ext uri="{BB962C8B-B14F-4D97-AF65-F5344CB8AC3E}">
        <p14:creationId xmlns:p14="http://schemas.microsoft.com/office/powerpoint/2010/main" val="376380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inteligencia</a:t>
            </a:r>
            <a:endParaRPr lang="es-MX" dirty="0"/>
          </a:p>
        </p:txBody>
      </p:sp>
      <p:sp>
        <p:nvSpPr>
          <p:cNvPr id="3" name="Marcador de contenido 2"/>
          <p:cNvSpPr>
            <a:spLocks noGrp="1"/>
          </p:cNvSpPr>
          <p:nvPr>
            <p:ph idx="1"/>
          </p:nvPr>
        </p:nvSpPr>
        <p:spPr/>
        <p:txBody>
          <a:bodyPr>
            <a:normAutofit fontScale="92500" lnSpcReduction="20000"/>
          </a:bodyPr>
          <a:lstStyle/>
          <a:p>
            <a:r>
              <a:rPr lang="es-MX" dirty="0" smtClean="0"/>
              <a:t>A) La capacidad de dar respuestas que son ciertas u objetivas (E.L. Thorndike)</a:t>
            </a:r>
          </a:p>
          <a:p>
            <a:r>
              <a:rPr lang="es-MX" dirty="0" smtClean="0"/>
              <a:t>B) La capacidad para desarrollar el pensamiento abstracto (L.M. </a:t>
            </a:r>
            <a:r>
              <a:rPr lang="es-MX" dirty="0" err="1" smtClean="0"/>
              <a:t>Terman</a:t>
            </a:r>
            <a:r>
              <a:rPr lang="es-MX" dirty="0" smtClean="0"/>
              <a:t>)</a:t>
            </a:r>
          </a:p>
          <a:p>
            <a:r>
              <a:rPr lang="es-MX" dirty="0" smtClean="0"/>
              <a:t>C) La capacidad de adaptarse al medio (S.S. </a:t>
            </a:r>
            <a:r>
              <a:rPr lang="es-MX" dirty="0" err="1" smtClean="0"/>
              <a:t>Covin</a:t>
            </a:r>
            <a:r>
              <a:rPr lang="es-MX" dirty="0" smtClean="0"/>
              <a:t>)</a:t>
            </a:r>
          </a:p>
          <a:p>
            <a:r>
              <a:rPr lang="es-MX" dirty="0" smtClean="0"/>
              <a:t>D) La capacidad de adaptarse a situaciones reales relativamente nuevas (R. </a:t>
            </a:r>
            <a:r>
              <a:rPr lang="es-MX" dirty="0" err="1" smtClean="0"/>
              <a:t>Pintner</a:t>
            </a:r>
            <a:r>
              <a:rPr lang="es-MX" dirty="0" smtClean="0"/>
              <a:t>)</a:t>
            </a:r>
          </a:p>
          <a:p>
            <a:r>
              <a:rPr lang="es-MX" dirty="0" smtClean="0"/>
              <a:t>E) La capacidad de adquirir conocimientos y los conocimientos que se poseen (V.A.C. </a:t>
            </a:r>
            <a:r>
              <a:rPr lang="es-MX" dirty="0" err="1" smtClean="0"/>
              <a:t>Henmon</a:t>
            </a:r>
            <a:r>
              <a:rPr lang="es-MX" dirty="0" smtClean="0"/>
              <a:t>)</a:t>
            </a:r>
          </a:p>
          <a:p>
            <a:r>
              <a:rPr lang="es-MX" dirty="0" smtClean="0"/>
              <a:t>F) Un mecanismo biológico por el que los efectos de una complejidad de estímulos son presentados al unísono, dando lugar a algún tipo de efecto unificado en la conducta (J. Peterson)</a:t>
            </a:r>
          </a:p>
          <a:p>
            <a:r>
              <a:rPr lang="es-MX" dirty="0" smtClean="0"/>
              <a:t>G) La capacidad de adquirir capacidades (H. Woodrow)</a:t>
            </a:r>
          </a:p>
          <a:p>
            <a:r>
              <a:rPr lang="es-MX" dirty="0" smtClean="0"/>
              <a:t>H) La capacidad para aprender o sacar provecho de la experiencia (W.F. Dearborn)</a:t>
            </a:r>
            <a:endParaRPr lang="es-MX" dirty="0"/>
          </a:p>
        </p:txBody>
      </p:sp>
    </p:spTree>
    <p:extLst>
      <p:ext uri="{BB962C8B-B14F-4D97-AF65-F5344CB8AC3E}">
        <p14:creationId xmlns:p14="http://schemas.microsoft.com/office/powerpoint/2010/main" val="371494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Teoría de las inteligencias múltiples</a:t>
            </a:r>
            <a:endParaRPr lang="es-MX" dirty="0"/>
          </a:p>
        </p:txBody>
      </p:sp>
      <p:sp>
        <p:nvSpPr>
          <p:cNvPr id="3" name="Marcador de contenido 2"/>
          <p:cNvSpPr>
            <a:spLocks noGrp="1"/>
          </p:cNvSpPr>
          <p:nvPr>
            <p:ph idx="1"/>
          </p:nvPr>
        </p:nvSpPr>
        <p:spPr/>
        <p:txBody>
          <a:bodyPr/>
          <a:lstStyle/>
          <a:p>
            <a:r>
              <a:rPr lang="es-MX" dirty="0" smtClean="0"/>
              <a:t>Howard Gardner</a:t>
            </a:r>
          </a:p>
          <a:p>
            <a:pPr marL="0" indent="0">
              <a:buNone/>
            </a:pPr>
            <a:r>
              <a:rPr lang="es-MX" dirty="0" smtClean="0"/>
              <a:t>Psicólogo estadounidense y profesor universitario en la Universidad de Harvard. Hijo de refugiados de la Alemania Nazi, es conocido en el ambiente de la educación por su teoría de las inteligencias múltiples, basada en que cada persona tiene, por lo menos, ocho inteligencias o habilidades cognoscitivas.</a:t>
            </a:r>
          </a:p>
          <a:p>
            <a:r>
              <a:rPr lang="es-MX" dirty="0" smtClean="0"/>
              <a:t>La teoría de las inteligencias múltiples es un modelo propuesto por Howard Gardner en el que la inteligencia no es vista como algo unitario, que agrupa diferentes capacidades específicas con distinto nivel de generalidad, sino como un conjunto de inteligencias múltiples, distintas e independientes. </a:t>
            </a:r>
            <a:r>
              <a:rPr lang="es-MX" b="1" dirty="0" smtClean="0"/>
              <a:t>Gardner define la inteligencia como la “capacidad de resolver problemas o elaborar productos que sean valiosos en una o más culturas”.</a:t>
            </a:r>
            <a:endParaRPr lang="es-MX" dirty="0" smtClean="0"/>
          </a:p>
        </p:txBody>
      </p:sp>
    </p:spTree>
    <p:extLst>
      <p:ext uri="{BB962C8B-B14F-4D97-AF65-F5344CB8AC3E}">
        <p14:creationId xmlns:p14="http://schemas.microsoft.com/office/powerpoint/2010/main" val="16774571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114</TotalTime>
  <Words>493</Words>
  <Application>Microsoft Office PowerPoint</Application>
  <PresentationFormat>Panorámica</PresentationFormat>
  <Paragraphs>25</Paragraphs>
  <Slides>4</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4</vt:i4>
      </vt:variant>
    </vt:vector>
  </HeadingPairs>
  <TitlesOfParts>
    <vt:vector size="6" baseType="lpstr">
      <vt:lpstr>Franklin Gothic Book</vt:lpstr>
      <vt:lpstr>Crop</vt:lpstr>
      <vt:lpstr>Formación sociocultural iv</vt:lpstr>
      <vt:lpstr>Tema 1: La inteligencia</vt:lpstr>
      <vt:lpstr>La inteligencia</vt:lpstr>
      <vt:lpstr>Teoría de las inteligencias múltiples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Formación sociocultural iv</dc:title>
  <dc:creator>Vladimir Galindo</dc:creator>
  <cp:lastModifiedBy>Vladimir Galindo</cp:lastModifiedBy>
  <cp:revision>8</cp:revision>
  <dcterms:created xsi:type="dcterms:W3CDTF">2021-01-14T02:07:57Z</dcterms:created>
  <dcterms:modified xsi:type="dcterms:W3CDTF">2021-01-14T04:02:08Z</dcterms:modified>
</cp:coreProperties>
</file>