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grandir Wide Medium" panose="020B0604020202020204" charset="0"/>
      <p:regular r:id="rId11"/>
    </p:embeddedFont>
    <p:embeddedFont>
      <p:font typeface="Open Sans Extra Bold" panose="020B0604020202020204" charset="0"/>
      <p:regular r:id="rId12"/>
    </p:embeddedFont>
    <p:embeddedFont>
      <p:font typeface="Open Sans" panose="020B0606030504020204" pitchFamily="34" charset="0"/>
      <p:regular r:id="rId13"/>
    </p:embeddedFont>
    <p:embeddedFont>
      <p:font typeface="Telegraf Bold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Agrandir Wide Bold" panose="020B0604020202020204" charset="0"/>
      <p:regular r:id="rId19"/>
    </p:embeddedFont>
    <p:embeddedFont>
      <p:font typeface="Telegraf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-19127" t="22635" r="-19127" b="2263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8426" y="-837703"/>
            <a:ext cx="18586525" cy="12252852"/>
            <a:chOff x="0" y="0"/>
            <a:chExt cx="24782033" cy="16337136"/>
          </a:xfrm>
        </p:grpSpPr>
        <p:grpSp>
          <p:nvGrpSpPr>
            <p:cNvPr id="3" name="Group 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1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1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3886183" y="1931284"/>
            <a:ext cx="10515635" cy="5625200"/>
            <a:chOff x="0" y="0"/>
            <a:chExt cx="6422505" cy="3435634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6329795" cy="3342924"/>
            </a:xfrm>
            <a:custGeom>
              <a:avLst/>
              <a:gdLst/>
              <a:ahLst/>
              <a:cxnLst/>
              <a:rect l="l" t="t" r="r" b="b"/>
              <a:pathLst>
                <a:path w="6329795" h="3342924">
                  <a:moveTo>
                    <a:pt x="0" y="3288314"/>
                  </a:moveTo>
                  <a:lnTo>
                    <a:pt x="0" y="3342924"/>
                  </a:lnTo>
                  <a:lnTo>
                    <a:pt x="6329795" y="3342924"/>
                  </a:lnTo>
                  <a:lnTo>
                    <a:pt x="6329795" y="0"/>
                  </a:lnTo>
                  <a:lnTo>
                    <a:pt x="6275185" y="0"/>
                  </a:lnTo>
                  <a:lnTo>
                    <a:pt x="6275185" y="3288314"/>
                  </a:lnTo>
                  <a:close/>
                </a:path>
              </a:pathLst>
            </a:custGeom>
            <a:solidFill>
              <a:srgbClr val="C3F8E7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6355195" cy="3368324"/>
            </a:xfrm>
            <a:custGeom>
              <a:avLst/>
              <a:gdLst/>
              <a:ahLst/>
              <a:cxnLst/>
              <a:rect l="l" t="t" r="r" b="b"/>
              <a:pathLst>
                <a:path w="6355195" h="3368324">
                  <a:moveTo>
                    <a:pt x="6287885" y="0"/>
                  </a:moveTo>
                  <a:lnTo>
                    <a:pt x="6287885" y="12700"/>
                  </a:lnTo>
                  <a:lnTo>
                    <a:pt x="6342495" y="12700"/>
                  </a:lnTo>
                  <a:lnTo>
                    <a:pt x="6342495" y="3355624"/>
                  </a:lnTo>
                  <a:lnTo>
                    <a:pt x="12700" y="3355624"/>
                  </a:lnTo>
                  <a:lnTo>
                    <a:pt x="12700" y="3301014"/>
                  </a:lnTo>
                  <a:lnTo>
                    <a:pt x="0" y="3301014"/>
                  </a:lnTo>
                  <a:lnTo>
                    <a:pt x="0" y="3368324"/>
                  </a:lnTo>
                  <a:lnTo>
                    <a:pt x="6355195" y="3368324"/>
                  </a:lnTo>
                  <a:lnTo>
                    <a:pt x="635519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6329795" cy="3342924"/>
            </a:xfrm>
            <a:custGeom>
              <a:avLst/>
              <a:gdLst/>
              <a:ahLst/>
              <a:cxnLst/>
              <a:rect l="l" t="t" r="r" b="b"/>
              <a:pathLst>
                <a:path w="6329795" h="3342924">
                  <a:moveTo>
                    <a:pt x="0" y="0"/>
                  </a:moveTo>
                  <a:lnTo>
                    <a:pt x="6329795" y="0"/>
                  </a:lnTo>
                  <a:lnTo>
                    <a:pt x="6329795" y="3342924"/>
                  </a:lnTo>
                  <a:lnTo>
                    <a:pt x="0" y="334292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6355195" cy="3368324"/>
            </a:xfrm>
            <a:custGeom>
              <a:avLst/>
              <a:gdLst/>
              <a:ahLst/>
              <a:cxnLst/>
              <a:rect l="l" t="t" r="r" b="b"/>
              <a:pathLst>
                <a:path w="6355195" h="3368324">
                  <a:moveTo>
                    <a:pt x="80010" y="3368324"/>
                  </a:moveTo>
                  <a:lnTo>
                    <a:pt x="6355195" y="3368324"/>
                  </a:lnTo>
                  <a:lnTo>
                    <a:pt x="6355195" y="80010"/>
                  </a:lnTo>
                  <a:lnTo>
                    <a:pt x="6355195" y="67310"/>
                  </a:lnTo>
                  <a:lnTo>
                    <a:pt x="6355195" y="0"/>
                  </a:lnTo>
                  <a:lnTo>
                    <a:pt x="0" y="0"/>
                  </a:lnTo>
                  <a:lnTo>
                    <a:pt x="0" y="3368324"/>
                  </a:lnTo>
                  <a:lnTo>
                    <a:pt x="67310" y="3368324"/>
                  </a:lnTo>
                  <a:lnTo>
                    <a:pt x="80010" y="3368324"/>
                  </a:lnTo>
                  <a:close/>
                  <a:moveTo>
                    <a:pt x="12700" y="12700"/>
                  </a:moveTo>
                  <a:lnTo>
                    <a:pt x="6342495" y="12700"/>
                  </a:lnTo>
                  <a:lnTo>
                    <a:pt x="6342495" y="3355624"/>
                  </a:lnTo>
                  <a:lnTo>
                    <a:pt x="12700" y="335562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605353" y="494811"/>
            <a:ext cx="2882326" cy="112884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737203" y="628994"/>
            <a:ext cx="3177165" cy="860482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6123474" y="2849642"/>
            <a:ext cx="6136716" cy="2625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435"/>
              </a:lnSpc>
            </a:pPr>
            <a:r>
              <a:rPr lang="en-US" sz="7862" spc="393">
                <a:solidFill>
                  <a:srgbClr val="000000"/>
                </a:solidFill>
                <a:latin typeface="Agrandir Wide Bold"/>
              </a:rPr>
              <a:t>Leyes de Kirchhoff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625651" y="5924924"/>
            <a:ext cx="7158371" cy="1218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21"/>
              </a:lnSpc>
            </a:pPr>
            <a:r>
              <a:rPr lang="en-US" sz="3229">
                <a:solidFill>
                  <a:srgbClr val="000000"/>
                </a:solidFill>
                <a:latin typeface="Agrandir Wide Medium"/>
              </a:rPr>
              <a:t>Principios de IoT</a:t>
            </a:r>
          </a:p>
          <a:p>
            <a:pPr algn="ctr">
              <a:lnSpc>
                <a:spcPts val="4521"/>
              </a:lnSpc>
            </a:pPr>
            <a:r>
              <a:rPr lang="en-US" sz="3229">
                <a:solidFill>
                  <a:srgbClr val="000000"/>
                </a:solidFill>
                <a:latin typeface="Agrandir Wide Medium"/>
              </a:rPr>
              <a:t>Prof. García Razcon Irene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18033" y="7451709"/>
            <a:ext cx="6940743" cy="3151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53"/>
              </a:lnSpc>
            </a:pPr>
            <a:r>
              <a:rPr lang="en-US" sz="2181">
                <a:solidFill>
                  <a:srgbClr val="000000"/>
                </a:solidFill>
                <a:latin typeface="Agrandir Wide Medium"/>
              </a:rPr>
              <a:t>TI4-3</a:t>
            </a:r>
          </a:p>
          <a:p>
            <a:pPr>
              <a:lnSpc>
                <a:spcPts val="3053"/>
              </a:lnSpc>
            </a:pPr>
            <a:r>
              <a:rPr lang="en-US" sz="2181">
                <a:solidFill>
                  <a:srgbClr val="000000"/>
                </a:solidFill>
                <a:latin typeface="Agrandir Wide Medium"/>
              </a:rPr>
              <a:t>Rodriguez Osuna Luis Fernando</a:t>
            </a:r>
          </a:p>
          <a:p>
            <a:pPr>
              <a:lnSpc>
                <a:spcPts val="3053"/>
              </a:lnSpc>
            </a:pPr>
            <a:r>
              <a:rPr lang="en-US" sz="2181">
                <a:solidFill>
                  <a:srgbClr val="000000"/>
                </a:solidFill>
                <a:latin typeface="Agrandir Wide Medium"/>
              </a:rPr>
              <a:t>Moreno Yescas Tania</a:t>
            </a:r>
          </a:p>
          <a:p>
            <a:pPr>
              <a:lnSpc>
                <a:spcPts val="3053"/>
              </a:lnSpc>
            </a:pPr>
            <a:r>
              <a:rPr lang="en-US" sz="2181">
                <a:solidFill>
                  <a:srgbClr val="000000"/>
                </a:solidFill>
                <a:latin typeface="Agrandir Wide Medium"/>
              </a:rPr>
              <a:t>Galvan Covarrubias Victor Manuel</a:t>
            </a:r>
          </a:p>
          <a:p>
            <a:pPr>
              <a:lnSpc>
                <a:spcPts val="3053"/>
              </a:lnSpc>
            </a:pPr>
            <a:r>
              <a:rPr lang="en-US" sz="2181">
                <a:solidFill>
                  <a:srgbClr val="000000"/>
                </a:solidFill>
                <a:latin typeface="Agrandir Wide Medium"/>
              </a:rPr>
              <a:t>Silvas Puga Monserrath</a:t>
            </a:r>
          </a:p>
          <a:p>
            <a:pPr>
              <a:lnSpc>
                <a:spcPts val="3053"/>
              </a:lnSpc>
            </a:pPr>
            <a:r>
              <a:rPr lang="en-US" sz="2181">
                <a:solidFill>
                  <a:srgbClr val="000000"/>
                </a:solidFill>
                <a:latin typeface="Agrandir Wide Medium"/>
              </a:rPr>
              <a:t>De la Rosa Loreto Alayn Israel</a:t>
            </a:r>
          </a:p>
          <a:p>
            <a:pPr>
              <a:lnSpc>
                <a:spcPts val="3053"/>
              </a:lnSpc>
            </a:pPr>
            <a:r>
              <a:rPr lang="en-US" sz="2181">
                <a:solidFill>
                  <a:srgbClr val="000000"/>
                </a:solidFill>
                <a:latin typeface="Agrandir Wide Medium"/>
              </a:rPr>
              <a:t>Meza Alvarez Juan</a:t>
            </a:r>
          </a:p>
          <a:p>
            <a:pPr>
              <a:lnSpc>
                <a:spcPts val="3053"/>
              </a:lnSpc>
            </a:pPr>
            <a:endParaRPr lang="en-US" sz="2181">
              <a:solidFill>
                <a:srgbClr val="000000"/>
              </a:solidFill>
              <a:latin typeface="Agrandir Wide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-19127" t="22635" r="-19127" b="2263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8426" y="-837703"/>
            <a:ext cx="18586525" cy="12252852"/>
            <a:chOff x="0" y="0"/>
            <a:chExt cx="24782033" cy="16337136"/>
          </a:xfrm>
        </p:grpSpPr>
        <p:grpSp>
          <p:nvGrpSpPr>
            <p:cNvPr id="3" name="Group 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1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1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028700" y="1028700"/>
            <a:ext cx="16230600" cy="2010265"/>
            <a:chOff x="0" y="0"/>
            <a:chExt cx="9318553" cy="1154163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9225843" cy="1061453"/>
            </a:xfrm>
            <a:custGeom>
              <a:avLst/>
              <a:gdLst/>
              <a:ahLst/>
              <a:cxnLst/>
              <a:rect l="l" t="t" r="r" b="b"/>
              <a:pathLst>
                <a:path w="9225843" h="1061453">
                  <a:moveTo>
                    <a:pt x="0" y="1006843"/>
                  </a:moveTo>
                  <a:lnTo>
                    <a:pt x="0" y="1061453"/>
                  </a:lnTo>
                  <a:lnTo>
                    <a:pt x="9225843" y="1061453"/>
                  </a:lnTo>
                  <a:lnTo>
                    <a:pt x="9225843" y="0"/>
                  </a:lnTo>
                  <a:lnTo>
                    <a:pt x="9171233" y="0"/>
                  </a:lnTo>
                  <a:lnTo>
                    <a:pt x="9171233" y="10068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9251243" cy="1086853"/>
            </a:xfrm>
            <a:custGeom>
              <a:avLst/>
              <a:gdLst/>
              <a:ahLst/>
              <a:cxnLst/>
              <a:rect l="l" t="t" r="r" b="b"/>
              <a:pathLst>
                <a:path w="9251243" h="1086853">
                  <a:moveTo>
                    <a:pt x="9183933" y="0"/>
                  </a:moveTo>
                  <a:lnTo>
                    <a:pt x="9183933" y="12700"/>
                  </a:lnTo>
                  <a:lnTo>
                    <a:pt x="9238543" y="12700"/>
                  </a:lnTo>
                  <a:lnTo>
                    <a:pt x="9238543" y="1074153"/>
                  </a:lnTo>
                  <a:lnTo>
                    <a:pt x="12700" y="1074153"/>
                  </a:lnTo>
                  <a:lnTo>
                    <a:pt x="12700" y="1019543"/>
                  </a:lnTo>
                  <a:lnTo>
                    <a:pt x="0" y="1019543"/>
                  </a:lnTo>
                  <a:lnTo>
                    <a:pt x="0" y="1086853"/>
                  </a:lnTo>
                  <a:lnTo>
                    <a:pt x="9251243" y="1086853"/>
                  </a:lnTo>
                  <a:lnTo>
                    <a:pt x="92512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9225843" cy="1061453"/>
            </a:xfrm>
            <a:custGeom>
              <a:avLst/>
              <a:gdLst/>
              <a:ahLst/>
              <a:cxnLst/>
              <a:rect l="l" t="t" r="r" b="b"/>
              <a:pathLst>
                <a:path w="9225843" h="1061453">
                  <a:moveTo>
                    <a:pt x="0" y="0"/>
                  </a:moveTo>
                  <a:lnTo>
                    <a:pt x="9225843" y="0"/>
                  </a:lnTo>
                  <a:lnTo>
                    <a:pt x="9225843" y="1061453"/>
                  </a:lnTo>
                  <a:lnTo>
                    <a:pt x="0" y="1061453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9251243" cy="1086853"/>
            </a:xfrm>
            <a:custGeom>
              <a:avLst/>
              <a:gdLst/>
              <a:ahLst/>
              <a:cxnLst/>
              <a:rect l="l" t="t" r="r" b="b"/>
              <a:pathLst>
                <a:path w="9251243" h="1086853">
                  <a:moveTo>
                    <a:pt x="80010" y="1086853"/>
                  </a:moveTo>
                  <a:lnTo>
                    <a:pt x="9251243" y="1086853"/>
                  </a:lnTo>
                  <a:lnTo>
                    <a:pt x="9251243" y="80010"/>
                  </a:lnTo>
                  <a:lnTo>
                    <a:pt x="9251243" y="67310"/>
                  </a:lnTo>
                  <a:lnTo>
                    <a:pt x="9251243" y="0"/>
                  </a:lnTo>
                  <a:lnTo>
                    <a:pt x="0" y="0"/>
                  </a:lnTo>
                  <a:lnTo>
                    <a:pt x="0" y="1086853"/>
                  </a:lnTo>
                  <a:lnTo>
                    <a:pt x="67310" y="1086853"/>
                  </a:lnTo>
                  <a:lnTo>
                    <a:pt x="80010" y="1086853"/>
                  </a:lnTo>
                  <a:close/>
                  <a:moveTo>
                    <a:pt x="12700" y="12700"/>
                  </a:moveTo>
                  <a:lnTo>
                    <a:pt x="9238543" y="12700"/>
                  </a:lnTo>
                  <a:lnTo>
                    <a:pt x="9238543" y="1074153"/>
                  </a:lnTo>
                  <a:lnTo>
                    <a:pt x="12700" y="1074153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3282575"/>
            <a:ext cx="16230600" cy="5975725"/>
            <a:chOff x="0" y="0"/>
            <a:chExt cx="9318553" cy="3430872"/>
          </a:xfrm>
        </p:grpSpPr>
        <p:sp>
          <p:nvSpPr>
            <p:cNvPr id="13" name="Freeform 13"/>
            <p:cNvSpPr/>
            <p:nvPr/>
          </p:nvSpPr>
          <p:spPr>
            <a:xfrm>
              <a:off x="80010" y="80010"/>
              <a:ext cx="9225843" cy="3338162"/>
            </a:xfrm>
            <a:custGeom>
              <a:avLst/>
              <a:gdLst/>
              <a:ahLst/>
              <a:cxnLst/>
              <a:rect l="l" t="t" r="r" b="b"/>
              <a:pathLst>
                <a:path w="9225843" h="3338162">
                  <a:moveTo>
                    <a:pt x="0" y="3283552"/>
                  </a:moveTo>
                  <a:lnTo>
                    <a:pt x="0" y="3338162"/>
                  </a:lnTo>
                  <a:lnTo>
                    <a:pt x="9225843" y="3338162"/>
                  </a:lnTo>
                  <a:lnTo>
                    <a:pt x="9225843" y="0"/>
                  </a:lnTo>
                  <a:lnTo>
                    <a:pt x="9171233" y="0"/>
                  </a:lnTo>
                  <a:lnTo>
                    <a:pt x="9171233" y="3283552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67310" y="67310"/>
              <a:ext cx="9251243" cy="3363562"/>
            </a:xfrm>
            <a:custGeom>
              <a:avLst/>
              <a:gdLst/>
              <a:ahLst/>
              <a:cxnLst/>
              <a:rect l="l" t="t" r="r" b="b"/>
              <a:pathLst>
                <a:path w="9251243" h="3363562">
                  <a:moveTo>
                    <a:pt x="9183933" y="0"/>
                  </a:moveTo>
                  <a:lnTo>
                    <a:pt x="9183933" y="12700"/>
                  </a:lnTo>
                  <a:lnTo>
                    <a:pt x="9238543" y="12700"/>
                  </a:lnTo>
                  <a:lnTo>
                    <a:pt x="9238543" y="3350862"/>
                  </a:lnTo>
                  <a:lnTo>
                    <a:pt x="12700" y="3350862"/>
                  </a:lnTo>
                  <a:lnTo>
                    <a:pt x="12700" y="3296252"/>
                  </a:lnTo>
                  <a:lnTo>
                    <a:pt x="0" y="3296252"/>
                  </a:lnTo>
                  <a:lnTo>
                    <a:pt x="0" y="3363562"/>
                  </a:lnTo>
                  <a:lnTo>
                    <a:pt x="9251243" y="3363562"/>
                  </a:lnTo>
                  <a:lnTo>
                    <a:pt x="92512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12700" y="12700"/>
              <a:ext cx="9225843" cy="3338162"/>
            </a:xfrm>
            <a:custGeom>
              <a:avLst/>
              <a:gdLst/>
              <a:ahLst/>
              <a:cxnLst/>
              <a:rect l="l" t="t" r="r" b="b"/>
              <a:pathLst>
                <a:path w="9225843" h="3338162">
                  <a:moveTo>
                    <a:pt x="0" y="0"/>
                  </a:moveTo>
                  <a:lnTo>
                    <a:pt x="9225843" y="0"/>
                  </a:lnTo>
                  <a:lnTo>
                    <a:pt x="9225843" y="3338162"/>
                  </a:lnTo>
                  <a:lnTo>
                    <a:pt x="0" y="333816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9251243" cy="3363562"/>
            </a:xfrm>
            <a:custGeom>
              <a:avLst/>
              <a:gdLst/>
              <a:ahLst/>
              <a:cxnLst/>
              <a:rect l="l" t="t" r="r" b="b"/>
              <a:pathLst>
                <a:path w="9251243" h="3363562">
                  <a:moveTo>
                    <a:pt x="80010" y="3363562"/>
                  </a:moveTo>
                  <a:lnTo>
                    <a:pt x="9251243" y="3363562"/>
                  </a:lnTo>
                  <a:lnTo>
                    <a:pt x="9251243" y="80010"/>
                  </a:lnTo>
                  <a:lnTo>
                    <a:pt x="9251243" y="67310"/>
                  </a:lnTo>
                  <a:lnTo>
                    <a:pt x="9251243" y="0"/>
                  </a:lnTo>
                  <a:lnTo>
                    <a:pt x="0" y="0"/>
                  </a:lnTo>
                  <a:lnTo>
                    <a:pt x="0" y="3363562"/>
                  </a:lnTo>
                  <a:lnTo>
                    <a:pt x="67310" y="3363562"/>
                  </a:lnTo>
                  <a:lnTo>
                    <a:pt x="80010" y="3363562"/>
                  </a:lnTo>
                  <a:close/>
                  <a:moveTo>
                    <a:pt x="12700" y="12700"/>
                  </a:moveTo>
                  <a:lnTo>
                    <a:pt x="9238543" y="12700"/>
                  </a:lnTo>
                  <a:lnTo>
                    <a:pt x="9238543" y="3350862"/>
                  </a:lnTo>
                  <a:lnTo>
                    <a:pt x="12700" y="3350862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7" name="AutoShape 17"/>
          <p:cNvSpPr/>
          <p:nvPr/>
        </p:nvSpPr>
        <p:spPr>
          <a:xfrm>
            <a:off x="2481245" y="1663258"/>
            <a:ext cx="37119" cy="741149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8" name="TextBox 18"/>
          <p:cNvSpPr txBox="1"/>
          <p:nvPr/>
        </p:nvSpPr>
        <p:spPr>
          <a:xfrm>
            <a:off x="2944583" y="1519481"/>
            <a:ext cx="8793285" cy="895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99"/>
              </a:lnSpc>
            </a:pPr>
            <a:r>
              <a:rPr lang="en-US" sz="4999" spc="250">
                <a:solidFill>
                  <a:srgbClr val="000000"/>
                </a:solidFill>
                <a:latin typeface="Agrandir Wide Bold"/>
              </a:rPr>
              <a:t>HISTORIA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95778" y="1349885"/>
            <a:ext cx="459249" cy="1101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700"/>
              </a:lnSpc>
              <a:spcBef>
                <a:spcPct val="0"/>
              </a:spcBef>
            </a:pPr>
            <a:r>
              <a:rPr lang="en-US" sz="5500">
                <a:solidFill>
                  <a:srgbClr val="000000"/>
                </a:solidFill>
                <a:latin typeface="Agrandir Wide Bold"/>
              </a:rPr>
              <a:t>1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4047091" y="6270437"/>
            <a:ext cx="3528116" cy="3558310"/>
            <a:chOff x="0" y="0"/>
            <a:chExt cx="1588770" cy="1602367"/>
          </a:xfrm>
        </p:grpSpPr>
        <p:sp>
          <p:nvSpPr>
            <p:cNvPr id="21" name="Freeform 21"/>
            <p:cNvSpPr/>
            <p:nvPr/>
          </p:nvSpPr>
          <p:spPr>
            <a:xfrm>
              <a:off x="6350" y="6350"/>
              <a:ext cx="1576070" cy="1589667"/>
            </a:xfrm>
            <a:custGeom>
              <a:avLst/>
              <a:gdLst/>
              <a:ahLst/>
              <a:cxnLst/>
              <a:rect l="l" t="t" r="r" b="b"/>
              <a:pathLst>
                <a:path w="1576070" h="1589667">
                  <a:moveTo>
                    <a:pt x="1576070" y="271780"/>
                  </a:moveTo>
                  <a:lnTo>
                    <a:pt x="1576070" y="1589667"/>
                  </a:lnTo>
                  <a:lnTo>
                    <a:pt x="0" y="1589667"/>
                  </a:lnTo>
                  <a:lnTo>
                    <a:pt x="0" y="0"/>
                  </a:lnTo>
                  <a:lnTo>
                    <a:pt x="1304290" y="0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0"/>
              <a:ext cx="1588770" cy="1602367"/>
            </a:xfrm>
            <a:custGeom>
              <a:avLst/>
              <a:gdLst/>
              <a:ahLst/>
              <a:cxnLst/>
              <a:rect l="l" t="t" r="r" b="b"/>
              <a:pathLst>
                <a:path w="1588770" h="1602367">
                  <a:moveTo>
                    <a:pt x="1588770" y="1602367"/>
                  </a:moveTo>
                  <a:lnTo>
                    <a:pt x="0" y="1602367"/>
                  </a:lnTo>
                  <a:lnTo>
                    <a:pt x="0" y="0"/>
                  </a:lnTo>
                  <a:lnTo>
                    <a:pt x="1313180" y="0"/>
                  </a:lnTo>
                  <a:lnTo>
                    <a:pt x="1588770" y="275590"/>
                  </a:lnTo>
                  <a:cubicBezTo>
                    <a:pt x="1588770" y="275590"/>
                    <a:pt x="1588770" y="1602367"/>
                    <a:pt x="1588770" y="1602367"/>
                  </a:cubicBezTo>
                  <a:close/>
                  <a:moveTo>
                    <a:pt x="12700" y="1589667"/>
                  </a:moveTo>
                  <a:lnTo>
                    <a:pt x="1576070" y="1589667"/>
                  </a:lnTo>
                  <a:lnTo>
                    <a:pt x="1576070" y="280670"/>
                  </a:lnTo>
                  <a:lnTo>
                    <a:pt x="1308100" y="12700"/>
                  </a:lnTo>
                  <a:lnTo>
                    <a:pt x="12700" y="12700"/>
                  </a:lnTo>
                  <a:lnTo>
                    <a:pt x="12700" y="158966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406984" y="6818883"/>
            <a:ext cx="2808330" cy="2461419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1383476" y="3738535"/>
            <a:ext cx="14832384" cy="3174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7230" lvl="1" indent="-278615">
              <a:lnSpc>
                <a:spcPts val="3097"/>
              </a:lnSpc>
              <a:buFont typeface="Arial"/>
              <a:buChar char="•"/>
            </a:pPr>
            <a:r>
              <a:rPr lang="en-US" sz="2580">
                <a:solidFill>
                  <a:srgbClr val="000000"/>
                </a:solidFill>
                <a:latin typeface="Telegraf"/>
              </a:rPr>
              <a:t>Fueron creadas en 1845 y se denominaron leyes de Kirchhoff en honor a su creador, Gustav Robert Kirchhoff (Königsberg, 12 de marzo de 1824 - Berlín, 17 de octubre de 1887), un físico alemán, cuyas principales contribuciones científicas se centraron en los campos de los circuitos eléctricos.</a:t>
            </a:r>
          </a:p>
          <a:p>
            <a:pPr marL="557230" lvl="1" indent="-278615">
              <a:lnSpc>
                <a:spcPts val="3097"/>
              </a:lnSpc>
              <a:buFont typeface="Arial"/>
              <a:buChar char="•"/>
            </a:pPr>
            <a:r>
              <a:rPr lang="en-US" sz="2580">
                <a:solidFill>
                  <a:srgbClr val="000000"/>
                </a:solidFill>
                <a:latin typeface="Telegraf"/>
              </a:rPr>
              <a:t>Se basó en la teoría del físico Georg Simon Ohm, y se distinguen como una extensión de la ley de la conservación de la energía. </a:t>
            </a:r>
          </a:p>
          <a:p>
            <a:pPr marL="557230" lvl="1" indent="-278615">
              <a:lnSpc>
                <a:spcPts val="3097"/>
              </a:lnSpc>
              <a:buFont typeface="Arial"/>
              <a:buChar char="•"/>
            </a:pPr>
            <a:r>
              <a:rPr lang="en-US" sz="2580">
                <a:solidFill>
                  <a:srgbClr val="000000"/>
                </a:solidFill>
                <a:latin typeface="Telegraf"/>
              </a:rPr>
              <a:t>Son aplicables al cálculo de tensiones, intensidades y resistencias de </a:t>
            </a:r>
          </a:p>
          <a:p>
            <a:pPr>
              <a:lnSpc>
                <a:spcPts val="3097"/>
              </a:lnSpc>
            </a:pPr>
            <a:r>
              <a:rPr lang="en-US" sz="2580">
                <a:solidFill>
                  <a:srgbClr val="000000"/>
                </a:solidFill>
                <a:latin typeface="Telegraf"/>
              </a:rPr>
              <a:t>una malla eléctrica.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-19127" t="22635" r="-19127" b="2263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8426" y="-837703"/>
            <a:ext cx="18586525" cy="12252852"/>
            <a:chOff x="0" y="0"/>
            <a:chExt cx="24782033" cy="16337136"/>
          </a:xfrm>
        </p:grpSpPr>
        <p:grpSp>
          <p:nvGrpSpPr>
            <p:cNvPr id="3" name="Group 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1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1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028700" y="1028700"/>
            <a:ext cx="16230600" cy="2010265"/>
            <a:chOff x="0" y="0"/>
            <a:chExt cx="9318553" cy="1154163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9225843" cy="1061453"/>
            </a:xfrm>
            <a:custGeom>
              <a:avLst/>
              <a:gdLst/>
              <a:ahLst/>
              <a:cxnLst/>
              <a:rect l="l" t="t" r="r" b="b"/>
              <a:pathLst>
                <a:path w="9225843" h="1061453">
                  <a:moveTo>
                    <a:pt x="0" y="1006843"/>
                  </a:moveTo>
                  <a:lnTo>
                    <a:pt x="0" y="1061453"/>
                  </a:lnTo>
                  <a:lnTo>
                    <a:pt x="9225843" y="1061453"/>
                  </a:lnTo>
                  <a:lnTo>
                    <a:pt x="9225843" y="0"/>
                  </a:lnTo>
                  <a:lnTo>
                    <a:pt x="9171233" y="0"/>
                  </a:lnTo>
                  <a:lnTo>
                    <a:pt x="9171233" y="10068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9251243" cy="1086853"/>
            </a:xfrm>
            <a:custGeom>
              <a:avLst/>
              <a:gdLst/>
              <a:ahLst/>
              <a:cxnLst/>
              <a:rect l="l" t="t" r="r" b="b"/>
              <a:pathLst>
                <a:path w="9251243" h="1086853">
                  <a:moveTo>
                    <a:pt x="9183933" y="0"/>
                  </a:moveTo>
                  <a:lnTo>
                    <a:pt x="9183933" y="12700"/>
                  </a:lnTo>
                  <a:lnTo>
                    <a:pt x="9238543" y="12700"/>
                  </a:lnTo>
                  <a:lnTo>
                    <a:pt x="9238543" y="1074153"/>
                  </a:lnTo>
                  <a:lnTo>
                    <a:pt x="12700" y="1074153"/>
                  </a:lnTo>
                  <a:lnTo>
                    <a:pt x="12700" y="1019543"/>
                  </a:lnTo>
                  <a:lnTo>
                    <a:pt x="0" y="1019543"/>
                  </a:lnTo>
                  <a:lnTo>
                    <a:pt x="0" y="1086853"/>
                  </a:lnTo>
                  <a:lnTo>
                    <a:pt x="9251243" y="1086853"/>
                  </a:lnTo>
                  <a:lnTo>
                    <a:pt x="92512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9225843" cy="1061453"/>
            </a:xfrm>
            <a:custGeom>
              <a:avLst/>
              <a:gdLst/>
              <a:ahLst/>
              <a:cxnLst/>
              <a:rect l="l" t="t" r="r" b="b"/>
              <a:pathLst>
                <a:path w="9225843" h="1061453">
                  <a:moveTo>
                    <a:pt x="0" y="0"/>
                  </a:moveTo>
                  <a:lnTo>
                    <a:pt x="9225843" y="0"/>
                  </a:lnTo>
                  <a:lnTo>
                    <a:pt x="9225843" y="1061453"/>
                  </a:lnTo>
                  <a:lnTo>
                    <a:pt x="0" y="1061453"/>
                  </a:lnTo>
                  <a:close/>
                </a:path>
              </a:pathLst>
            </a:custGeom>
            <a:solidFill>
              <a:srgbClr val="FFFFAA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9251243" cy="1086853"/>
            </a:xfrm>
            <a:custGeom>
              <a:avLst/>
              <a:gdLst/>
              <a:ahLst/>
              <a:cxnLst/>
              <a:rect l="l" t="t" r="r" b="b"/>
              <a:pathLst>
                <a:path w="9251243" h="1086853">
                  <a:moveTo>
                    <a:pt x="80010" y="1086853"/>
                  </a:moveTo>
                  <a:lnTo>
                    <a:pt x="9251243" y="1086853"/>
                  </a:lnTo>
                  <a:lnTo>
                    <a:pt x="9251243" y="80010"/>
                  </a:lnTo>
                  <a:lnTo>
                    <a:pt x="9251243" y="67310"/>
                  </a:lnTo>
                  <a:lnTo>
                    <a:pt x="9251243" y="0"/>
                  </a:lnTo>
                  <a:lnTo>
                    <a:pt x="0" y="0"/>
                  </a:lnTo>
                  <a:lnTo>
                    <a:pt x="0" y="1086853"/>
                  </a:lnTo>
                  <a:lnTo>
                    <a:pt x="67310" y="1086853"/>
                  </a:lnTo>
                  <a:lnTo>
                    <a:pt x="80010" y="1086853"/>
                  </a:lnTo>
                  <a:close/>
                  <a:moveTo>
                    <a:pt x="12700" y="12700"/>
                  </a:moveTo>
                  <a:lnTo>
                    <a:pt x="9238543" y="12700"/>
                  </a:lnTo>
                  <a:lnTo>
                    <a:pt x="9238543" y="1074153"/>
                  </a:lnTo>
                  <a:lnTo>
                    <a:pt x="12700" y="1074153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3282575"/>
            <a:ext cx="16230600" cy="5975725"/>
            <a:chOff x="0" y="0"/>
            <a:chExt cx="9318553" cy="3430872"/>
          </a:xfrm>
        </p:grpSpPr>
        <p:sp>
          <p:nvSpPr>
            <p:cNvPr id="13" name="Freeform 13"/>
            <p:cNvSpPr/>
            <p:nvPr/>
          </p:nvSpPr>
          <p:spPr>
            <a:xfrm>
              <a:off x="80010" y="80010"/>
              <a:ext cx="9225843" cy="3338162"/>
            </a:xfrm>
            <a:custGeom>
              <a:avLst/>
              <a:gdLst/>
              <a:ahLst/>
              <a:cxnLst/>
              <a:rect l="l" t="t" r="r" b="b"/>
              <a:pathLst>
                <a:path w="9225843" h="3338162">
                  <a:moveTo>
                    <a:pt x="0" y="3283552"/>
                  </a:moveTo>
                  <a:lnTo>
                    <a:pt x="0" y="3338162"/>
                  </a:lnTo>
                  <a:lnTo>
                    <a:pt x="9225843" y="3338162"/>
                  </a:lnTo>
                  <a:lnTo>
                    <a:pt x="9225843" y="0"/>
                  </a:lnTo>
                  <a:lnTo>
                    <a:pt x="9171233" y="0"/>
                  </a:lnTo>
                  <a:lnTo>
                    <a:pt x="9171233" y="3283552"/>
                  </a:lnTo>
                  <a:close/>
                </a:path>
              </a:pathLst>
            </a:custGeom>
            <a:solidFill>
              <a:srgbClr val="FFFFAA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67310" y="67310"/>
              <a:ext cx="9251243" cy="3363562"/>
            </a:xfrm>
            <a:custGeom>
              <a:avLst/>
              <a:gdLst/>
              <a:ahLst/>
              <a:cxnLst/>
              <a:rect l="l" t="t" r="r" b="b"/>
              <a:pathLst>
                <a:path w="9251243" h="3363562">
                  <a:moveTo>
                    <a:pt x="9183933" y="0"/>
                  </a:moveTo>
                  <a:lnTo>
                    <a:pt x="9183933" y="12700"/>
                  </a:lnTo>
                  <a:lnTo>
                    <a:pt x="9238543" y="12700"/>
                  </a:lnTo>
                  <a:lnTo>
                    <a:pt x="9238543" y="3350862"/>
                  </a:lnTo>
                  <a:lnTo>
                    <a:pt x="12700" y="3350862"/>
                  </a:lnTo>
                  <a:lnTo>
                    <a:pt x="12700" y="3296252"/>
                  </a:lnTo>
                  <a:lnTo>
                    <a:pt x="0" y="3296252"/>
                  </a:lnTo>
                  <a:lnTo>
                    <a:pt x="0" y="3363562"/>
                  </a:lnTo>
                  <a:lnTo>
                    <a:pt x="9251243" y="3363562"/>
                  </a:lnTo>
                  <a:lnTo>
                    <a:pt x="92512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12700" y="12700"/>
              <a:ext cx="9225843" cy="3338162"/>
            </a:xfrm>
            <a:custGeom>
              <a:avLst/>
              <a:gdLst/>
              <a:ahLst/>
              <a:cxnLst/>
              <a:rect l="l" t="t" r="r" b="b"/>
              <a:pathLst>
                <a:path w="9225843" h="3338162">
                  <a:moveTo>
                    <a:pt x="0" y="0"/>
                  </a:moveTo>
                  <a:lnTo>
                    <a:pt x="9225843" y="0"/>
                  </a:lnTo>
                  <a:lnTo>
                    <a:pt x="9225843" y="3338162"/>
                  </a:lnTo>
                  <a:lnTo>
                    <a:pt x="0" y="333816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9251243" cy="3363562"/>
            </a:xfrm>
            <a:custGeom>
              <a:avLst/>
              <a:gdLst/>
              <a:ahLst/>
              <a:cxnLst/>
              <a:rect l="l" t="t" r="r" b="b"/>
              <a:pathLst>
                <a:path w="9251243" h="3363562">
                  <a:moveTo>
                    <a:pt x="80010" y="3363562"/>
                  </a:moveTo>
                  <a:lnTo>
                    <a:pt x="9251243" y="3363562"/>
                  </a:lnTo>
                  <a:lnTo>
                    <a:pt x="9251243" y="80010"/>
                  </a:lnTo>
                  <a:lnTo>
                    <a:pt x="9251243" y="67310"/>
                  </a:lnTo>
                  <a:lnTo>
                    <a:pt x="9251243" y="0"/>
                  </a:lnTo>
                  <a:lnTo>
                    <a:pt x="0" y="0"/>
                  </a:lnTo>
                  <a:lnTo>
                    <a:pt x="0" y="3363562"/>
                  </a:lnTo>
                  <a:lnTo>
                    <a:pt x="67310" y="3363562"/>
                  </a:lnTo>
                  <a:lnTo>
                    <a:pt x="80010" y="3363562"/>
                  </a:lnTo>
                  <a:close/>
                  <a:moveTo>
                    <a:pt x="12700" y="12700"/>
                  </a:moveTo>
                  <a:lnTo>
                    <a:pt x="9238543" y="12700"/>
                  </a:lnTo>
                  <a:lnTo>
                    <a:pt x="9238543" y="3350862"/>
                  </a:lnTo>
                  <a:lnTo>
                    <a:pt x="12700" y="3350862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7" name="AutoShape 17"/>
          <p:cNvSpPr/>
          <p:nvPr/>
        </p:nvSpPr>
        <p:spPr>
          <a:xfrm>
            <a:off x="2481245" y="1663258"/>
            <a:ext cx="37119" cy="741149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8" name="TextBox 18"/>
          <p:cNvSpPr txBox="1"/>
          <p:nvPr/>
        </p:nvSpPr>
        <p:spPr>
          <a:xfrm>
            <a:off x="2944583" y="1138480"/>
            <a:ext cx="8793285" cy="1657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99"/>
              </a:lnSpc>
            </a:pPr>
            <a:r>
              <a:rPr lang="en-US" sz="4999" spc="250">
                <a:solidFill>
                  <a:srgbClr val="000000"/>
                </a:solidFill>
                <a:latin typeface="Agrandir Wide Bold"/>
              </a:rPr>
              <a:t>Primera Ley de Kirchhoff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95778" y="1349885"/>
            <a:ext cx="459249" cy="1101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700"/>
              </a:lnSpc>
              <a:spcBef>
                <a:spcPct val="0"/>
              </a:spcBef>
            </a:pPr>
            <a:r>
              <a:rPr lang="en-US" sz="5500">
                <a:solidFill>
                  <a:srgbClr val="000000"/>
                </a:solidFill>
                <a:latin typeface="Agrandir Wide Bold"/>
              </a:rPr>
              <a:t>2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447551" y="3773152"/>
            <a:ext cx="15514570" cy="3330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9"/>
              </a:lnSpc>
            </a:pPr>
            <a:r>
              <a:rPr lang="en-US" sz="2407">
                <a:solidFill>
                  <a:srgbClr val="000000"/>
                </a:solidFill>
                <a:latin typeface="Telegraf"/>
              </a:rPr>
              <a:t>Antes que nada, hablemos sobre el principio de conservación de la carga: </a:t>
            </a:r>
          </a:p>
          <a:p>
            <a:pPr>
              <a:lnSpc>
                <a:spcPts val="2889"/>
              </a:lnSpc>
            </a:pPr>
            <a:r>
              <a:rPr lang="en-US" sz="2407">
                <a:solidFill>
                  <a:srgbClr val="000000"/>
                </a:solidFill>
                <a:latin typeface="Telegraf"/>
              </a:rPr>
              <a:t>Establece que no hay destrucción ni creación neta de carga eléctrica, y afirma que en todo proceso electromagnético la carga total de un sistema aislado se conserva.</a:t>
            </a:r>
          </a:p>
          <a:p>
            <a:pPr>
              <a:lnSpc>
                <a:spcPts val="2889"/>
              </a:lnSpc>
            </a:pPr>
            <a:r>
              <a:rPr lang="en-US" sz="2407">
                <a:solidFill>
                  <a:srgbClr val="000000"/>
                </a:solidFill>
                <a:latin typeface="Telegraf"/>
              </a:rPr>
              <a:t>La primera ley de Kirchhoff se basa en el principio de la conservación de la carga donde la carga en coulombs es el producto de la corriente en amperios y el tiempo en segundos:</a:t>
            </a:r>
          </a:p>
          <a:p>
            <a:pPr>
              <a:lnSpc>
                <a:spcPts val="2889"/>
              </a:lnSpc>
            </a:pPr>
            <a:r>
              <a:rPr lang="en-US" sz="2407">
                <a:solidFill>
                  <a:srgbClr val="000000"/>
                </a:solidFill>
                <a:latin typeface="Telegraf"/>
              </a:rPr>
              <a:t>En cualquier nodo, la suma de las corrientes que entran en ese nodo es igual a la suma de las corrientes que salen. De forma equivalente, la suma de todas las corrientes que pasan por el nodo es igual a cero.</a:t>
            </a:r>
          </a:p>
          <a:p>
            <a:pPr>
              <a:lnSpc>
                <a:spcPts val="2889"/>
              </a:lnSpc>
            </a:pPr>
            <a:r>
              <a:rPr lang="en-US" sz="2407">
                <a:solidFill>
                  <a:srgbClr val="000000"/>
                </a:solidFill>
                <a:latin typeface="Telegraf"/>
              </a:rPr>
              <a:t>Por definición, un nodo es un punto de una red eléctrica en el cual convergen tres o más conductores.Esta primera ley confirma el principio de la conservación de las cargas eléctricas.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-19127" t="22635" r="-19127" b="2263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8426" y="-837703"/>
            <a:ext cx="18586525" cy="12252852"/>
            <a:chOff x="0" y="0"/>
            <a:chExt cx="24782033" cy="16337136"/>
          </a:xfrm>
        </p:grpSpPr>
        <p:grpSp>
          <p:nvGrpSpPr>
            <p:cNvPr id="3" name="Group 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1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1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028700" y="1028700"/>
            <a:ext cx="16230600" cy="2010265"/>
            <a:chOff x="0" y="0"/>
            <a:chExt cx="9318553" cy="1154163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9225843" cy="1061453"/>
            </a:xfrm>
            <a:custGeom>
              <a:avLst/>
              <a:gdLst/>
              <a:ahLst/>
              <a:cxnLst/>
              <a:rect l="l" t="t" r="r" b="b"/>
              <a:pathLst>
                <a:path w="9225843" h="1061453">
                  <a:moveTo>
                    <a:pt x="0" y="1006843"/>
                  </a:moveTo>
                  <a:lnTo>
                    <a:pt x="0" y="1061453"/>
                  </a:lnTo>
                  <a:lnTo>
                    <a:pt x="9225843" y="1061453"/>
                  </a:lnTo>
                  <a:lnTo>
                    <a:pt x="9225843" y="0"/>
                  </a:lnTo>
                  <a:lnTo>
                    <a:pt x="9171233" y="0"/>
                  </a:lnTo>
                  <a:lnTo>
                    <a:pt x="9171233" y="10068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9251243" cy="1086853"/>
            </a:xfrm>
            <a:custGeom>
              <a:avLst/>
              <a:gdLst/>
              <a:ahLst/>
              <a:cxnLst/>
              <a:rect l="l" t="t" r="r" b="b"/>
              <a:pathLst>
                <a:path w="9251243" h="1086853">
                  <a:moveTo>
                    <a:pt x="9183933" y="0"/>
                  </a:moveTo>
                  <a:lnTo>
                    <a:pt x="9183933" y="12700"/>
                  </a:lnTo>
                  <a:lnTo>
                    <a:pt x="9238543" y="12700"/>
                  </a:lnTo>
                  <a:lnTo>
                    <a:pt x="9238543" y="1074153"/>
                  </a:lnTo>
                  <a:lnTo>
                    <a:pt x="12700" y="1074153"/>
                  </a:lnTo>
                  <a:lnTo>
                    <a:pt x="12700" y="1019543"/>
                  </a:lnTo>
                  <a:lnTo>
                    <a:pt x="0" y="1019543"/>
                  </a:lnTo>
                  <a:lnTo>
                    <a:pt x="0" y="1086853"/>
                  </a:lnTo>
                  <a:lnTo>
                    <a:pt x="9251243" y="1086853"/>
                  </a:lnTo>
                  <a:lnTo>
                    <a:pt x="92512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9225843" cy="1061453"/>
            </a:xfrm>
            <a:custGeom>
              <a:avLst/>
              <a:gdLst/>
              <a:ahLst/>
              <a:cxnLst/>
              <a:rect l="l" t="t" r="r" b="b"/>
              <a:pathLst>
                <a:path w="9225843" h="1061453">
                  <a:moveTo>
                    <a:pt x="0" y="0"/>
                  </a:moveTo>
                  <a:lnTo>
                    <a:pt x="9225843" y="0"/>
                  </a:lnTo>
                  <a:lnTo>
                    <a:pt x="9225843" y="1061453"/>
                  </a:lnTo>
                  <a:lnTo>
                    <a:pt x="0" y="1061453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9251243" cy="1086853"/>
            </a:xfrm>
            <a:custGeom>
              <a:avLst/>
              <a:gdLst/>
              <a:ahLst/>
              <a:cxnLst/>
              <a:rect l="l" t="t" r="r" b="b"/>
              <a:pathLst>
                <a:path w="9251243" h="1086853">
                  <a:moveTo>
                    <a:pt x="80010" y="1086853"/>
                  </a:moveTo>
                  <a:lnTo>
                    <a:pt x="9251243" y="1086853"/>
                  </a:lnTo>
                  <a:lnTo>
                    <a:pt x="9251243" y="80010"/>
                  </a:lnTo>
                  <a:lnTo>
                    <a:pt x="9251243" y="67310"/>
                  </a:lnTo>
                  <a:lnTo>
                    <a:pt x="9251243" y="0"/>
                  </a:lnTo>
                  <a:lnTo>
                    <a:pt x="0" y="0"/>
                  </a:lnTo>
                  <a:lnTo>
                    <a:pt x="0" y="1086853"/>
                  </a:lnTo>
                  <a:lnTo>
                    <a:pt x="67310" y="1086853"/>
                  </a:lnTo>
                  <a:lnTo>
                    <a:pt x="80010" y="1086853"/>
                  </a:lnTo>
                  <a:close/>
                  <a:moveTo>
                    <a:pt x="12700" y="12700"/>
                  </a:moveTo>
                  <a:lnTo>
                    <a:pt x="9238543" y="12700"/>
                  </a:lnTo>
                  <a:lnTo>
                    <a:pt x="9238543" y="1074153"/>
                  </a:lnTo>
                  <a:lnTo>
                    <a:pt x="12700" y="1074153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3282575"/>
            <a:ext cx="16230600" cy="5975725"/>
            <a:chOff x="0" y="0"/>
            <a:chExt cx="9318553" cy="3430872"/>
          </a:xfrm>
        </p:grpSpPr>
        <p:sp>
          <p:nvSpPr>
            <p:cNvPr id="13" name="Freeform 13"/>
            <p:cNvSpPr/>
            <p:nvPr/>
          </p:nvSpPr>
          <p:spPr>
            <a:xfrm>
              <a:off x="80010" y="80010"/>
              <a:ext cx="9225843" cy="3338162"/>
            </a:xfrm>
            <a:custGeom>
              <a:avLst/>
              <a:gdLst/>
              <a:ahLst/>
              <a:cxnLst/>
              <a:rect l="l" t="t" r="r" b="b"/>
              <a:pathLst>
                <a:path w="9225843" h="3338162">
                  <a:moveTo>
                    <a:pt x="0" y="3283552"/>
                  </a:moveTo>
                  <a:lnTo>
                    <a:pt x="0" y="3338162"/>
                  </a:lnTo>
                  <a:lnTo>
                    <a:pt x="9225843" y="3338162"/>
                  </a:lnTo>
                  <a:lnTo>
                    <a:pt x="9225843" y="0"/>
                  </a:lnTo>
                  <a:lnTo>
                    <a:pt x="9171233" y="0"/>
                  </a:lnTo>
                  <a:lnTo>
                    <a:pt x="9171233" y="3283552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67310" y="67310"/>
              <a:ext cx="9251243" cy="3363562"/>
            </a:xfrm>
            <a:custGeom>
              <a:avLst/>
              <a:gdLst/>
              <a:ahLst/>
              <a:cxnLst/>
              <a:rect l="l" t="t" r="r" b="b"/>
              <a:pathLst>
                <a:path w="9251243" h="3363562">
                  <a:moveTo>
                    <a:pt x="9183933" y="0"/>
                  </a:moveTo>
                  <a:lnTo>
                    <a:pt x="9183933" y="12700"/>
                  </a:lnTo>
                  <a:lnTo>
                    <a:pt x="9238543" y="12700"/>
                  </a:lnTo>
                  <a:lnTo>
                    <a:pt x="9238543" y="3350862"/>
                  </a:lnTo>
                  <a:lnTo>
                    <a:pt x="12700" y="3350862"/>
                  </a:lnTo>
                  <a:lnTo>
                    <a:pt x="12700" y="3296252"/>
                  </a:lnTo>
                  <a:lnTo>
                    <a:pt x="0" y="3296252"/>
                  </a:lnTo>
                  <a:lnTo>
                    <a:pt x="0" y="3363562"/>
                  </a:lnTo>
                  <a:lnTo>
                    <a:pt x="9251243" y="3363562"/>
                  </a:lnTo>
                  <a:lnTo>
                    <a:pt x="92512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12700" y="12700"/>
              <a:ext cx="9225843" cy="3338162"/>
            </a:xfrm>
            <a:custGeom>
              <a:avLst/>
              <a:gdLst/>
              <a:ahLst/>
              <a:cxnLst/>
              <a:rect l="l" t="t" r="r" b="b"/>
              <a:pathLst>
                <a:path w="9225843" h="3338162">
                  <a:moveTo>
                    <a:pt x="0" y="0"/>
                  </a:moveTo>
                  <a:lnTo>
                    <a:pt x="9225843" y="0"/>
                  </a:lnTo>
                  <a:lnTo>
                    <a:pt x="9225843" y="3338162"/>
                  </a:lnTo>
                  <a:lnTo>
                    <a:pt x="0" y="333816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9251243" cy="3363562"/>
            </a:xfrm>
            <a:custGeom>
              <a:avLst/>
              <a:gdLst/>
              <a:ahLst/>
              <a:cxnLst/>
              <a:rect l="l" t="t" r="r" b="b"/>
              <a:pathLst>
                <a:path w="9251243" h="3363562">
                  <a:moveTo>
                    <a:pt x="80010" y="3363562"/>
                  </a:moveTo>
                  <a:lnTo>
                    <a:pt x="9251243" y="3363562"/>
                  </a:lnTo>
                  <a:lnTo>
                    <a:pt x="9251243" y="80010"/>
                  </a:lnTo>
                  <a:lnTo>
                    <a:pt x="9251243" y="67310"/>
                  </a:lnTo>
                  <a:lnTo>
                    <a:pt x="9251243" y="0"/>
                  </a:lnTo>
                  <a:lnTo>
                    <a:pt x="0" y="0"/>
                  </a:lnTo>
                  <a:lnTo>
                    <a:pt x="0" y="3363562"/>
                  </a:lnTo>
                  <a:lnTo>
                    <a:pt x="67310" y="3363562"/>
                  </a:lnTo>
                  <a:lnTo>
                    <a:pt x="80010" y="3363562"/>
                  </a:lnTo>
                  <a:close/>
                  <a:moveTo>
                    <a:pt x="12700" y="12700"/>
                  </a:moveTo>
                  <a:lnTo>
                    <a:pt x="9238543" y="12700"/>
                  </a:lnTo>
                  <a:lnTo>
                    <a:pt x="9238543" y="3350862"/>
                  </a:lnTo>
                  <a:lnTo>
                    <a:pt x="12700" y="3350862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7" name="AutoShape 17"/>
          <p:cNvSpPr/>
          <p:nvPr/>
        </p:nvSpPr>
        <p:spPr>
          <a:xfrm>
            <a:off x="2481245" y="1663258"/>
            <a:ext cx="37119" cy="741149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8" name="TextBox 18"/>
          <p:cNvSpPr txBox="1"/>
          <p:nvPr/>
        </p:nvSpPr>
        <p:spPr>
          <a:xfrm>
            <a:off x="2944583" y="1138480"/>
            <a:ext cx="8793285" cy="1657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99"/>
              </a:lnSpc>
            </a:pPr>
            <a:r>
              <a:rPr lang="en-US" sz="4999" spc="250">
                <a:solidFill>
                  <a:srgbClr val="000000"/>
                </a:solidFill>
                <a:latin typeface="Agrandir Wide Bold"/>
              </a:rPr>
              <a:t>ENUNCIADO DE LA PRIMERA LEY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95778" y="1349885"/>
            <a:ext cx="459249" cy="1101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700"/>
              </a:lnSpc>
              <a:spcBef>
                <a:spcPct val="0"/>
              </a:spcBef>
            </a:pPr>
            <a:r>
              <a:rPr lang="en-US" sz="5500">
                <a:solidFill>
                  <a:srgbClr val="000000"/>
                </a:solidFill>
                <a:latin typeface="Agrandir Wide Bold"/>
              </a:rPr>
              <a:t>3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72271" y="3745817"/>
            <a:ext cx="15865131" cy="1190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49"/>
              </a:lnSpc>
              <a:spcBef>
                <a:spcPct val="0"/>
              </a:spcBef>
            </a:pPr>
            <a:r>
              <a:rPr lang="en-US" sz="2541">
                <a:solidFill>
                  <a:srgbClr val="000000"/>
                </a:solidFill>
                <a:latin typeface="Telegraf"/>
              </a:rPr>
              <a:t>«La corriente entrante a un nodo es igual a la suma de las corrientes salientes».</a:t>
            </a:r>
          </a:p>
          <a:p>
            <a:pPr>
              <a:lnSpc>
                <a:spcPts val="3049"/>
              </a:lnSpc>
              <a:spcBef>
                <a:spcPct val="0"/>
              </a:spcBef>
            </a:pPr>
            <a:r>
              <a:rPr lang="en-US" sz="2541">
                <a:solidFill>
                  <a:srgbClr val="000000"/>
                </a:solidFill>
                <a:latin typeface="Telegraf"/>
              </a:rPr>
              <a:t>Del mismo modo se puede generalizar la primer ley de Kirchhoff diciendo que «la suma de las corrientes entrantes a un nodo son iguales a la suma de las corrientes salientes en él».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72271" y="8600064"/>
            <a:ext cx="5683004" cy="364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48"/>
              </a:lnSpc>
              <a:spcBef>
                <a:spcPct val="0"/>
              </a:spcBef>
            </a:pPr>
            <a:r>
              <a:rPr lang="en-US" sz="2206">
                <a:solidFill>
                  <a:srgbClr val="000000"/>
                </a:solidFill>
                <a:latin typeface="Telegraf"/>
              </a:rPr>
              <a:t>https://www.ecured.cu/Leyes__Kirchhoff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13933203" y="6465216"/>
            <a:ext cx="3755893" cy="3305571"/>
            <a:chOff x="0" y="0"/>
            <a:chExt cx="1588770" cy="1398280"/>
          </a:xfrm>
        </p:grpSpPr>
        <p:sp>
          <p:nvSpPr>
            <p:cNvPr id="23" name="Freeform 23"/>
            <p:cNvSpPr/>
            <p:nvPr/>
          </p:nvSpPr>
          <p:spPr>
            <a:xfrm>
              <a:off x="6350" y="6350"/>
              <a:ext cx="1576070" cy="1385580"/>
            </a:xfrm>
            <a:custGeom>
              <a:avLst/>
              <a:gdLst/>
              <a:ahLst/>
              <a:cxnLst/>
              <a:rect l="l" t="t" r="r" b="b"/>
              <a:pathLst>
                <a:path w="1576070" h="1385580">
                  <a:moveTo>
                    <a:pt x="1576070" y="271780"/>
                  </a:moveTo>
                  <a:lnTo>
                    <a:pt x="1576070" y="1385580"/>
                  </a:lnTo>
                  <a:lnTo>
                    <a:pt x="0" y="1385580"/>
                  </a:lnTo>
                  <a:lnTo>
                    <a:pt x="0" y="0"/>
                  </a:lnTo>
                  <a:lnTo>
                    <a:pt x="1304290" y="0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0" y="0"/>
              <a:ext cx="1588770" cy="1398280"/>
            </a:xfrm>
            <a:custGeom>
              <a:avLst/>
              <a:gdLst/>
              <a:ahLst/>
              <a:cxnLst/>
              <a:rect l="l" t="t" r="r" b="b"/>
              <a:pathLst>
                <a:path w="1588770" h="1398280">
                  <a:moveTo>
                    <a:pt x="1588770" y="1398280"/>
                  </a:moveTo>
                  <a:lnTo>
                    <a:pt x="0" y="1398280"/>
                  </a:lnTo>
                  <a:lnTo>
                    <a:pt x="0" y="0"/>
                  </a:lnTo>
                  <a:lnTo>
                    <a:pt x="1313180" y="0"/>
                  </a:lnTo>
                  <a:lnTo>
                    <a:pt x="1588770" y="275590"/>
                  </a:lnTo>
                  <a:cubicBezTo>
                    <a:pt x="1588770" y="275590"/>
                    <a:pt x="1588770" y="1398280"/>
                    <a:pt x="1588770" y="1398280"/>
                  </a:cubicBezTo>
                  <a:close/>
                  <a:moveTo>
                    <a:pt x="12700" y="1385580"/>
                  </a:moveTo>
                  <a:lnTo>
                    <a:pt x="1576070" y="1385580"/>
                  </a:lnTo>
                  <a:lnTo>
                    <a:pt x="1576070" y="280670"/>
                  </a:lnTo>
                  <a:lnTo>
                    <a:pt x="1308100" y="12700"/>
                  </a:lnTo>
                  <a:lnTo>
                    <a:pt x="12700" y="12700"/>
                  </a:lnTo>
                  <a:lnTo>
                    <a:pt x="12700" y="138558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14224593" y="6628961"/>
            <a:ext cx="1766222" cy="496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8"/>
              </a:lnSpc>
              <a:spcBef>
                <a:spcPct val="0"/>
              </a:spcBef>
            </a:pPr>
            <a:r>
              <a:rPr lang="en-US" sz="3006">
                <a:solidFill>
                  <a:srgbClr val="000000"/>
                </a:solidFill>
                <a:latin typeface="Telegraf"/>
              </a:rPr>
              <a:t>Formula: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933203" y="7956174"/>
            <a:ext cx="3755893" cy="672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0"/>
              </a:lnSpc>
              <a:spcBef>
                <a:spcPct val="0"/>
              </a:spcBef>
            </a:pPr>
            <a:r>
              <a:rPr lang="en-US" sz="4100">
                <a:solidFill>
                  <a:srgbClr val="000000"/>
                </a:solidFill>
                <a:latin typeface="Telegraf Bold"/>
              </a:rPr>
              <a:t>Σ I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-19127" t="22635" r="-19127" b="2263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3" name="Group 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1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1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2090441" y="2511821"/>
            <a:ext cx="14107118" cy="6746479"/>
            <a:chOff x="0" y="0"/>
            <a:chExt cx="8099388" cy="3873388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8006678" cy="3780678"/>
            </a:xfrm>
            <a:custGeom>
              <a:avLst/>
              <a:gdLst/>
              <a:ahLst/>
              <a:cxnLst/>
              <a:rect l="l" t="t" r="r" b="b"/>
              <a:pathLst>
                <a:path w="8006678" h="3780678">
                  <a:moveTo>
                    <a:pt x="0" y="3726069"/>
                  </a:moveTo>
                  <a:lnTo>
                    <a:pt x="0" y="3780678"/>
                  </a:lnTo>
                  <a:lnTo>
                    <a:pt x="8006678" y="3780678"/>
                  </a:lnTo>
                  <a:lnTo>
                    <a:pt x="8006678" y="0"/>
                  </a:lnTo>
                  <a:lnTo>
                    <a:pt x="7952068" y="0"/>
                  </a:lnTo>
                  <a:lnTo>
                    <a:pt x="7952068" y="3726069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8032078" cy="3806078"/>
            </a:xfrm>
            <a:custGeom>
              <a:avLst/>
              <a:gdLst/>
              <a:ahLst/>
              <a:cxnLst/>
              <a:rect l="l" t="t" r="r" b="b"/>
              <a:pathLst>
                <a:path w="8032078" h="3806078">
                  <a:moveTo>
                    <a:pt x="7964768" y="0"/>
                  </a:moveTo>
                  <a:lnTo>
                    <a:pt x="7964768" y="12700"/>
                  </a:lnTo>
                  <a:lnTo>
                    <a:pt x="8019378" y="12700"/>
                  </a:lnTo>
                  <a:lnTo>
                    <a:pt x="8019378" y="3793378"/>
                  </a:lnTo>
                  <a:lnTo>
                    <a:pt x="12700" y="3793378"/>
                  </a:lnTo>
                  <a:lnTo>
                    <a:pt x="12700" y="3738769"/>
                  </a:lnTo>
                  <a:lnTo>
                    <a:pt x="0" y="3738769"/>
                  </a:lnTo>
                  <a:lnTo>
                    <a:pt x="0" y="3806078"/>
                  </a:lnTo>
                  <a:lnTo>
                    <a:pt x="8032078" y="3806078"/>
                  </a:lnTo>
                  <a:lnTo>
                    <a:pt x="8032078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8006678" cy="3780679"/>
            </a:xfrm>
            <a:custGeom>
              <a:avLst/>
              <a:gdLst/>
              <a:ahLst/>
              <a:cxnLst/>
              <a:rect l="l" t="t" r="r" b="b"/>
              <a:pathLst>
                <a:path w="8006678" h="3780679">
                  <a:moveTo>
                    <a:pt x="0" y="0"/>
                  </a:moveTo>
                  <a:lnTo>
                    <a:pt x="8006678" y="0"/>
                  </a:lnTo>
                  <a:lnTo>
                    <a:pt x="8006678" y="3780679"/>
                  </a:lnTo>
                  <a:lnTo>
                    <a:pt x="0" y="378067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8032078" cy="3806079"/>
            </a:xfrm>
            <a:custGeom>
              <a:avLst/>
              <a:gdLst/>
              <a:ahLst/>
              <a:cxnLst/>
              <a:rect l="l" t="t" r="r" b="b"/>
              <a:pathLst>
                <a:path w="8032078" h="3806079">
                  <a:moveTo>
                    <a:pt x="80010" y="3806079"/>
                  </a:moveTo>
                  <a:lnTo>
                    <a:pt x="8032078" y="3806079"/>
                  </a:lnTo>
                  <a:lnTo>
                    <a:pt x="8032078" y="80010"/>
                  </a:lnTo>
                  <a:lnTo>
                    <a:pt x="8032078" y="67310"/>
                  </a:lnTo>
                  <a:lnTo>
                    <a:pt x="8032078" y="0"/>
                  </a:lnTo>
                  <a:lnTo>
                    <a:pt x="0" y="0"/>
                  </a:lnTo>
                  <a:lnTo>
                    <a:pt x="0" y="3806079"/>
                  </a:lnTo>
                  <a:lnTo>
                    <a:pt x="67310" y="3806079"/>
                  </a:lnTo>
                  <a:lnTo>
                    <a:pt x="80010" y="3806079"/>
                  </a:lnTo>
                  <a:close/>
                  <a:moveTo>
                    <a:pt x="12700" y="12700"/>
                  </a:moveTo>
                  <a:lnTo>
                    <a:pt x="8019378" y="12700"/>
                  </a:lnTo>
                  <a:lnTo>
                    <a:pt x="8019378" y="3793379"/>
                  </a:lnTo>
                  <a:lnTo>
                    <a:pt x="12700" y="3793379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642" y="2628900"/>
            <a:ext cx="11034716" cy="6462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-19127" t="22635" r="-19127" b="2263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8426" y="-837703"/>
            <a:ext cx="18586525" cy="12252852"/>
            <a:chOff x="0" y="0"/>
            <a:chExt cx="24782033" cy="16337136"/>
          </a:xfrm>
        </p:grpSpPr>
        <p:grpSp>
          <p:nvGrpSpPr>
            <p:cNvPr id="3" name="Group 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1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1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028700" y="1028700"/>
            <a:ext cx="16230600" cy="2010265"/>
            <a:chOff x="0" y="0"/>
            <a:chExt cx="9318553" cy="1154163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9225843" cy="1061453"/>
            </a:xfrm>
            <a:custGeom>
              <a:avLst/>
              <a:gdLst/>
              <a:ahLst/>
              <a:cxnLst/>
              <a:rect l="l" t="t" r="r" b="b"/>
              <a:pathLst>
                <a:path w="9225843" h="1061453">
                  <a:moveTo>
                    <a:pt x="0" y="1006843"/>
                  </a:moveTo>
                  <a:lnTo>
                    <a:pt x="0" y="1061453"/>
                  </a:lnTo>
                  <a:lnTo>
                    <a:pt x="9225843" y="1061453"/>
                  </a:lnTo>
                  <a:lnTo>
                    <a:pt x="9225843" y="0"/>
                  </a:lnTo>
                  <a:lnTo>
                    <a:pt x="9171233" y="0"/>
                  </a:lnTo>
                  <a:lnTo>
                    <a:pt x="9171233" y="10068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9251243" cy="1086853"/>
            </a:xfrm>
            <a:custGeom>
              <a:avLst/>
              <a:gdLst/>
              <a:ahLst/>
              <a:cxnLst/>
              <a:rect l="l" t="t" r="r" b="b"/>
              <a:pathLst>
                <a:path w="9251243" h="1086853">
                  <a:moveTo>
                    <a:pt x="9183933" y="0"/>
                  </a:moveTo>
                  <a:lnTo>
                    <a:pt x="9183933" y="12700"/>
                  </a:lnTo>
                  <a:lnTo>
                    <a:pt x="9238543" y="12700"/>
                  </a:lnTo>
                  <a:lnTo>
                    <a:pt x="9238543" y="1074153"/>
                  </a:lnTo>
                  <a:lnTo>
                    <a:pt x="12700" y="1074153"/>
                  </a:lnTo>
                  <a:lnTo>
                    <a:pt x="12700" y="1019543"/>
                  </a:lnTo>
                  <a:lnTo>
                    <a:pt x="0" y="1019543"/>
                  </a:lnTo>
                  <a:lnTo>
                    <a:pt x="0" y="1086853"/>
                  </a:lnTo>
                  <a:lnTo>
                    <a:pt x="9251243" y="1086853"/>
                  </a:lnTo>
                  <a:lnTo>
                    <a:pt x="92512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9225843" cy="1061453"/>
            </a:xfrm>
            <a:custGeom>
              <a:avLst/>
              <a:gdLst/>
              <a:ahLst/>
              <a:cxnLst/>
              <a:rect l="l" t="t" r="r" b="b"/>
              <a:pathLst>
                <a:path w="9225843" h="1061453">
                  <a:moveTo>
                    <a:pt x="0" y="0"/>
                  </a:moveTo>
                  <a:lnTo>
                    <a:pt x="9225843" y="0"/>
                  </a:lnTo>
                  <a:lnTo>
                    <a:pt x="9225843" y="1061453"/>
                  </a:lnTo>
                  <a:lnTo>
                    <a:pt x="0" y="1061453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9251243" cy="1086853"/>
            </a:xfrm>
            <a:custGeom>
              <a:avLst/>
              <a:gdLst/>
              <a:ahLst/>
              <a:cxnLst/>
              <a:rect l="l" t="t" r="r" b="b"/>
              <a:pathLst>
                <a:path w="9251243" h="1086853">
                  <a:moveTo>
                    <a:pt x="80010" y="1086853"/>
                  </a:moveTo>
                  <a:lnTo>
                    <a:pt x="9251243" y="1086853"/>
                  </a:lnTo>
                  <a:lnTo>
                    <a:pt x="9251243" y="80010"/>
                  </a:lnTo>
                  <a:lnTo>
                    <a:pt x="9251243" y="67310"/>
                  </a:lnTo>
                  <a:lnTo>
                    <a:pt x="9251243" y="0"/>
                  </a:lnTo>
                  <a:lnTo>
                    <a:pt x="0" y="0"/>
                  </a:lnTo>
                  <a:lnTo>
                    <a:pt x="0" y="1086853"/>
                  </a:lnTo>
                  <a:lnTo>
                    <a:pt x="67310" y="1086853"/>
                  </a:lnTo>
                  <a:lnTo>
                    <a:pt x="80010" y="1086853"/>
                  </a:lnTo>
                  <a:close/>
                  <a:moveTo>
                    <a:pt x="12700" y="12700"/>
                  </a:moveTo>
                  <a:lnTo>
                    <a:pt x="9238543" y="12700"/>
                  </a:lnTo>
                  <a:lnTo>
                    <a:pt x="9238543" y="1074153"/>
                  </a:lnTo>
                  <a:lnTo>
                    <a:pt x="12700" y="1074153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3282575"/>
            <a:ext cx="16230600" cy="5975725"/>
            <a:chOff x="0" y="0"/>
            <a:chExt cx="9318553" cy="3430872"/>
          </a:xfrm>
        </p:grpSpPr>
        <p:sp>
          <p:nvSpPr>
            <p:cNvPr id="13" name="Freeform 13"/>
            <p:cNvSpPr/>
            <p:nvPr/>
          </p:nvSpPr>
          <p:spPr>
            <a:xfrm>
              <a:off x="80010" y="80010"/>
              <a:ext cx="9225843" cy="3338162"/>
            </a:xfrm>
            <a:custGeom>
              <a:avLst/>
              <a:gdLst/>
              <a:ahLst/>
              <a:cxnLst/>
              <a:rect l="l" t="t" r="r" b="b"/>
              <a:pathLst>
                <a:path w="9225843" h="3338162">
                  <a:moveTo>
                    <a:pt x="0" y="3283552"/>
                  </a:moveTo>
                  <a:lnTo>
                    <a:pt x="0" y="3338162"/>
                  </a:lnTo>
                  <a:lnTo>
                    <a:pt x="9225843" y="3338162"/>
                  </a:lnTo>
                  <a:lnTo>
                    <a:pt x="9225843" y="0"/>
                  </a:lnTo>
                  <a:lnTo>
                    <a:pt x="9171233" y="0"/>
                  </a:lnTo>
                  <a:lnTo>
                    <a:pt x="9171233" y="3283552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67310" y="67310"/>
              <a:ext cx="9251243" cy="3363562"/>
            </a:xfrm>
            <a:custGeom>
              <a:avLst/>
              <a:gdLst/>
              <a:ahLst/>
              <a:cxnLst/>
              <a:rect l="l" t="t" r="r" b="b"/>
              <a:pathLst>
                <a:path w="9251243" h="3363562">
                  <a:moveTo>
                    <a:pt x="9183933" y="0"/>
                  </a:moveTo>
                  <a:lnTo>
                    <a:pt x="9183933" y="12700"/>
                  </a:lnTo>
                  <a:lnTo>
                    <a:pt x="9238543" y="12700"/>
                  </a:lnTo>
                  <a:lnTo>
                    <a:pt x="9238543" y="3350862"/>
                  </a:lnTo>
                  <a:lnTo>
                    <a:pt x="12700" y="3350862"/>
                  </a:lnTo>
                  <a:lnTo>
                    <a:pt x="12700" y="3296252"/>
                  </a:lnTo>
                  <a:lnTo>
                    <a:pt x="0" y="3296252"/>
                  </a:lnTo>
                  <a:lnTo>
                    <a:pt x="0" y="3363562"/>
                  </a:lnTo>
                  <a:lnTo>
                    <a:pt x="9251243" y="3363562"/>
                  </a:lnTo>
                  <a:lnTo>
                    <a:pt x="92512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12700" y="12700"/>
              <a:ext cx="9225843" cy="3338162"/>
            </a:xfrm>
            <a:custGeom>
              <a:avLst/>
              <a:gdLst/>
              <a:ahLst/>
              <a:cxnLst/>
              <a:rect l="l" t="t" r="r" b="b"/>
              <a:pathLst>
                <a:path w="9225843" h="3338162">
                  <a:moveTo>
                    <a:pt x="0" y="0"/>
                  </a:moveTo>
                  <a:lnTo>
                    <a:pt x="9225843" y="0"/>
                  </a:lnTo>
                  <a:lnTo>
                    <a:pt x="9225843" y="3338162"/>
                  </a:lnTo>
                  <a:lnTo>
                    <a:pt x="0" y="333816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9251243" cy="3363562"/>
            </a:xfrm>
            <a:custGeom>
              <a:avLst/>
              <a:gdLst/>
              <a:ahLst/>
              <a:cxnLst/>
              <a:rect l="l" t="t" r="r" b="b"/>
              <a:pathLst>
                <a:path w="9251243" h="3363562">
                  <a:moveTo>
                    <a:pt x="80010" y="3363562"/>
                  </a:moveTo>
                  <a:lnTo>
                    <a:pt x="9251243" y="3363562"/>
                  </a:lnTo>
                  <a:lnTo>
                    <a:pt x="9251243" y="80010"/>
                  </a:lnTo>
                  <a:lnTo>
                    <a:pt x="9251243" y="67310"/>
                  </a:lnTo>
                  <a:lnTo>
                    <a:pt x="9251243" y="0"/>
                  </a:lnTo>
                  <a:lnTo>
                    <a:pt x="0" y="0"/>
                  </a:lnTo>
                  <a:lnTo>
                    <a:pt x="0" y="3363562"/>
                  </a:lnTo>
                  <a:lnTo>
                    <a:pt x="67310" y="3363562"/>
                  </a:lnTo>
                  <a:lnTo>
                    <a:pt x="80010" y="3363562"/>
                  </a:lnTo>
                  <a:close/>
                  <a:moveTo>
                    <a:pt x="12700" y="12700"/>
                  </a:moveTo>
                  <a:lnTo>
                    <a:pt x="9238543" y="12700"/>
                  </a:lnTo>
                  <a:lnTo>
                    <a:pt x="9238543" y="3350862"/>
                  </a:lnTo>
                  <a:lnTo>
                    <a:pt x="12700" y="3350862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7" name="AutoShape 17"/>
          <p:cNvSpPr/>
          <p:nvPr/>
        </p:nvSpPr>
        <p:spPr>
          <a:xfrm>
            <a:off x="2481245" y="1663258"/>
            <a:ext cx="37119" cy="741149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8" name="TextBox 18"/>
          <p:cNvSpPr txBox="1"/>
          <p:nvPr/>
        </p:nvSpPr>
        <p:spPr>
          <a:xfrm>
            <a:off x="2944583" y="1138480"/>
            <a:ext cx="8793285" cy="1657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99"/>
              </a:lnSpc>
            </a:pPr>
            <a:r>
              <a:rPr lang="en-US" sz="4999" spc="250">
                <a:solidFill>
                  <a:srgbClr val="000000"/>
                </a:solidFill>
                <a:latin typeface="Agrandir Wide Bold"/>
              </a:rPr>
              <a:t>Segunda Ley de Kirchhoff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95778" y="1349885"/>
            <a:ext cx="459249" cy="1101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700"/>
              </a:lnSpc>
              <a:spcBef>
                <a:spcPct val="0"/>
              </a:spcBef>
            </a:pPr>
            <a:r>
              <a:rPr lang="en-US" sz="5500">
                <a:solidFill>
                  <a:srgbClr val="000000"/>
                </a:solidFill>
                <a:latin typeface="Agrandir Wide Bold"/>
              </a:rPr>
              <a:t>4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86715" y="3756308"/>
            <a:ext cx="15514570" cy="2229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9"/>
              </a:lnSpc>
            </a:pPr>
            <a:r>
              <a:rPr lang="en-US" sz="2407">
                <a:solidFill>
                  <a:srgbClr val="000000"/>
                </a:solidFill>
                <a:latin typeface="Telegraf"/>
              </a:rPr>
              <a:t>Esta ley se basa en la conservación de un campo potencial de energía. Dado una diferencia de potencial, una carga que ha completado un lazo cerrado no gana o pierde energía al regresar al potencial inicial.</a:t>
            </a:r>
          </a:p>
          <a:p>
            <a:pPr>
              <a:lnSpc>
                <a:spcPts val="2889"/>
              </a:lnSpc>
            </a:pPr>
            <a:endParaRPr lang="en-US" sz="2407">
              <a:solidFill>
                <a:srgbClr val="000000"/>
              </a:solidFill>
              <a:latin typeface="Telegraf"/>
            </a:endParaRPr>
          </a:p>
          <a:p>
            <a:pPr>
              <a:lnSpc>
                <a:spcPts val="2889"/>
              </a:lnSpc>
            </a:pPr>
            <a:r>
              <a:rPr lang="en-US" sz="2407">
                <a:solidFill>
                  <a:srgbClr val="000000"/>
                </a:solidFill>
                <a:latin typeface="Telegraf"/>
              </a:rPr>
              <a:t>Esta ley es cierta incluso cuando hay resistencia en el circuito. La validez de esta ley puede explicarse al considerar que una carga no regresa a su punto de partida, debido a la disipación de energía. Una carga simplemente terminará en el terminal negativo, en vez del positivo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-19127" t="22635" r="-19127" b="2263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8426" y="-837703"/>
            <a:ext cx="18586525" cy="12252852"/>
            <a:chOff x="0" y="0"/>
            <a:chExt cx="24782033" cy="16337136"/>
          </a:xfrm>
        </p:grpSpPr>
        <p:grpSp>
          <p:nvGrpSpPr>
            <p:cNvPr id="3" name="Group 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1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1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028700" y="1028700"/>
            <a:ext cx="16230600" cy="2010265"/>
            <a:chOff x="0" y="0"/>
            <a:chExt cx="9318553" cy="1154163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9225843" cy="1061453"/>
            </a:xfrm>
            <a:custGeom>
              <a:avLst/>
              <a:gdLst/>
              <a:ahLst/>
              <a:cxnLst/>
              <a:rect l="l" t="t" r="r" b="b"/>
              <a:pathLst>
                <a:path w="9225843" h="1061453">
                  <a:moveTo>
                    <a:pt x="0" y="1006843"/>
                  </a:moveTo>
                  <a:lnTo>
                    <a:pt x="0" y="1061453"/>
                  </a:lnTo>
                  <a:lnTo>
                    <a:pt x="9225843" y="1061453"/>
                  </a:lnTo>
                  <a:lnTo>
                    <a:pt x="9225843" y="0"/>
                  </a:lnTo>
                  <a:lnTo>
                    <a:pt x="9171233" y="0"/>
                  </a:lnTo>
                  <a:lnTo>
                    <a:pt x="9171233" y="10068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9251243" cy="1086853"/>
            </a:xfrm>
            <a:custGeom>
              <a:avLst/>
              <a:gdLst/>
              <a:ahLst/>
              <a:cxnLst/>
              <a:rect l="l" t="t" r="r" b="b"/>
              <a:pathLst>
                <a:path w="9251243" h="1086853">
                  <a:moveTo>
                    <a:pt x="9183933" y="0"/>
                  </a:moveTo>
                  <a:lnTo>
                    <a:pt x="9183933" y="12700"/>
                  </a:lnTo>
                  <a:lnTo>
                    <a:pt x="9238543" y="12700"/>
                  </a:lnTo>
                  <a:lnTo>
                    <a:pt x="9238543" y="1074153"/>
                  </a:lnTo>
                  <a:lnTo>
                    <a:pt x="12700" y="1074153"/>
                  </a:lnTo>
                  <a:lnTo>
                    <a:pt x="12700" y="1019543"/>
                  </a:lnTo>
                  <a:lnTo>
                    <a:pt x="0" y="1019543"/>
                  </a:lnTo>
                  <a:lnTo>
                    <a:pt x="0" y="1086853"/>
                  </a:lnTo>
                  <a:lnTo>
                    <a:pt x="9251243" y="1086853"/>
                  </a:lnTo>
                  <a:lnTo>
                    <a:pt x="92512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9225843" cy="1061453"/>
            </a:xfrm>
            <a:custGeom>
              <a:avLst/>
              <a:gdLst/>
              <a:ahLst/>
              <a:cxnLst/>
              <a:rect l="l" t="t" r="r" b="b"/>
              <a:pathLst>
                <a:path w="9225843" h="1061453">
                  <a:moveTo>
                    <a:pt x="0" y="0"/>
                  </a:moveTo>
                  <a:lnTo>
                    <a:pt x="9225843" y="0"/>
                  </a:lnTo>
                  <a:lnTo>
                    <a:pt x="9225843" y="1061453"/>
                  </a:lnTo>
                  <a:lnTo>
                    <a:pt x="0" y="1061453"/>
                  </a:lnTo>
                  <a:close/>
                </a:path>
              </a:pathLst>
            </a:custGeom>
            <a:solidFill>
              <a:srgbClr val="FFFFAA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9251243" cy="1086853"/>
            </a:xfrm>
            <a:custGeom>
              <a:avLst/>
              <a:gdLst/>
              <a:ahLst/>
              <a:cxnLst/>
              <a:rect l="l" t="t" r="r" b="b"/>
              <a:pathLst>
                <a:path w="9251243" h="1086853">
                  <a:moveTo>
                    <a:pt x="80010" y="1086853"/>
                  </a:moveTo>
                  <a:lnTo>
                    <a:pt x="9251243" y="1086853"/>
                  </a:lnTo>
                  <a:lnTo>
                    <a:pt x="9251243" y="80010"/>
                  </a:lnTo>
                  <a:lnTo>
                    <a:pt x="9251243" y="67310"/>
                  </a:lnTo>
                  <a:lnTo>
                    <a:pt x="9251243" y="0"/>
                  </a:lnTo>
                  <a:lnTo>
                    <a:pt x="0" y="0"/>
                  </a:lnTo>
                  <a:lnTo>
                    <a:pt x="0" y="1086853"/>
                  </a:lnTo>
                  <a:lnTo>
                    <a:pt x="67310" y="1086853"/>
                  </a:lnTo>
                  <a:lnTo>
                    <a:pt x="80010" y="1086853"/>
                  </a:lnTo>
                  <a:close/>
                  <a:moveTo>
                    <a:pt x="12700" y="12700"/>
                  </a:moveTo>
                  <a:lnTo>
                    <a:pt x="9238543" y="12700"/>
                  </a:lnTo>
                  <a:lnTo>
                    <a:pt x="9238543" y="1074153"/>
                  </a:lnTo>
                  <a:lnTo>
                    <a:pt x="12700" y="1074153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3282575"/>
            <a:ext cx="16230600" cy="5975725"/>
            <a:chOff x="0" y="0"/>
            <a:chExt cx="9318553" cy="3430872"/>
          </a:xfrm>
        </p:grpSpPr>
        <p:sp>
          <p:nvSpPr>
            <p:cNvPr id="13" name="Freeform 13"/>
            <p:cNvSpPr/>
            <p:nvPr/>
          </p:nvSpPr>
          <p:spPr>
            <a:xfrm>
              <a:off x="80010" y="80010"/>
              <a:ext cx="9225843" cy="3338162"/>
            </a:xfrm>
            <a:custGeom>
              <a:avLst/>
              <a:gdLst/>
              <a:ahLst/>
              <a:cxnLst/>
              <a:rect l="l" t="t" r="r" b="b"/>
              <a:pathLst>
                <a:path w="9225843" h="3338162">
                  <a:moveTo>
                    <a:pt x="0" y="3283552"/>
                  </a:moveTo>
                  <a:lnTo>
                    <a:pt x="0" y="3338162"/>
                  </a:lnTo>
                  <a:lnTo>
                    <a:pt x="9225843" y="3338162"/>
                  </a:lnTo>
                  <a:lnTo>
                    <a:pt x="9225843" y="0"/>
                  </a:lnTo>
                  <a:lnTo>
                    <a:pt x="9171233" y="0"/>
                  </a:lnTo>
                  <a:lnTo>
                    <a:pt x="9171233" y="3283552"/>
                  </a:lnTo>
                  <a:close/>
                </a:path>
              </a:pathLst>
            </a:custGeom>
            <a:solidFill>
              <a:srgbClr val="FFFFAA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67310" y="67310"/>
              <a:ext cx="9251243" cy="3363562"/>
            </a:xfrm>
            <a:custGeom>
              <a:avLst/>
              <a:gdLst/>
              <a:ahLst/>
              <a:cxnLst/>
              <a:rect l="l" t="t" r="r" b="b"/>
              <a:pathLst>
                <a:path w="9251243" h="3363562">
                  <a:moveTo>
                    <a:pt x="9183933" y="0"/>
                  </a:moveTo>
                  <a:lnTo>
                    <a:pt x="9183933" y="12700"/>
                  </a:lnTo>
                  <a:lnTo>
                    <a:pt x="9238543" y="12700"/>
                  </a:lnTo>
                  <a:lnTo>
                    <a:pt x="9238543" y="3350862"/>
                  </a:lnTo>
                  <a:lnTo>
                    <a:pt x="12700" y="3350862"/>
                  </a:lnTo>
                  <a:lnTo>
                    <a:pt x="12700" y="3296252"/>
                  </a:lnTo>
                  <a:lnTo>
                    <a:pt x="0" y="3296252"/>
                  </a:lnTo>
                  <a:lnTo>
                    <a:pt x="0" y="3363562"/>
                  </a:lnTo>
                  <a:lnTo>
                    <a:pt x="9251243" y="3363562"/>
                  </a:lnTo>
                  <a:lnTo>
                    <a:pt x="92512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12700" y="12700"/>
              <a:ext cx="9225843" cy="3338162"/>
            </a:xfrm>
            <a:custGeom>
              <a:avLst/>
              <a:gdLst/>
              <a:ahLst/>
              <a:cxnLst/>
              <a:rect l="l" t="t" r="r" b="b"/>
              <a:pathLst>
                <a:path w="9225843" h="3338162">
                  <a:moveTo>
                    <a:pt x="0" y="0"/>
                  </a:moveTo>
                  <a:lnTo>
                    <a:pt x="9225843" y="0"/>
                  </a:lnTo>
                  <a:lnTo>
                    <a:pt x="9225843" y="3338162"/>
                  </a:lnTo>
                  <a:lnTo>
                    <a:pt x="0" y="333816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9251243" cy="3363562"/>
            </a:xfrm>
            <a:custGeom>
              <a:avLst/>
              <a:gdLst/>
              <a:ahLst/>
              <a:cxnLst/>
              <a:rect l="l" t="t" r="r" b="b"/>
              <a:pathLst>
                <a:path w="9251243" h="3363562">
                  <a:moveTo>
                    <a:pt x="80010" y="3363562"/>
                  </a:moveTo>
                  <a:lnTo>
                    <a:pt x="9251243" y="3363562"/>
                  </a:lnTo>
                  <a:lnTo>
                    <a:pt x="9251243" y="80010"/>
                  </a:lnTo>
                  <a:lnTo>
                    <a:pt x="9251243" y="67310"/>
                  </a:lnTo>
                  <a:lnTo>
                    <a:pt x="9251243" y="0"/>
                  </a:lnTo>
                  <a:lnTo>
                    <a:pt x="0" y="0"/>
                  </a:lnTo>
                  <a:lnTo>
                    <a:pt x="0" y="3363562"/>
                  </a:lnTo>
                  <a:lnTo>
                    <a:pt x="67310" y="3363562"/>
                  </a:lnTo>
                  <a:lnTo>
                    <a:pt x="80010" y="3363562"/>
                  </a:lnTo>
                  <a:close/>
                  <a:moveTo>
                    <a:pt x="12700" y="12700"/>
                  </a:moveTo>
                  <a:lnTo>
                    <a:pt x="9238543" y="12700"/>
                  </a:lnTo>
                  <a:lnTo>
                    <a:pt x="9238543" y="3350862"/>
                  </a:lnTo>
                  <a:lnTo>
                    <a:pt x="12700" y="3350862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7" name="AutoShape 17"/>
          <p:cNvSpPr/>
          <p:nvPr/>
        </p:nvSpPr>
        <p:spPr>
          <a:xfrm>
            <a:off x="2481245" y="1663258"/>
            <a:ext cx="37119" cy="741149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8" name="TextBox 18"/>
          <p:cNvSpPr txBox="1"/>
          <p:nvPr/>
        </p:nvSpPr>
        <p:spPr>
          <a:xfrm>
            <a:off x="2944583" y="1138480"/>
            <a:ext cx="8793285" cy="1657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99"/>
              </a:lnSpc>
            </a:pPr>
            <a:r>
              <a:rPr lang="en-US" sz="4999" spc="250">
                <a:solidFill>
                  <a:srgbClr val="000000"/>
                </a:solidFill>
                <a:latin typeface="Agrandir Wide Bold"/>
              </a:rPr>
              <a:t>Enunciado de la Segunda Ley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95778" y="1348048"/>
            <a:ext cx="459249" cy="1104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700"/>
              </a:lnSpc>
              <a:spcBef>
                <a:spcPct val="0"/>
              </a:spcBef>
            </a:pPr>
            <a:r>
              <a:rPr lang="en-US" sz="5500">
                <a:solidFill>
                  <a:srgbClr val="000000"/>
                </a:solidFill>
                <a:latin typeface="Agrandir Wide Bold"/>
              </a:rPr>
              <a:t>5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4180626" y="6270437"/>
            <a:ext cx="3594661" cy="3625424"/>
            <a:chOff x="0" y="0"/>
            <a:chExt cx="1588770" cy="1602367"/>
          </a:xfrm>
        </p:grpSpPr>
        <p:sp>
          <p:nvSpPr>
            <p:cNvPr id="21" name="Freeform 21"/>
            <p:cNvSpPr/>
            <p:nvPr/>
          </p:nvSpPr>
          <p:spPr>
            <a:xfrm>
              <a:off x="6350" y="6350"/>
              <a:ext cx="1576070" cy="1589667"/>
            </a:xfrm>
            <a:custGeom>
              <a:avLst/>
              <a:gdLst/>
              <a:ahLst/>
              <a:cxnLst/>
              <a:rect l="l" t="t" r="r" b="b"/>
              <a:pathLst>
                <a:path w="1576070" h="1589667">
                  <a:moveTo>
                    <a:pt x="1576070" y="271780"/>
                  </a:moveTo>
                  <a:lnTo>
                    <a:pt x="1576070" y="1589667"/>
                  </a:lnTo>
                  <a:lnTo>
                    <a:pt x="0" y="1589667"/>
                  </a:lnTo>
                  <a:lnTo>
                    <a:pt x="0" y="0"/>
                  </a:lnTo>
                  <a:lnTo>
                    <a:pt x="1304290" y="0"/>
                  </a:lnTo>
                  <a:close/>
                </a:path>
              </a:pathLst>
            </a:custGeom>
            <a:solidFill>
              <a:srgbClr val="FFFFAA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0"/>
              <a:ext cx="1588770" cy="1602367"/>
            </a:xfrm>
            <a:custGeom>
              <a:avLst/>
              <a:gdLst/>
              <a:ahLst/>
              <a:cxnLst/>
              <a:rect l="l" t="t" r="r" b="b"/>
              <a:pathLst>
                <a:path w="1588770" h="1602367">
                  <a:moveTo>
                    <a:pt x="1588770" y="1602367"/>
                  </a:moveTo>
                  <a:lnTo>
                    <a:pt x="0" y="1602367"/>
                  </a:lnTo>
                  <a:lnTo>
                    <a:pt x="0" y="0"/>
                  </a:lnTo>
                  <a:lnTo>
                    <a:pt x="1313180" y="0"/>
                  </a:lnTo>
                  <a:lnTo>
                    <a:pt x="1588770" y="275590"/>
                  </a:lnTo>
                  <a:cubicBezTo>
                    <a:pt x="1588770" y="275590"/>
                    <a:pt x="1588770" y="1602367"/>
                    <a:pt x="1588770" y="1602367"/>
                  </a:cubicBezTo>
                  <a:close/>
                  <a:moveTo>
                    <a:pt x="12700" y="1589667"/>
                  </a:moveTo>
                  <a:lnTo>
                    <a:pt x="1576070" y="1589667"/>
                  </a:lnTo>
                  <a:lnTo>
                    <a:pt x="1576070" y="280670"/>
                  </a:lnTo>
                  <a:lnTo>
                    <a:pt x="1308100" y="12700"/>
                  </a:lnTo>
                  <a:lnTo>
                    <a:pt x="12700" y="12700"/>
                  </a:lnTo>
                  <a:lnTo>
                    <a:pt x="12700" y="158966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1472717" y="3727573"/>
            <a:ext cx="15266053" cy="2415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Telegraf"/>
              </a:rPr>
              <a:t>El enunciado establece que cuando un circuito eléctrico tiene más de una batería y algunos resistores de carga, ya no se ve tan claro como se establecen las corrientes por sí mismo.</a:t>
            </a:r>
          </a:p>
          <a:p>
            <a:pPr>
              <a:lnSpc>
                <a:spcPts val="3120"/>
              </a:lnSpc>
              <a:spcBef>
                <a:spcPct val="0"/>
              </a:spcBef>
            </a:pPr>
            <a:endParaRPr lang="en-US" sz="2600">
              <a:solidFill>
                <a:srgbClr val="000000"/>
              </a:solidFill>
              <a:latin typeface="Telegraf"/>
            </a:endParaRPr>
          </a:p>
          <a:p>
            <a:pPr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Telegraf"/>
              </a:rPr>
              <a:t>Dentro de un circuito cerrado, se determina que la suma de todas las tensiones de las baterías que están dentro del recorrido siempre serán iguales a la sumas de las caídas de la tensión existente en los resistores.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4380208" y="6472505"/>
            <a:ext cx="1766222" cy="496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8"/>
              </a:lnSpc>
              <a:spcBef>
                <a:spcPct val="0"/>
              </a:spcBef>
            </a:pPr>
            <a:r>
              <a:rPr lang="en-US" sz="3006">
                <a:solidFill>
                  <a:srgbClr val="000000"/>
                </a:solidFill>
                <a:latin typeface="Telegraf"/>
              </a:rPr>
              <a:t>Formula: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4722806" y="7737789"/>
            <a:ext cx="2847248" cy="643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8"/>
              </a:lnSpc>
              <a:spcBef>
                <a:spcPct val="0"/>
              </a:spcBef>
            </a:pPr>
            <a:r>
              <a:rPr lang="en-US" sz="3906">
                <a:solidFill>
                  <a:srgbClr val="000000"/>
                </a:solidFill>
                <a:latin typeface="Telegraf Bold"/>
              </a:rPr>
              <a:t>Σ I * R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-19127" t="22635" r="-19127" b="2263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3" name="Group 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1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1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2090441" y="2511821"/>
            <a:ext cx="14107118" cy="6746479"/>
            <a:chOff x="0" y="0"/>
            <a:chExt cx="8099388" cy="3873388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8006678" cy="3780678"/>
            </a:xfrm>
            <a:custGeom>
              <a:avLst/>
              <a:gdLst/>
              <a:ahLst/>
              <a:cxnLst/>
              <a:rect l="l" t="t" r="r" b="b"/>
              <a:pathLst>
                <a:path w="8006678" h="3780678">
                  <a:moveTo>
                    <a:pt x="0" y="3726069"/>
                  </a:moveTo>
                  <a:lnTo>
                    <a:pt x="0" y="3780678"/>
                  </a:lnTo>
                  <a:lnTo>
                    <a:pt x="8006678" y="3780678"/>
                  </a:lnTo>
                  <a:lnTo>
                    <a:pt x="8006678" y="0"/>
                  </a:lnTo>
                  <a:lnTo>
                    <a:pt x="7952068" y="0"/>
                  </a:lnTo>
                  <a:lnTo>
                    <a:pt x="7952068" y="3726069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8032078" cy="3806078"/>
            </a:xfrm>
            <a:custGeom>
              <a:avLst/>
              <a:gdLst/>
              <a:ahLst/>
              <a:cxnLst/>
              <a:rect l="l" t="t" r="r" b="b"/>
              <a:pathLst>
                <a:path w="8032078" h="3806078">
                  <a:moveTo>
                    <a:pt x="7964768" y="0"/>
                  </a:moveTo>
                  <a:lnTo>
                    <a:pt x="7964768" y="12700"/>
                  </a:lnTo>
                  <a:lnTo>
                    <a:pt x="8019378" y="12700"/>
                  </a:lnTo>
                  <a:lnTo>
                    <a:pt x="8019378" y="3793378"/>
                  </a:lnTo>
                  <a:lnTo>
                    <a:pt x="12700" y="3793378"/>
                  </a:lnTo>
                  <a:lnTo>
                    <a:pt x="12700" y="3738769"/>
                  </a:lnTo>
                  <a:lnTo>
                    <a:pt x="0" y="3738769"/>
                  </a:lnTo>
                  <a:lnTo>
                    <a:pt x="0" y="3806078"/>
                  </a:lnTo>
                  <a:lnTo>
                    <a:pt x="8032078" y="3806078"/>
                  </a:lnTo>
                  <a:lnTo>
                    <a:pt x="8032078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8006678" cy="3780679"/>
            </a:xfrm>
            <a:custGeom>
              <a:avLst/>
              <a:gdLst/>
              <a:ahLst/>
              <a:cxnLst/>
              <a:rect l="l" t="t" r="r" b="b"/>
              <a:pathLst>
                <a:path w="8006678" h="3780679">
                  <a:moveTo>
                    <a:pt x="0" y="0"/>
                  </a:moveTo>
                  <a:lnTo>
                    <a:pt x="8006678" y="0"/>
                  </a:lnTo>
                  <a:lnTo>
                    <a:pt x="8006678" y="3780679"/>
                  </a:lnTo>
                  <a:lnTo>
                    <a:pt x="0" y="378067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8032078" cy="3806079"/>
            </a:xfrm>
            <a:custGeom>
              <a:avLst/>
              <a:gdLst/>
              <a:ahLst/>
              <a:cxnLst/>
              <a:rect l="l" t="t" r="r" b="b"/>
              <a:pathLst>
                <a:path w="8032078" h="3806079">
                  <a:moveTo>
                    <a:pt x="80010" y="3806079"/>
                  </a:moveTo>
                  <a:lnTo>
                    <a:pt x="8032078" y="3806079"/>
                  </a:lnTo>
                  <a:lnTo>
                    <a:pt x="8032078" y="80010"/>
                  </a:lnTo>
                  <a:lnTo>
                    <a:pt x="8032078" y="67310"/>
                  </a:lnTo>
                  <a:lnTo>
                    <a:pt x="8032078" y="0"/>
                  </a:lnTo>
                  <a:lnTo>
                    <a:pt x="0" y="0"/>
                  </a:lnTo>
                  <a:lnTo>
                    <a:pt x="0" y="3806079"/>
                  </a:lnTo>
                  <a:lnTo>
                    <a:pt x="67310" y="3806079"/>
                  </a:lnTo>
                  <a:lnTo>
                    <a:pt x="80010" y="3806079"/>
                  </a:lnTo>
                  <a:close/>
                  <a:moveTo>
                    <a:pt x="12700" y="12700"/>
                  </a:moveTo>
                  <a:lnTo>
                    <a:pt x="8019378" y="12700"/>
                  </a:lnTo>
                  <a:lnTo>
                    <a:pt x="8019378" y="3793379"/>
                  </a:lnTo>
                  <a:lnTo>
                    <a:pt x="12700" y="3793379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921850" y="2763530"/>
            <a:ext cx="10444300" cy="62430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-19127" t="22635" r="-19127" b="2263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3" name="Group 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1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1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573538" y="444036"/>
            <a:ext cx="13275460" cy="8269724"/>
            <a:chOff x="0" y="0"/>
            <a:chExt cx="5515254" cy="3435634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5422544" cy="3342924"/>
            </a:xfrm>
            <a:custGeom>
              <a:avLst/>
              <a:gdLst/>
              <a:ahLst/>
              <a:cxnLst/>
              <a:rect l="l" t="t" r="r" b="b"/>
              <a:pathLst>
                <a:path w="5422544" h="3342924">
                  <a:moveTo>
                    <a:pt x="0" y="3288314"/>
                  </a:moveTo>
                  <a:lnTo>
                    <a:pt x="0" y="3342924"/>
                  </a:lnTo>
                  <a:lnTo>
                    <a:pt x="5422544" y="3342924"/>
                  </a:lnTo>
                  <a:lnTo>
                    <a:pt x="5422544" y="0"/>
                  </a:lnTo>
                  <a:lnTo>
                    <a:pt x="5367934" y="0"/>
                  </a:lnTo>
                  <a:lnTo>
                    <a:pt x="5367934" y="3288314"/>
                  </a:lnTo>
                  <a:close/>
                </a:path>
              </a:pathLst>
            </a:custGeom>
            <a:solidFill>
              <a:srgbClr val="FFFFAA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5447944" cy="3368324"/>
            </a:xfrm>
            <a:custGeom>
              <a:avLst/>
              <a:gdLst/>
              <a:ahLst/>
              <a:cxnLst/>
              <a:rect l="l" t="t" r="r" b="b"/>
              <a:pathLst>
                <a:path w="5447944" h="3368324">
                  <a:moveTo>
                    <a:pt x="5380634" y="0"/>
                  </a:moveTo>
                  <a:lnTo>
                    <a:pt x="5380634" y="12700"/>
                  </a:lnTo>
                  <a:lnTo>
                    <a:pt x="5435244" y="12700"/>
                  </a:lnTo>
                  <a:lnTo>
                    <a:pt x="5435244" y="3355624"/>
                  </a:lnTo>
                  <a:lnTo>
                    <a:pt x="12700" y="3355624"/>
                  </a:lnTo>
                  <a:lnTo>
                    <a:pt x="12700" y="3301014"/>
                  </a:lnTo>
                  <a:lnTo>
                    <a:pt x="0" y="3301014"/>
                  </a:lnTo>
                  <a:lnTo>
                    <a:pt x="0" y="3368324"/>
                  </a:lnTo>
                  <a:lnTo>
                    <a:pt x="5447944" y="3368324"/>
                  </a:lnTo>
                  <a:lnTo>
                    <a:pt x="5447944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5422544" cy="3342924"/>
            </a:xfrm>
            <a:custGeom>
              <a:avLst/>
              <a:gdLst/>
              <a:ahLst/>
              <a:cxnLst/>
              <a:rect l="l" t="t" r="r" b="b"/>
              <a:pathLst>
                <a:path w="5422544" h="3342924">
                  <a:moveTo>
                    <a:pt x="0" y="0"/>
                  </a:moveTo>
                  <a:lnTo>
                    <a:pt x="5422544" y="0"/>
                  </a:lnTo>
                  <a:lnTo>
                    <a:pt x="5422544" y="3342924"/>
                  </a:lnTo>
                  <a:lnTo>
                    <a:pt x="0" y="334292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5447944" cy="3368324"/>
            </a:xfrm>
            <a:custGeom>
              <a:avLst/>
              <a:gdLst/>
              <a:ahLst/>
              <a:cxnLst/>
              <a:rect l="l" t="t" r="r" b="b"/>
              <a:pathLst>
                <a:path w="5447944" h="3368324">
                  <a:moveTo>
                    <a:pt x="80010" y="3368324"/>
                  </a:moveTo>
                  <a:lnTo>
                    <a:pt x="5447944" y="3368324"/>
                  </a:lnTo>
                  <a:lnTo>
                    <a:pt x="5447944" y="80010"/>
                  </a:lnTo>
                  <a:lnTo>
                    <a:pt x="5447944" y="67310"/>
                  </a:lnTo>
                  <a:lnTo>
                    <a:pt x="5447944" y="0"/>
                  </a:lnTo>
                  <a:lnTo>
                    <a:pt x="0" y="0"/>
                  </a:lnTo>
                  <a:lnTo>
                    <a:pt x="0" y="3368324"/>
                  </a:lnTo>
                  <a:lnTo>
                    <a:pt x="67310" y="3368324"/>
                  </a:lnTo>
                  <a:lnTo>
                    <a:pt x="80010" y="3368324"/>
                  </a:lnTo>
                  <a:close/>
                  <a:moveTo>
                    <a:pt x="12700" y="12700"/>
                  </a:moveTo>
                  <a:lnTo>
                    <a:pt x="5435244" y="12700"/>
                  </a:lnTo>
                  <a:lnTo>
                    <a:pt x="5435244" y="3355624"/>
                  </a:lnTo>
                  <a:lnTo>
                    <a:pt x="12700" y="335562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901010" y="630014"/>
            <a:ext cx="4673600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spc="250">
                <a:solidFill>
                  <a:srgbClr val="000000"/>
                </a:solidFill>
                <a:latin typeface="Agrandir Wide Bold"/>
              </a:rPr>
              <a:t>Bibliografia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1664251"/>
            <a:ext cx="12179936" cy="4008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45195" lvl="1" indent="-222597">
              <a:lnSpc>
                <a:spcPts val="2886"/>
              </a:lnSpc>
              <a:buFont typeface="Arial"/>
              <a:buChar char="•"/>
            </a:pPr>
            <a:r>
              <a:rPr lang="en-US" sz="2062">
                <a:solidFill>
                  <a:srgbClr val="000000"/>
                </a:solidFill>
                <a:latin typeface="Open Sans"/>
              </a:rPr>
              <a:t>https://es.khanacademy.org/science/physics/circuits-topic/circuits-resistance/a/ee-kirchhoffs-laws</a:t>
            </a:r>
          </a:p>
          <a:p>
            <a:pPr>
              <a:lnSpc>
                <a:spcPts val="2886"/>
              </a:lnSpc>
            </a:pPr>
            <a:endParaRPr lang="en-US" sz="2062">
              <a:solidFill>
                <a:srgbClr val="000000"/>
              </a:solidFill>
              <a:latin typeface="Open Sans"/>
            </a:endParaRPr>
          </a:p>
          <a:p>
            <a:pPr marL="445195" lvl="1" indent="-222597">
              <a:lnSpc>
                <a:spcPts val="2886"/>
              </a:lnSpc>
              <a:buFont typeface="Arial"/>
              <a:buChar char="•"/>
            </a:pPr>
            <a:r>
              <a:rPr lang="en-US" sz="2062">
                <a:solidFill>
                  <a:srgbClr val="000000"/>
                </a:solidFill>
                <a:latin typeface="Open Sans"/>
              </a:rPr>
              <a:t>https://es.wikipedia.org/wiki/Carga_elC3%A9ctrica#Principio_de_conservaci%C3%B3n_de_la_carga</a:t>
            </a:r>
          </a:p>
          <a:p>
            <a:pPr>
              <a:lnSpc>
                <a:spcPts val="2886"/>
              </a:lnSpc>
            </a:pPr>
            <a:endParaRPr lang="en-US" sz="2062">
              <a:solidFill>
                <a:srgbClr val="000000"/>
              </a:solidFill>
              <a:latin typeface="Open Sans"/>
            </a:endParaRPr>
          </a:p>
          <a:p>
            <a:pPr marL="445195" lvl="1" indent="-222597">
              <a:lnSpc>
                <a:spcPts val="2886"/>
              </a:lnSpc>
              <a:buFont typeface="Arial"/>
              <a:buChar char="•"/>
            </a:pPr>
            <a:r>
              <a:rPr lang="en-US" sz="2062">
                <a:solidFill>
                  <a:srgbClr val="000000"/>
                </a:solidFill>
                <a:latin typeface="Open Sans"/>
              </a:rPr>
              <a:t>https://es.wikipedia.org/wiki/Leyes_de_Kirchhoff</a:t>
            </a:r>
          </a:p>
          <a:p>
            <a:pPr>
              <a:lnSpc>
                <a:spcPts val="2886"/>
              </a:lnSpc>
            </a:pPr>
            <a:endParaRPr lang="en-US" sz="2062">
              <a:solidFill>
                <a:srgbClr val="000000"/>
              </a:solidFill>
              <a:latin typeface="Open Sans"/>
            </a:endParaRPr>
          </a:p>
          <a:p>
            <a:pPr marL="445195" lvl="1" indent="-222597">
              <a:lnSpc>
                <a:spcPts val="2886"/>
              </a:lnSpc>
              <a:buFont typeface="Arial"/>
              <a:buChar char="•"/>
            </a:pPr>
            <a:r>
              <a:rPr lang="en-US" sz="2062">
                <a:solidFill>
                  <a:srgbClr val="000000"/>
                </a:solidFill>
                <a:latin typeface="Open Sans"/>
              </a:rPr>
              <a:t>https://youtu.be/3YIM0G4sB3g</a:t>
            </a:r>
          </a:p>
          <a:p>
            <a:pPr>
              <a:lnSpc>
                <a:spcPts val="2886"/>
              </a:lnSpc>
            </a:pPr>
            <a:endParaRPr lang="en-US" sz="2062">
              <a:solidFill>
                <a:srgbClr val="000000"/>
              </a:solidFill>
              <a:latin typeface="Open Sans"/>
            </a:endParaRPr>
          </a:p>
          <a:p>
            <a:pPr>
              <a:lnSpc>
                <a:spcPts val="2886"/>
              </a:lnSpc>
            </a:pPr>
            <a:endParaRPr lang="en-US" sz="2062">
              <a:solidFill>
                <a:srgbClr val="000000"/>
              </a:solidFill>
              <a:latin typeface="Open Sans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12279222" y="5288723"/>
            <a:ext cx="4980078" cy="4382979"/>
            <a:chOff x="0" y="0"/>
            <a:chExt cx="1588770" cy="1398280"/>
          </a:xfrm>
        </p:grpSpPr>
        <p:sp>
          <p:nvSpPr>
            <p:cNvPr id="15" name="Freeform 15"/>
            <p:cNvSpPr/>
            <p:nvPr/>
          </p:nvSpPr>
          <p:spPr>
            <a:xfrm>
              <a:off x="6350" y="6350"/>
              <a:ext cx="1576070" cy="1385580"/>
            </a:xfrm>
            <a:custGeom>
              <a:avLst/>
              <a:gdLst/>
              <a:ahLst/>
              <a:cxnLst/>
              <a:rect l="l" t="t" r="r" b="b"/>
              <a:pathLst>
                <a:path w="1576070" h="1385580">
                  <a:moveTo>
                    <a:pt x="1576070" y="271780"/>
                  </a:moveTo>
                  <a:lnTo>
                    <a:pt x="1576070" y="1385580"/>
                  </a:lnTo>
                  <a:lnTo>
                    <a:pt x="0" y="1385580"/>
                  </a:lnTo>
                  <a:lnTo>
                    <a:pt x="0" y="0"/>
                  </a:lnTo>
                  <a:lnTo>
                    <a:pt x="1304290" y="0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1588770" cy="1398280"/>
            </a:xfrm>
            <a:custGeom>
              <a:avLst/>
              <a:gdLst/>
              <a:ahLst/>
              <a:cxnLst/>
              <a:rect l="l" t="t" r="r" b="b"/>
              <a:pathLst>
                <a:path w="1588770" h="1398280">
                  <a:moveTo>
                    <a:pt x="1588770" y="1398280"/>
                  </a:moveTo>
                  <a:lnTo>
                    <a:pt x="0" y="1398280"/>
                  </a:lnTo>
                  <a:lnTo>
                    <a:pt x="0" y="0"/>
                  </a:lnTo>
                  <a:lnTo>
                    <a:pt x="1313180" y="0"/>
                  </a:lnTo>
                  <a:lnTo>
                    <a:pt x="1588770" y="275590"/>
                  </a:lnTo>
                  <a:cubicBezTo>
                    <a:pt x="1588770" y="275590"/>
                    <a:pt x="1588770" y="1398280"/>
                    <a:pt x="1588770" y="1398280"/>
                  </a:cubicBezTo>
                  <a:close/>
                  <a:moveTo>
                    <a:pt x="12700" y="1385580"/>
                  </a:moveTo>
                  <a:lnTo>
                    <a:pt x="1576070" y="1385580"/>
                  </a:lnTo>
                  <a:lnTo>
                    <a:pt x="1576070" y="280670"/>
                  </a:lnTo>
                  <a:lnTo>
                    <a:pt x="1308100" y="12700"/>
                  </a:lnTo>
                  <a:lnTo>
                    <a:pt x="12700" y="12700"/>
                  </a:lnTo>
                  <a:lnTo>
                    <a:pt x="12700" y="138558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2327619" y="6446539"/>
            <a:ext cx="4883284" cy="1962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76"/>
              </a:lnSpc>
            </a:pPr>
            <a:r>
              <a:rPr lang="en-US" sz="5626">
                <a:solidFill>
                  <a:srgbClr val="000000"/>
                </a:solidFill>
                <a:latin typeface="Open Sans Extra Bold"/>
              </a:rPr>
              <a:t>¡Gracias por su atención!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566</Words>
  <Application>Microsoft Office PowerPoint</Application>
  <PresentationFormat>Personalizado</PresentationFormat>
  <Paragraphs>51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Agrandir Wide Medium</vt:lpstr>
      <vt:lpstr>Open Sans Extra Bold</vt:lpstr>
      <vt:lpstr>Open Sans</vt:lpstr>
      <vt:lpstr>Arial</vt:lpstr>
      <vt:lpstr>Telegraf Bold</vt:lpstr>
      <vt:lpstr>Calibri</vt:lpstr>
      <vt:lpstr>Agrandir Wide Bold</vt:lpstr>
      <vt:lpstr>Telegraf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Leyes de Kirchhoff</dc:title>
  <cp:lastModifiedBy>acer</cp:lastModifiedBy>
  <cp:revision>2</cp:revision>
  <dcterms:created xsi:type="dcterms:W3CDTF">2006-08-16T00:00:00Z</dcterms:created>
  <dcterms:modified xsi:type="dcterms:W3CDTF">2021-01-20T18:25:06Z</dcterms:modified>
  <dc:identifier>DAETx2PImdE</dc:identifier>
</cp:coreProperties>
</file>