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3/10/2021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Notes </a:t>
            </a:r>
            <a:r>
              <a:rPr lang="es-MX" dirty="0" err="1" smtClean="0"/>
              <a:t>on</a:t>
            </a:r>
            <a:r>
              <a:rPr lang="es-MX" dirty="0" smtClean="0"/>
              <a:t> </a:t>
            </a:r>
            <a:r>
              <a:rPr lang="es-MX" dirty="0" err="1" smtClean="0"/>
              <a:t>creativity</a:t>
            </a:r>
            <a:endParaRPr lang="es-MX" dirty="0"/>
          </a:p>
        </p:txBody>
      </p:sp>
      <p:sp>
        <p:nvSpPr>
          <p:cNvPr id="3" name="Subtítulo 2"/>
          <p:cNvSpPr>
            <a:spLocks noGrp="1"/>
          </p:cNvSpPr>
          <p:nvPr>
            <p:ph type="subTitle" idx="1"/>
          </p:nvPr>
        </p:nvSpPr>
        <p:spPr>
          <a:xfrm>
            <a:off x="684211" y="3843867"/>
            <a:ext cx="7771811" cy="1947333"/>
          </a:xfrm>
        </p:spPr>
        <p:txBody>
          <a:bodyPr/>
          <a:lstStyle/>
          <a:p>
            <a:r>
              <a:rPr lang="es-MX" dirty="0" smtClean="0"/>
              <a:t>FORMACIÓN SOCIOCULTURAL IV</a:t>
            </a:r>
          </a:p>
          <a:p>
            <a:endParaRPr lang="es-MX" dirty="0"/>
          </a:p>
          <a:p>
            <a:r>
              <a:rPr lang="es-MX" dirty="0" smtClean="0"/>
              <a:t>UNIVERSIDAD TECNOLÓGICA DE SAN LUIS RÍO COLORADO</a:t>
            </a:r>
            <a:endParaRPr lang="es-MX" dirty="0"/>
          </a:p>
        </p:txBody>
      </p:sp>
    </p:spTree>
    <p:extLst>
      <p:ext uri="{BB962C8B-B14F-4D97-AF65-F5344CB8AC3E}">
        <p14:creationId xmlns:p14="http://schemas.microsoft.com/office/powerpoint/2010/main" val="1331802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Divergent</a:t>
            </a:r>
            <a:r>
              <a:rPr lang="es-MX" dirty="0" smtClean="0"/>
              <a:t> </a:t>
            </a:r>
            <a:r>
              <a:rPr lang="es-MX" dirty="0" err="1" smtClean="0"/>
              <a:t>thinking</a:t>
            </a:r>
            <a:endParaRPr lang="es-MX" dirty="0"/>
          </a:p>
        </p:txBody>
      </p:sp>
      <p:sp>
        <p:nvSpPr>
          <p:cNvPr id="3" name="Marcador de contenido 2"/>
          <p:cNvSpPr>
            <a:spLocks noGrp="1"/>
          </p:cNvSpPr>
          <p:nvPr>
            <p:ph idx="1"/>
          </p:nvPr>
        </p:nvSpPr>
        <p:spPr/>
        <p:txBody>
          <a:bodyPr/>
          <a:lstStyle/>
          <a:p>
            <a:pPr marL="0" indent="0">
              <a:buNone/>
            </a:pPr>
            <a:r>
              <a:rPr lang="en-US" b="1" dirty="0"/>
              <a:t>It is essentially characterized by the search for multiple answers or alternatives to solve a problem. It unfolds in multiple directions, searches from different perspectives, uses different approaches and possible insights.</a:t>
            </a:r>
            <a:endParaRPr lang="es-MX" b="1" dirty="0"/>
          </a:p>
        </p:txBody>
      </p:sp>
    </p:spTree>
    <p:extLst>
      <p:ext uri="{BB962C8B-B14F-4D97-AF65-F5344CB8AC3E}">
        <p14:creationId xmlns:p14="http://schemas.microsoft.com/office/powerpoint/2010/main" val="194580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Intellectual</a:t>
            </a:r>
            <a:r>
              <a:rPr lang="es-MX" dirty="0" smtClean="0"/>
              <a:t> </a:t>
            </a:r>
            <a:r>
              <a:rPr lang="es-MX" dirty="0" err="1" smtClean="0"/>
              <a:t>operation</a:t>
            </a:r>
            <a:r>
              <a:rPr lang="es-MX" dirty="0" err="1"/>
              <a:t>s</a:t>
            </a:r>
            <a:endParaRPr lang="es-MX" dirty="0"/>
          </a:p>
        </p:txBody>
      </p:sp>
      <p:sp>
        <p:nvSpPr>
          <p:cNvPr id="3" name="Marcador de contenido 2"/>
          <p:cNvSpPr>
            <a:spLocks noGrp="1"/>
          </p:cNvSpPr>
          <p:nvPr>
            <p:ph idx="1"/>
          </p:nvPr>
        </p:nvSpPr>
        <p:spPr/>
        <p:txBody>
          <a:bodyPr/>
          <a:lstStyle/>
          <a:p>
            <a:pPr marL="0" indent="0">
              <a:buNone/>
            </a:pPr>
            <a:r>
              <a:rPr lang="en-US" b="1" dirty="0"/>
              <a:t>Intellectual operations that are present in creativity</a:t>
            </a:r>
            <a:r>
              <a:rPr lang="en-US" b="1" dirty="0" smtClean="0"/>
              <a:t>:</a:t>
            </a:r>
          </a:p>
          <a:p>
            <a:pPr>
              <a:buFontTx/>
              <a:buChar char="-"/>
            </a:pPr>
            <a:r>
              <a:rPr lang="en-US" b="1" dirty="0" smtClean="0"/>
              <a:t>Memory</a:t>
            </a:r>
            <a:r>
              <a:rPr lang="en-US" b="1" dirty="0"/>
              <a:t>: since only those who have knowledge are qualified to create</a:t>
            </a:r>
            <a:r>
              <a:rPr lang="en-US" b="1" dirty="0" smtClean="0"/>
              <a:t>.</a:t>
            </a:r>
          </a:p>
          <a:p>
            <a:pPr>
              <a:buFontTx/>
              <a:buChar char="-"/>
            </a:pPr>
            <a:r>
              <a:rPr lang="en-US" b="1" dirty="0" smtClean="0"/>
              <a:t>- </a:t>
            </a:r>
            <a:r>
              <a:rPr lang="en-US" b="1" dirty="0"/>
              <a:t>Comprehension: ability to discover and plan to update the contents of the memory</a:t>
            </a:r>
            <a:r>
              <a:rPr lang="en-US" b="1" dirty="0" smtClean="0"/>
              <a:t>.</a:t>
            </a:r>
          </a:p>
          <a:p>
            <a:pPr>
              <a:buFontTx/>
              <a:buChar char="-"/>
            </a:pPr>
            <a:r>
              <a:rPr lang="en-US" b="1" dirty="0" smtClean="0"/>
              <a:t>- </a:t>
            </a:r>
            <a:r>
              <a:rPr lang="en-US" b="1" dirty="0"/>
              <a:t>Divergent production: power to obtain a diversity of solutions</a:t>
            </a:r>
            <a:r>
              <a:rPr lang="en-US" b="1" dirty="0" smtClean="0"/>
              <a:t>.</a:t>
            </a:r>
          </a:p>
          <a:p>
            <a:pPr>
              <a:buFontTx/>
              <a:buChar char="-"/>
            </a:pPr>
            <a:r>
              <a:rPr lang="en-US" b="1" dirty="0" smtClean="0"/>
              <a:t>- </a:t>
            </a:r>
            <a:r>
              <a:rPr lang="en-US" b="1" dirty="0"/>
              <a:t>Convergent production: ability to logically order data towards a single solution</a:t>
            </a:r>
            <a:r>
              <a:rPr lang="en-US" b="1" dirty="0" smtClean="0"/>
              <a:t>.</a:t>
            </a:r>
          </a:p>
          <a:p>
            <a:pPr>
              <a:buFontTx/>
              <a:buChar char="-"/>
            </a:pPr>
            <a:r>
              <a:rPr lang="en-US" b="1" dirty="0" smtClean="0"/>
              <a:t>- </a:t>
            </a:r>
            <a:r>
              <a:rPr lang="en-US" b="1" dirty="0"/>
              <a:t>Evaluation: ability to select the best idea.</a:t>
            </a:r>
            <a:endParaRPr lang="es-MX" b="1" dirty="0"/>
          </a:p>
        </p:txBody>
      </p:sp>
    </p:spTree>
    <p:extLst>
      <p:ext uri="{BB962C8B-B14F-4D97-AF65-F5344CB8AC3E}">
        <p14:creationId xmlns:p14="http://schemas.microsoft.com/office/powerpoint/2010/main" val="225632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Creativity</a:t>
            </a:r>
            <a:r>
              <a:rPr lang="es-MX" dirty="0" smtClean="0"/>
              <a:t> </a:t>
            </a:r>
            <a:r>
              <a:rPr lang="es-MX" dirty="0" err="1" smtClean="0"/>
              <a:t>obstruction</a:t>
            </a:r>
            <a:endParaRPr lang="es-MX" dirty="0"/>
          </a:p>
        </p:txBody>
      </p:sp>
      <p:sp>
        <p:nvSpPr>
          <p:cNvPr id="3" name="Marcador de contenido 2"/>
          <p:cNvSpPr>
            <a:spLocks noGrp="1"/>
          </p:cNvSpPr>
          <p:nvPr>
            <p:ph idx="1"/>
          </p:nvPr>
        </p:nvSpPr>
        <p:spPr/>
        <p:txBody>
          <a:bodyPr/>
          <a:lstStyle/>
          <a:p>
            <a:pPr marL="0" indent="0">
              <a:buNone/>
            </a:pPr>
            <a:r>
              <a:rPr lang="en-US" b="1" dirty="0" smtClean="0"/>
              <a:t>Creativity Obstruction:</a:t>
            </a:r>
          </a:p>
          <a:p>
            <a:pPr>
              <a:buFontTx/>
              <a:buChar char="-"/>
            </a:pPr>
            <a:r>
              <a:rPr lang="en-US" b="1" dirty="0" smtClean="0"/>
              <a:t>Perceptual obstruction: </a:t>
            </a:r>
            <a:r>
              <a:rPr lang="en-US" b="1" dirty="0"/>
              <a:t>not seeing what the problem is or what is wrong</a:t>
            </a:r>
            <a:r>
              <a:rPr lang="en-US" b="1" dirty="0" smtClean="0"/>
              <a:t>.</a:t>
            </a:r>
          </a:p>
          <a:p>
            <a:pPr>
              <a:buFontTx/>
              <a:buChar char="-"/>
            </a:pPr>
            <a:r>
              <a:rPr lang="en-US" b="1" dirty="0" smtClean="0"/>
              <a:t>-Cultural obstruction: </a:t>
            </a:r>
            <a:r>
              <a:rPr lang="en-US" b="1" dirty="0"/>
              <a:t>their origin is the way we have been educated, what it is that we have been taught to accept as good or as bad</a:t>
            </a:r>
            <a:r>
              <a:rPr lang="en-US" b="1" dirty="0" smtClean="0"/>
              <a:t>.</a:t>
            </a:r>
          </a:p>
          <a:p>
            <a:pPr>
              <a:buFontTx/>
              <a:buChar char="-"/>
            </a:pPr>
            <a:r>
              <a:rPr lang="en-US" b="1" dirty="0" smtClean="0"/>
              <a:t>- </a:t>
            </a:r>
            <a:r>
              <a:rPr lang="en-US" b="1" dirty="0"/>
              <a:t>Intellectual </a:t>
            </a:r>
            <a:r>
              <a:rPr lang="en-US" b="1" dirty="0" smtClean="0"/>
              <a:t>obstruction: </a:t>
            </a:r>
            <a:r>
              <a:rPr lang="en-US" b="1" dirty="0"/>
              <a:t>negativity, prejudices, etc</a:t>
            </a:r>
            <a:r>
              <a:rPr lang="en-US" b="1" dirty="0" smtClean="0"/>
              <a:t>.</a:t>
            </a:r>
          </a:p>
          <a:p>
            <a:pPr>
              <a:buFontTx/>
              <a:buChar char="-"/>
            </a:pPr>
            <a:r>
              <a:rPr lang="en-US" b="1" dirty="0" smtClean="0"/>
              <a:t>- </a:t>
            </a:r>
            <a:r>
              <a:rPr lang="en-US" b="1" dirty="0"/>
              <a:t>Emotional </a:t>
            </a:r>
            <a:r>
              <a:rPr lang="en-US" b="1" dirty="0" smtClean="0"/>
              <a:t>obstruction: </a:t>
            </a:r>
            <a:r>
              <a:rPr lang="en-US" b="1" dirty="0"/>
              <a:t>those that are within us because of the insecurities that we feel as individuals.</a:t>
            </a:r>
            <a:endParaRPr lang="es-MX" b="1" dirty="0"/>
          </a:p>
        </p:txBody>
      </p:sp>
    </p:spTree>
    <p:extLst>
      <p:ext uri="{BB962C8B-B14F-4D97-AF65-F5344CB8AC3E}">
        <p14:creationId xmlns:p14="http://schemas.microsoft.com/office/powerpoint/2010/main" val="274088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3447" y="2257937"/>
            <a:ext cx="8534400" cy="1507067"/>
          </a:xfrm>
        </p:spPr>
        <p:txBody>
          <a:bodyPr/>
          <a:lstStyle/>
          <a:p>
            <a:pPr algn="ctr"/>
            <a:r>
              <a:rPr lang="es-MX" dirty="0" smtClean="0"/>
              <a:t>STAGES OF THE CREATIVE PROCESS</a:t>
            </a:r>
            <a:endParaRPr lang="es-MX" dirty="0"/>
          </a:p>
        </p:txBody>
      </p:sp>
    </p:spTree>
    <p:extLst>
      <p:ext uri="{BB962C8B-B14F-4D97-AF65-F5344CB8AC3E}">
        <p14:creationId xmlns:p14="http://schemas.microsoft.com/office/powerpoint/2010/main" val="2504529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Preparation</a:t>
            </a:r>
            <a:endParaRPr lang="es-MX" dirty="0"/>
          </a:p>
        </p:txBody>
      </p:sp>
      <p:sp>
        <p:nvSpPr>
          <p:cNvPr id="3" name="Marcador de contenido 2"/>
          <p:cNvSpPr>
            <a:spLocks noGrp="1"/>
          </p:cNvSpPr>
          <p:nvPr>
            <p:ph idx="1"/>
          </p:nvPr>
        </p:nvSpPr>
        <p:spPr/>
        <p:txBody>
          <a:bodyPr/>
          <a:lstStyle/>
          <a:p>
            <a:pPr marL="0" indent="0">
              <a:buNone/>
            </a:pPr>
            <a:r>
              <a:rPr lang="es-MX" b="1" dirty="0" err="1" smtClean="0"/>
              <a:t>Information</a:t>
            </a:r>
            <a:r>
              <a:rPr lang="es-MX" b="1" dirty="0" smtClean="0"/>
              <a:t> </a:t>
            </a:r>
            <a:r>
              <a:rPr lang="es-MX" b="1" dirty="0" err="1" smtClean="0"/>
              <a:t>about</a:t>
            </a:r>
            <a:r>
              <a:rPr lang="es-MX" b="1" dirty="0" smtClean="0"/>
              <a:t> </a:t>
            </a:r>
            <a:r>
              <a:rPr lang="es-MX" b="1" dirty="0" err="1" smtClean="0"/>
              <a:t>the</a:t>
            </a:r>
            <a:r>
              <a:rPr lang="es-MX" b="1" dirty="0" smtClean="0"/>
              <a:t> problema </a:t>
            </a:r>
            <a:r>
              <a:rPr lang="es-MX" b="1" dirty="0" err="1" smtClean="0"/>
              <a:t>gets</a:t>
            </a:r>
            <a:r>
              <a:rPr lang="es-MX" b="1" dirty="0" smtClean="0"/>
              <a:t> </a:t>
            </a:r>
            <a:r>
              <a:rPr lang="es-MX" b="1" dirty="0" err="1" smtClean="0"/>
              <a:t>stored</a:t>
            </a:r>
            <a:r>
              <a:rPr lang="es-MX" b="1" dirty="0" smtClean="0"/>
              <a:t>.</a:t>
            </a:r>
            <a:endParaRPr lang="es-MX" b="1" dirty="0"/>
          </a:p>
        </p:txBody>
      </p:sp>
    </p:spTree>
    <p:extLst>
      <p:ext uri="{BB962C8B-B14F-4D97-AF65-F5344CB8AC3E}">
        <p14:creationId xmlns:p14="http://schemas.microsoft.com/office/powerpoint/2010/main" val="186759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INCUBATION</a:t>
            </a:r>
            <a:endParaRPr lang="es-MX" dirty="0"/>
          </a:p>
        </p:txBody>
      </p:sp>
      <p:sp>
        <p:nvSpPr>
          <p:cNvPr id="3" name="Marcador de contenido 2"/>
          <p:cNvSpPr>
            <a:spLocks noGrp="1"/>
          </p:cNvSpPr>
          <p:nvPr>
            <p:ph idx="1"/>
          </p:nvPr>
        </p:nvSpPr>
        <p:spPr/>
        <p:txBody>
          <a:bodyPr/>
          <a:lstStyle/>
          <a:p>
            <a:pPr marL="0" indent="0">
              <a:buNone/>
            </a:pPr>
            <a:r>
              <a:rPr lang="en-US" b="1" dirty="0" smtClean="0"/>
              <a:t>Here </a:t>
            </a:r>
            <a:r>
              <a:rPr lang="en-US" b="1" dirty="0"/>
              <a:t>the </a:t>
            </a:r>
            <a:r>
              <a:rPr lang="en-US" b="1" dirty="0" smtClean="0"/>
              <a:t>information </a:t>
            </a:r>
            <a:r>
              <a:rPr lang="en-US" b="1" dirty="0"/>
              <a:t>accumulated in the previous phase and the rest of the experiences "stored" by the individual during the course of his life intervene.</a:t>
            </a:r>
            <a:endParaRPr lang="es-MX" b="1" dirty="0"/>
          </a:p>
        </p:txBody>
      </p:sp>
    </p:spTree>
    <p:extLst>
      <p:ext uri="{BB962C8B-B14F-4D97-AF65-F5344CB8AC3E}">
        <p14:creationId xmlns:p14="http://schemas.microsoft.com/office/powerpoint/2010/main" val="295015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illumination</a:t>
            </a:r>
            <a:endParaRPr lang="es-MX" dirty="0"/>
          </a:p>
        </p:txBody>
      </p:sp>
      <p:sp>
        <p:nvSpPr>
          <p:cNvPr id="3" name="Marcador de contenido 2"/>
          <p:cNvSpPr>
            <a:spLocks noGrp="1"/>
          </p:cNvSpPr>
          <p:nvPr>
            <p:ph idx="1"/>
          </p:nvPr>
        </p:nvSpPr>
        <p:spPr/>
        <p:txBody>
          <a:bodyPr/>
          <a:lstStyle/>
          <a:p>
            <a:pPr marL="0" indent="0">
              <a:buNone/>
            </a:pPr>
            <a:r>
              <a:rPr lang="en-US" b="1" dirty="0"/>
              <a:t>Suddenly, the person becomes aware of the idea that solves the problem by connecting elements and aspects that seemed unrelated.</a:t>
            </a:r>
            <a:endParaRPr lang="es-MX" b="1" dirty="0"/>
          </a:p>
        </p:txBody>
      </p:sp>
    </p:spTree>
    <p:extLst>
      <p:ext uri="{BB962C8B-B14F-4D97-AF65-F5344CB8AC3E}">
        <p14:creationId xmlns:p14="http://schemas.microsoft.com/office/powerpoint/2010/main" val="331092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Verification</a:t>
            </a:r>
            <a:endParaRPr lang="es-MX" dirty="0"/>
          </a:p>
        </p:txBody>
      </p:sp>
      <p:sp>
        <p:nvSpPr>
          <p:cNvPr id="3" name="Marcador de contenido 2"/>
          <p:cNvSpPr>
            <a:spLocks noGrp="1"/>
          </p:cNvSpPr>
          <p:nvPr>
            <p:ph idx="1"/>
          </p:nvPr>
        </p:nvSpPr>
        <p:spPr/>
        <p:txBody>
          <a:bodyPr/>
          <a:lstStyle/>
          <a:p>
            <a:pPr marL="0" indent="0">
              <a:buNone/>
            </a:pPr>
            <a:r>
              <a:rPr lang="en-US" b="1" dirty="0"/>
              <a:t>It consists of the verification, the examination, and the subsequent configuration of the new vision or idea. Logical thinking plays a great role.</a:t>
            </a:r>
            <a:endParaRPr lang="es-MX" b="1" dirty="0"/>
          </a:p>
        </p:txBody>
      </p:sp>
    </p:spTree>
    <p:extLst>
      <p:ext uri="{BB962C8B-B14F-4D97-AF65-F5344CB8AC3E}">
        <p14:creationId xmlns:p14="http://schemas.microsoft.com/office/powerpoint/2010/main" val="232807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CREATIVITY</a:t>
            </a:r>
            <a:endParaRPr lang="es-MX" dirty="0"/>
          </a:p>
        </p:txBody>
      </p:sp>
      <p:sp>
        <p:nvSpPr>
          <p:cNvPr id="3" name="Marcador de contenido 2"/>
          <p:cNvSpPr>
            <a:spLocks noGrp="1"/>
          </p:cNvSpPr>
          <p:nvPr>
            <p:ph idx="1"/>
          </p:nvPr>
        </p:nvSpPr>
        <p:spPr/>
        <p:txBody>
          <a:bodyPr/>
          <a:lstStyle/>
          <a:p>
            <a:pPr marL="0" indent="0">
              <a:buNone/>
            </a:pPr>
            <a:r>
              <a:rPr lang="en-US" b="1" dirty="0"/>
              <a:t>Creativity is a dynamic process, it is a living and changing force of the human being; In other words, it is the engine of personal development and has been the basis for the progress of every culture</a:t>
            </a:r>
            <a:r>
              <a:rPr lang="en-US" b="1" dirty="0" smtClean="0"/>
              <a:t>.</a:t>
            </a:r>
          </a:p>
          <a:p>
            <a:pPr marL="0" indent="0">
              <a:buNone/>
            </a:pPr>
            <a:r>
              <a:rPr lang="en-US" b="1" dirty="0" smtClean="0"/>
              <a:t>Creativity </a:t>
            </a:r>
            <a:r>
              <a:rPr lang="en-US" b="1" dirty="0"/>
              <a:t>is an indispensable element of every human being; thanks to society, individuals and organizations have evolved and developed.</a:t>
            </a:r>
            <a:endParaRPr lang="es-MX" b="1" dirty="0"/>
          </a:p>
        </p:txBody>
      </p:sp>
    </p:spTree>
    <p:extLst>
      <p:ext uri="{BB962C8B-B14F-4D97-AF65-F5344CB8AC3E}">
        <p14:creationId xmlns:p14="http://schemas.microsoft.com/office/powerpoint/2010/main" val="168521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PLASTIC CREATIVITY</a:t>
            </a:r>
            <a:endParaRPr lang="es-MX" dirty="0"/>
          </a:p>
        </p:txBody>
      </p:sp>
      <p:sp>
        <p:nvSpPr>
          <p:cNvPr id="3" name="Marcador de contenido 2"/>
          <p:cNvSpPr>
            <a:spLocks noGrp="1"/>
          </p:cNvSpPr>
          <p:nvPr>
            <p:ph idx="1"/>
          </p:nvPr>
        </p:nvSpPr>
        <p:spPr/>
        <p:txBody>
          <a:bodyPr/>
          <a:lstStyle/>
          <a:p>
            <a:pPr marL="0" indent="0">
              <a:buNone/>
            </a:pPr>
            <a:r>
              <a:rPr lang="en-US" b="1" dirty="0"/>
              <a:t>It is related to shapes, colors, textures, proportions and volumes, it is manifested in visual arts such as architecture, sculpture and painting, and even in other activities related to spaces, such as cinematography, television production, choreography, among others.</a:t>
            </a:r>
            <a:endParaRPr lang="es-MX" b="1" dirty="0"/>
          </a:p>
        </p:txBody>
      </p:sp>
    </p:spTree>
    <p:extLst>
      <p:ext uri="{BB962C8B-B14F-4D97-AF65-F5344CB8AC3E}">
        <p14:creationId xmlns:p14="http://schemas.microsoft.com/office/powerpoint/2010/main" val="306001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FLOWING CREATIVITY</a:t>
            </a:r>
            <a:endParaRPr lang="es-MX" dirty="0"/>
          </a:p>
        </p:txBody>
      </p:sp>
      <p:sp>
        <p:nvSpPr>
          <p:cNvPr id="3" name="Marcador de contenido 2"/>
          <p:cNvSpPr>
            <a:spLocks noGrp="1"/>
          </p:cNvSpPr>
          <p:nvPr>
            <p:ph idx="1"/>
          </p:nvPr>
        </p:nvSpPr>
        <p:spPr/>
        <p:txBody>
          <a:bodyPr/>
          <a:lstStyle/>
          <a:p>
            <a:pPr marL="0" indent="0">
              <a:buNone/>
            </a:pPr>
            <a:r>
              <a:rPr lang="en-US" b="1" dirty="0"/>
              <a:t>It is the creativity of feelings, affections and attitudes; in it values, desires and dreams, the imaginative, symbolism and the chimerical spirit, the religious and the mystical predominate.</a:t>
            </a:r>
            <a:endParaRPr lang="es-MX" b="1" dirty="0"/>
          </a:p>
        </p:txBody>
      </p:sp>
    </p:spTree>
    <p:extLst>
      <p:ext uri="{BB962C8B-B14F-4D97-AF65-F5344CB8AC3E}">
        <p14:creationId xmlns:p14="http://schemas.microsoft.com/office/powerpoint/2010/main" val="404021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PHILOSOPHICAL CREATIVITY</a:t>
            </a:r>
          </a:p>
        </p:txBody>
      </p:sp>
      <p:sp>
        <p:nvSpPr>
          <p:cNvPr id="3" name="Marcador de contenido 2"/>
          <p:cNvSpPr>
            <a:spLocks noGrp="1"/>
          </p:cNvSpPr>
          <p:nvPr>
            <p:ph idx="1"/>
          </p:nvPr>
        </p:nvSpPr>
        <p:spPr/>
        <p:txBody>
          <a:bodyPr/>
          <a:lstStyle/>
          <a:p>
            <a:pPr marL="0" indent="0">
              <a:buNone/>
            </a:pPr>
            <a:r>
              <a:rPr lang="en-US" b="1" dirty="0"/>
              <a:t>This type of creativity can flourish in the generalization of knowledge and interpretation of the world, for example</a:t>
            </a:r>
            <a:r>
              <a:rPr lang="en-US" b="1" dirty="0" smtClean="0"/>
              <a:t>:</a:t>
            </a:r>
          </a:p>
          <a:p>
            <a:pPr marL="0" indent="0">
              <a:buNone/>
            </a:pPr>
            <a:r>
              <a:rPr lang="en-US" b="1" dirty="0" smtClean="0"/>
              <a:t>⋅ </a:t>
            </a:r>
            <a:r>
              <a:rPr lang="en-US" b="1" dirty="0"/>
              <a:t>A conceptual way of thinking, which transforms images into symbols</a:t>
            </a:r>
            <a:r>
              <a:rPr lang="en-US" b="1" dirty="0" smtClean="0"/>
              <a:t>.</a:t>
            </a:r>
          </a:p>
          <a:p>
            <a:pPr marL="0" indent="0">
              <a:buNone/>
            </a:pPr>
            <a:r>
              <a:rPr lang="en-US" b="1" dirty="0" smtClean="0"/>
              <a:t>⋅ </a:t>
            </a:r>
            <a:r>
              <a:rPr lang="en-US" b="1" dirty="0"/>
              <a:t>An application of comparisons, metaphors and analogies</a:t>
            </a:r>
            <a:r>
              <a:rPr lang="en-US" b="1" dirty="0" smtClean="0"/>
              <a:t>.</a:t>
            </a:r>
          </a:p>
          <a:p>
            <a:pPr marL="0" indent="0">
              <a:buNone/>
            </a:pPr>
            <a:r>
              <a:rPr lang="en-US" b="1" dirty="0" smtClean="0"/>
              <a:t>⋅ </a:t>
            </a:r>
            <a:r>
              <a:rPr lang="en-US" b="1" dirty="0"/>
              <a:t>A refinement of science that illuminates the path of humanity.</a:t>
            </a:r>
            <a:endParaRPr lang="es-MX" b="1" dirty="0"/>
          </a:p>
        </p:txBody>
      </p:sp>
    </p:spTree>
    <p:extLst>
      <p:ext uri="{BB962C8B-B14F-4D97-AF65-F5344CB8AC3E}">
        <p14:creationId xmlns:p14="http://schemas.microsoft.com/office/powerpoint/2010/main" val="92078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SCIENTIFIC CREATIVITY</a:t>
            </a:r>
            <a:endParaRPr lang="es-MX" dirty="0"/>
          </a:p>
        </p:txBody>
      </p:sp>
      <p:sp>
        <p:nvSpPr>
          <p:cNvPr id="3" name="Marcador de contenido 2"/>
          <p:cNvSpPr>
            <a:spLocks noGrp="1"/>
          </p:cNvSpPr>
          <p:nvPr>
            <p:ph idx="1"/>
          </p:nvPr>
        </p:nvSpPr>
        <p:spPr/>
        <p:txBody>
          <a:bodyPr/>
          <a:lstStyle/>
          <a:p>
            <a:pPr marL="0" indent="0">
              <a:buNone/>
            </a:pPr>
            <a:r>
              <a:rPr lang="en-US" b="1" dirty="0" smtClean="0"/>
              <a:t>It applies </a:t>
            </a:r>
            <a:r>
              <a:rPr lang="en-US" b="1" dirty="0"/>
              <a:t>ingenuity and talent in the investigation of new knowledge, take advantage of happy occurrences in any phase of the method and not only when elaborating hypotheses or generating solution options, as might be thought superficially.</a:t>
            </a:r>
            <a:endParaRPr lang="es-MX" b="1" dirty="0"/>
          </a:p>
        </p:txBody>
      </p:sp>
    </p:spTree>
    <p:extLst>
      <p:ext uri="{BB962C8B-B14F-4D97-AF65-F5344CB8AC3E}">
        <p14:creationId xmlns:p14="http://schemas.microsoft.com/office/powerpoint/2010/main" val="334146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INVENTIVE CREATIVITY</a:t>
            </a:r>
            <a:endParaRPr lang="es-MX" dirty="0"/>
          </a:p>
        </p:txBody>
      </p:sp>
      <p:sp>
        <p:nvSpPr>
          <p:cNvPr id="3" name="Marcador de contenido 2"/>
          <p:cNvSpPr>
            <a:spLocks noGrp="1"/>
          </p:cNvSpPr>
          <p:nvPr>
            <p:ph idx="1"/>
          </p:nvPr>
        </p:nvSpPr>
        <p:spPr/>
        <p:txBody>
          <a:bodyPr/>
          <a:lstStyle/>
          <a:p>
            <a:pPr marL="0" indent="0">
              <a:buNone/>
            </a:pPr>
            <a:r>
              <a:rPr lang="en-US" b="1" dirty="0"/>
              <a:t>It is the talented application of ideas, theories and resources to the solution of the problems of ordinary work. It is not limited to the design of utensils, tools or devices, but encompasses organizations and processes that become methods. The entire set produced can be called technology.</a:t>
            </a:r>
            <a:endParaRPr lang="es-MX" b="1" dirty="0"/>
          </a:p>
        </p:txBody>
      </p:sp>
    </p:spTree>
    <p:extLst>
      <p:ext uri="{BB962C8B-B14F-4D97-AF65-F5344CB8AC3E}">
        <p14:creationId xmlns:p14="http://schemas.microsoft.com/office/powerpoint/2010/main" val="273738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Social </a:t>
            </a:r>
            <a:r>
              <a:rPr lang="es-MX" dirty="0" err="1" smtClean="0"/>
              <a:t>creativity</a:t>
            </a:r>
            <a:endParaRPr lang="es-MX" dirty="0"/>
          </a:p>
        </p:txBody>
      </p:sp>
      <p:sp>
        <p:nvSpPr>
          <p:cNvPr id="3" name="Marcador de contenido 2"/>
          <p:cNvSpPr>
            <a:spLocks noGrp="1"/>
          </p:cNvSpPr>
          <p:nvPr>
            <p:ph idx="1"/>
          </p:nvPr>
        </p:nvSpPr>
        <p:spPr/>
        <p:txBody>
          <a:bodyPr/>
          <a:lstStyle/>
          <a:p>
            <a:pPr marL="0" indent="0">
              <a:buNone/>
            </a:pPr>
            <a:r>
              <a:rPr lang="en-US" b="1" dirty="0"/>
              <a:t>It is creativity in human relationships; generates the organizations and institutions through whose operation the peaceful and provider coexistence between the groups of society is optimized. Its goal is excellence in happy coexistence, in general and particular well-being and in obtaining the common good.</a:t>
            </a:r>
            <a:endParaRPr lang="es-MX" b="1" dirty="0"/>
          </a:p>
        </p:txBody>
      </p:sp>
    </p:spTree>
    <p:extLst>
      <p:ext uri="{BB962C8B-B14F-4D97-AF65-F5344CB8AC3E}">
        <p14:creationId xmlns:p14="http://schemas.microsoft.com/office/powerpoint/2010/main" val="201701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Convergent</a:t>
            </a:r>
            <a:r>
              <a:rPr lang="es-MX" dirty="0" smtClean="0"/>
              <a:t> </a:t>
            </a:r>
            <a:r>
              <a:rPr lang="es-MX" dirty="0" err="1" smtClean="0"/>
              <a:t>thinking</a:t>
            </a:r>
            <a:endParaRPr lang="es-MX" dirty="0"/>
          </a:p>
        </p:txBody>
      </p:sp>
      <p:sp>
        <p:nvSpPr>
          <p:cNvPr id="3" name="Marcador de contenido 2"/>
          <p:cNvSpPr>
            <a:spLocks noGrp="1"/>
          </p:cNvSpPr>
          <p:nvPr>
            <p:ph idx="1"/>
          </p:nvPr>
        </p:nvSpPr>
        <p:spPr/>
        <p:txBody>
          <a:bodyPr/>
          <a:lstStyle/>
          <a:p>
            <a:pPr marL="0" indent="0">
              <a:buNone/>
            </a:pPr>
            <a:r>
              <a:rPr lang="en-US" b="1" dirty="0" smtClean="0"/>
              <a:t>It induces </a:t>
            </a:r>
            <a:r>
              <a:rPr lang="en-US" b="1" dirty="0"/>
              <a:t>an automatic response, which is given by the association we make with the context in which the situation develops, then we use our experience and make an analysis based on that basic experience.</a:t>
            </a:r>
            <a:endParaRPr lang="es-MX" b="1" dirty="0"/>
          </a:p>
        </p:txBody>
      </p:sp>
    </p:spTree>
    <p:extLst>
      <p:ext uri="{BB962C8B-B14F-4D97-AF65-F5344CB8AC3E}">
        <p14:creationId xmlns:p14="http://schemas.microsoft.com/office/powerpoint/2010/main" val="134199806"/>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221</TotalTime>
  <Words>692</Words>
  <Application>Microsoft Office PowerPoint</Application>
  <PresentationFormat>Panorámica</PresentationFormat>
  <Paragraphs>48</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Century Gothic</vt:lpstr>
      <vt:lpstr>Wingdings 3</vt:lpstr>
      <vt:lpstr>Sector</vt:lpstr>
      <vt:lpstr>Notes on creativity</vt:lpstr>
      <vt:lpstr>CREATIVITY</vt:lpstr>
      <vt:lpstr>PLASTIC CREATIVITY</vt:lpstr>
      <vt:lpstr>FLOWING CREATIVITY</vt:lpstr>
      <vt:lpstr>PHILOSOPHICAL CREATIVITY</vt:lpstr>
      <vt:lpstr>SCIENTIFIC CREATIVITY</vt:lpstr>
      <vt:lpstr>INVENTIVE CREATIVITY</vt:lpstr>
      <vt:lpstr>Social creativity</vt:lpstr>
      <vt:lpstr>Convergent thinking</vt:lpstr>
      <vt:lpstr>Divergent thinking</vt:lpstr>
      <vt:lpstr>Intellectual operations</vt:lpstr>
      <vt:lpstr>Creativity obstruction</vt:lpstr>
      <vt:lpstr>STAGES OF THE CREATIVE PROCESS</vt:lpstr>
      <vt:lpstr>Preparation</vt:lpstr>
      <vt:lpstr>INCUBATION</vt:lpstr>
      <vt:lpstr>illumination</vt:lpstr>
      <vt:lpstr>Verification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dc:title>
  <dc:creator>Vladimir Galindo</dc:creator>
  <cp:lastModifiedBy>Vladimir Galindo</cp:lastModifiedBy>
  <cp:revision>7</cp:revision>
  <dcterms:created xsi:type="dcterms:W3CDTF">2021-03-11T04:04:40Z</dcterms:created>
  <dcterms:modified xsi:type="dcterms:W3CDTF">2021-03-11T07:46:02Z</dcterms:modified>
</cp:coreProperties>
</file>