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7772400" cy="10058400"/>
  <p:notesSz cx="6858000" cy="9144000"/>
  <p:embeddedFontLst>
    <p:embeddedFont>
      <p:font typeface="Google Sans SemiBold"/>
      <p:regular r:id="rId8"/>
      <p:bold r:id="rId9"/>
      <p:boldItalic r:id="rId10"/>
    </p:embeddedFont>
    <p:embeddedFont>
      <p:font typeface="Google Sans"/>
      <p:regular r:id="rId11"/>
    </p:embeddedFont>
    <p:embeddedFont>
      <p:font typeface="PT Sans Narrow" panose="020B0506020203020204"/>
      <p:regular r:id="rId12"/>
    </p:embeddedFont>
    <p:embeddedFont>
      <p:font typeface="Work Sans"/>
      <p:regular r:id="rId13"/>
      <p:bold r:id="rId14"/>
      <p:italic r:id="rId15"/>
      <p:boldItalic r:id="rId16"/>
    </p:embeddedFont>
    <p:embeddedFont>
      <p:font typeface="Roboto" panose="0200000000000000000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921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92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13.fntdata"/><Relationship Id="rId2" Type="http://schemas.openxmlformats.org/officeDocument/2006/relationships/theme" Target="theme/theme1.xml"/><Relationship Id="rId19" Type="http://schemas.openxmlformats.org/officeDocument/2006/relationships/font" Target="fonts/font12.fntdata"/><Relationship Id="rId18" Type="http://schemas.openxmlformats.org/officeDocument/2006/relationships/font" Target="fonts/font11.fntdata"/><Relationship Id="rId17" Type="http://schemas.openxmlformats.org/officeDocument/2006/relationships/font" Target="fonts/font10.fntdata"/><Relationship Id="rId16" Type="http://schemas.openxmlformats.org/officeDocument/2006/relationships/font" Target="fonts/font9.fntdata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12140ae02_0_793:notes"/>
          <p:cNvSpPr/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12140ae02_0_7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Layout 1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168925" y="324775"/>
            <a:ext cx="7408500" cy="771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type="subTitle" idx="1"/>
          </p:nvPr>
        </p:nvSpPr>
        <p:spPr>
          <a:xfrm>
            <a:off x="2263675" y="826975"/>
            <a:ext cx="3219000" cy="2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 panose="020B0506020203020204"/>
              <a:buNone/>
              <a:defRPr sz="1200">
                <a:solidFill>
                  <a:schemeClr val="dk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3"/>
          <p:cNvCxnSpPr>
            <a:stCxn id="41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42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41" name="Google Shape;41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6" name="Google Shape;46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47" name="Google Shape;47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1" name="Google Shape;5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490594" y="10869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3" name="Google Shape;53;p3"/>
          <p:cNvGrpSpPr/>
          <p:nvPr/>
        </p:nvGrpSpPr>
        <p:grpSpPr>
          <a:xfrm>
            <a:off x="372224" y="1193225"/>
            <a:ext cx="137818" cy="187200"/>
            <a:chOff x="507100" y="1997600"/>
            <a:chExt cx="158375" cy="187200"/>
          </a:xfrm>
        </p:grpSpPr>
        <p:sp>
          <p:nvSpPr>
            <p:cNvPr id="54" name="Google Shape;5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56;p3"/>
          <p:cNvSpPr txBox="1"/>
          <p:nvPr/>
        </p:nvSpPr>
        <p:spPr>
          <a:xfrm>
            <a:off x="3314919" y="10869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7" name="Google Shape;57;p3"/>
          <p:cNvGrpSpPr/>
          <p:nvPr/>
        </p:nvGrpSpPr>
        <p:grpSpPr>
          <a:xfrm>
            <a:off x="3196549" y="1193225"/>
            <a:ext cx="137818" cy="187200"/>
            <a:chOff x="507100" y="1997600"/>
            <a:chExt cx="158375" cy="187200"/>
          </a:xfrm>
        </p:grpSpPr>
        <p:sp>
          <p:nvSpPr>
            <p:cNvPr id="58" name="Google Shape;58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3"/>
          <p:cNvSpPr txBox="1"/>
          <p:nvPr/>
        </p:nvSpPr>
        <p:spPr>
          <a:xfrm>
            <a:off x="3314919" y="39101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IMPACT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3196549" y="4016425"/>
            <a:ext cx="137818" cy="187200"/>
            <a:chOff x="507100" y="1997600"/>
            <a:chExt cx="158375" cy="187200"/>
          </a:xfrm>
        </p:grpSpPr>
        <p:sp>
          <p:nvSpPr>
            <p:cNvPr id="62" name="Google Shape;6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172050" y="4643025"/>
            <a:ext cx="2852450" cy="2183285"/>
            <a:chOff x="404700" y="4541500"/>
            <a:chExt cx="2852450" cy="2183285"/>
          </a:xfrm>
        </p:grpSpPr>
        <p:sp>
          <p:nvSpPr>
            <p:cNvPr id="65" name="Google Shape;65;p3"/>
            <p:cNvSpPr/>
            <p:nvPr/>
          </p:nvSpPr>
          <p:spPr>
            <a:xfrm>
              <a:off x="404700" y="4574127"/>
              <a:ext cx="2758200" cy="21480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2450" y="4614885"/>
              <a:ext cx="2804700" cy="21099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 txBox="1"/>
            <p:nvPr/>
          </p:nvSpPr>
          <p:spPr>
            <a:xfrm>
              <a:off x="643125" y="4541500"/>
              <a:ext cx="259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Work Sans"/>
                  <a:ea typeface="Work Sans"/>
                  <a:cs typeface="Work Sans"/>
                  <a:sym typeface="Work Sans"/>
                </a:rPr>
                <a:t>KEY INSIGHTS</a:t>
              </a:r>
              <a:endParaRPr sz="15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29575" y="4663612"/>
              <a:ext cx="135900" cy="2004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07100" y="4684392"/>
              <a:ext cx="135900" cy="1569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3668950" y="6615125"/>
            <a:ext cx="3184200" cy="24957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3"/>
          <p:cNvSpPr/>
          <p:nvPr/>
        </p:nvSpPr>
        <p:spPr>
          <a:xfrm>
            <a:off x="1043125" y="7288425"/>
            <a:ext cx="2573100" cy="22614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3"/>
          <p:cNvSpPr/>
          <p:nvPr>
            <p:ph type="pic" idx="2"/>
          </p:nvPr>
        </p:nvSpPr>
        <p:spPr>
          <a:xfrm>
            <a:off x="3681075" y="64661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"/>
          <p:cNvSpPr/>
          <p:nvPr>
            <p:ph type="pic" idx="3"/>
          </p:nvPr>
        </p:nvSpPr>
        <p:spPr>
          <a:xfrm>
            <a:off x="1162700" y="7044000"/>
            <a:ext cx="2453400" cy="2398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" name="Google Shape;75;p3"/>
          <p:cNvSpPr txBox="1"/>
          <p:nvPr>
            <p:ph type="title"/>
          </p:nvPr>
        </p:nvSpPr>
        <p:spPr>
          <a:xfrm>
            <a:off x="190350" y="11200"/>
            <a:ext cx="7290900" cy="771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3"/>
          <p:cNvSpPr txBox="1"/>
          <p:nvPr>
            <p:ph type="subTitle" idx="1"/>
          </p:nvPr>
        </p:nvSpPr>
        <p:spPr>
          <a:xfrm>
            <a:off x="2226300" y="513400"/>
            <a:ext cx="3219000" cy="2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 panose="020B0506020203020204"/>
              <a:buNone/>
              <a:defRPr sz="1200">
                <a:solidFill>
                  <a:schemeClr val="dk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body" idx="1"/>
          </p:nvPr>
        </p:nvSpPr>
        <p:spPr>
          <a:xfrm>
            <a:off x="438138" y="4143950"/>
            <a:ext cx="3108300" cy="2370000"/>
          </a:xfrm>
          <a:prstGeom prst="rect">
            <a:avLst/>
          </a:prstGeom>
        </p:spPr>
        <p:txBody>
          <a:bodyPr spcFirstLastPara="1" wrap="square" lIns="57150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4"/>
          <p:cNvSpPr txBox="1"/>
          <p:nvPr>
            <p:ph type="body" idx="2"/>
          </p:nvPr>
        </p:nvSpPr>
        <p:spPr>
          <a:xfrm>
            <a:off x="413425" y="1939675"/>
            <a:ext cx="68961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80" name="Google Shape;80;p4"/>
          <p:cNvCxnSpPr/>
          <p:nvPr/>
        </p:nvCxnSpPr>
        <p:spPr>
          <a:xfrm>
            <a:off x="417975" y="1604200"/>
            <a:ext cx="0" cy="8480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" name="Google Shape;81;p4"/>
          <p:cNvGrpSpPr/>
          <p:nvPr/>
        </p:nvGrpSpPr>
        <p:grpSpPr>
          <a:xfrm>
            <a:off x="404725" y="1529075"/>
            <a:ext cx="6908400" cy="72025"/>
            <a:chOff x="404725" y="1681475"/>
            <a:chExt cx="6908400" cy="72025"/>
          </a:xfrm>
        </p:grpSpPr>
        <p:cxnSp>
          <p:nvCxnSpPr>
            <p:cNvPr id="82" name="Google Shape;82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4" name="Google Shape;84;p4"/>
          <p:cNvCxnSpPr/>
          <p:nvPr/>
        </p:nvCxnSpPr>
        <p:spPr>
          <a:xfrm>
            <a:off x="7309525" y="1561900"/>
            <a:ext cx="0" cy="8565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4"/>
          <p:cNvSpPr txBox="1"/>
          <p:nvPr>
            <p:ph type="title"/>
          </p:nvPr>
        </p:nvSpPr>
        <p:spPr>
          <a:xfrm>
            <a:off x="404725" y="246200"/>
            <a:ext cx="6908400" cy="771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type="subTitle" idx="3"/>
          </p:nvPr>
        </p:nvSpPr>
        <p:spPr>
          <a:xfrm>
            <a:off x="2249425" y="827075"/>
            <a:ext cx="3219000" cy="2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 panose="020B0506020203020204"/>
              <a:buNone/>
              <a:defRPr sz="1200">
                <a:solidFill>
                  <a:schemeClr val="dk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4"/>
          <p:cNvCxnSpPr/>
          <p:nvPr/>
        </p:nvCxnSpPr>
        <p:spPr>
          <a:xfrm rot="10800000">
            <a:off x="438150" y="35052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4"/>
          <p:cNvCxnSpPr/>
          <p:nvPr/>
        </p:nvCxnSpPr>
        <p:spPr>
          <a:xfrm>
            <a:off x="3886200" y="3534350"/>
            <a:ext cx="0" cy="6566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" name="Google Shape;89;p4"/>
          <p:cNvGrpSpPr/>
          <p:nvPr/>
        </p:nvGrpSpPr>
        <p:grpSpPr>
          <a:xfrm>
            <a:off x="417975" y="1732850"/>
            <a:ext cx="2357775" cy="410125"/>
            <a:chOff x="417975" y="1885250"/>
            <a:chExt cx="2357775" cy="410125"/>
          </a:xfrm>
        </p:grpSpPr>
        <p:sp>
          <p:nvSpPr>
            <p:cNvPr id="90" name="Google Shape;9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417975" y="3505200"/>
            <a:ext cx="2357775" cy="410125"/>
            <a:chOff x="265575" y="3352800"/>
            <a:chExt cx="2357775" cy="410125"/>
          </a:xfrm>
        </p:grpSpPr>
        <p:sp>
          <p:nvSpPr>
            <p:cNvPr id="95" name="Google Shape;9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" name="Google Shape;99;p4"/>
          <p:cNvGrpSpPr/>
          <p:nvPr/>
        </p:nvGrpSpPr>
        <p:grpSpPr>
          <a:xfrm>
            <a:off x="3872044" y="3505200"/>
            <a:ext cx="2747987" cy="410125"/>
            <a:chOff x="3567313" y="3200400"/>
            <a:chExt cx="2357775" cy="410125"/>
          </a:xfrm>
        </p:grpSpPr>
        <p:sp>
          <p:nvSpPr>
            <p:cNvPr id="100" name="Google Shape;10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" name="Google Shape;104;p4"/>
          <p:cNvGrpSpPr/>
          <p:nvPr/>
        </p:nvGrpSpPr>
        <p:grpSpPr>
          <a:xfrm>
            <a:off x="417963" y="7359750"/>
            <a:ext cx="2357775" cy="410125"/>
            <a:chOff x="-39237" y="6140550"/>
            <a:chExt cx="2357775" cy="410125"/>
          </a:xfrm>
        </p:grpSpPr>
        <p:sp>
          <p:nvSpPr>
            <p:cNvPr id="105" name="Google Shape;10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4"/>
          <p:cNvSpPr txBox="1"/>
          <p:nvPr/>
        </p:nvSpPr>
        <p:spPr>
          <a:xfrm>
            <a:off x="402100" y="17561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476200" y="35051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76188" y="7364700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3848750" y="35052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4"/>
          <p:cNvSpPr txBox="1"/>
          <p:nvPr>
            <p:ph type="body" idx="4"/>
          </p:nvPr>
        </p:nvSpPr>
        <p:spPr>
          <a:xfrm>
            <a:off x="438150" y="7812750"/>
            <a:ext cx="3108300" cy="2255400"/>
          </a:xfrm>
          <a:prstGeom prst="rect">
            <a:avLst/>
          </a:prstGeom>
        </p:spPr>
        <p:txBody>
          <a:bodyPr spcFirstLastPara="1" wrap="square" lIns="57150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4"/>
          <p:cNvSpPr txBox="1"/>
          <p:nvPr>
            <p:ph type="body" idx="5"/>
          </p:nvPr>
        </p:nvSpPr>
        <p:spPr>
          <a:xfrm>
            <a:off x="3905525" y="4267863"/>
            <a:ext cx="3219000" cy="2604300"/>
          </a:xfrm>
          <a:prstGeom prst="rect">
            <a:avLst/>
          </a:prstGeom>
        </p:spPr>
        <p:txBody>
          <a:bodyPr spcFirstLastPara="1" wrap="square" lIns="57150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4"/>
          <p:cNvSpPr txBox="1"/>
          <p:nvPr>
            <p:ph type="subTitle" idx="6"/>
          </p:nvPr>
        </p:nvSpPr>
        <p:spPr>
          <a:xfrm>
            <a:off x="4183575" y="9228125"/>
            <a:ext cx="3086700" cy="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"/>
          <p:cNvSpPr/>
          <p:nvPr>
            <p:ph type="pic" idx="7"/>
          </p:nvPr>
        </p:nvSpPr>
        <p:spPr>
          <a:xfrm>
            <a:off x="4007763" y="6899688"/>
            <a:ext cx="3172200" cy="2357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5"/>
          <p:cNvSpPr txBox="1"/>
          <p:nvPr>
            <p:ph type="title"/>
          </p:nvPr>
        </p:nvSpPr>
        <p:spPr>
          <a:xfrm>
            <a:off x="432000" y="449725"/>
            <a:ext cx="6908400" cy="771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type="subTitle" idx="1"/>
          </p:nvPr>
        </p:nvSpPr>
        <p:spPr>
          <a:xfrm>
            <a:off x="2276700" y="951925"/>
            <a:ext cx="3219000" cy="2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 panose="020B0506020203020204"/>
              <a:buNone/>
              <a:defRPr sz="1200">
                <a:solidFill>
                  <a:schemeClr val="dk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23" name="Google Shape;123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28" name="Google Shape;128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32" name="Google Shape;132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432000" y="76869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37" name="Google Shape;137;p5"/>
          <p:cNvGrpSpPr/>
          <p:nvPr/>
        </p:nvGrpSpPr>
        <p:grpSpPr>
          <a:xfrm>
            <a:off x="95351" y="7514559"/>
            <a:ext cx="7581691" cy="5901"/>
            <a:chOff x="1890075" y="5241175"/>
            <a:chExt cx="4240556" cy="257700"/>
          </a:xfrm>
        </p:grpSpPr>
        <p:sp>
          <p:nvSpPr>
            <p:cNvPr id="138" name="Google Shape;138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42" name="Google Shape;142;p5"/>
          <p:cNvSpPr/>
          <p:nvPr>
            <p:ph type="pic" idx="2"/>
          </p:nvPr>
        </p:nvSpPr>
        <p:spPr>
          <a:xfrm>
            <a:off x="4467025" y="4719300"/>
            <a:ext cx="3006900" cy="20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46" name="Google Shape;146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47" name="Google Shape;147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48" name="Google Shape;148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38150" y="713325"/>
            <a:ext cx="51900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/>
              <a:t>User Churn Project | </a:t>
            </a:r>
            <a:r>
              <a:rPr lang="en-GB" sz="1600" b="1"/>
              <a:t>Preliminary Data</a:t>
            </a:r>
            <a:r>
              <a:rPr lang="en-GB" sz="1600" b="1"/>
              <a:t> Summary</a:t>
            </a:r>
            <a:endParaRPr sz="1900"/>
          </a:p>
        </p:txBody>
      </p:sp>
      <p:sp>
        <p:nvSpPr>
          <p:cNvPr id="155" name="Google Shape;155;p8"/>
          <p:cNvSpPr txBox="1"/>
          <p:nvPr>
            <p:ph type="subTitle" idx="3"/>
          </p:nvPr>
        </p:nvSpPr>
        <p:spPr>
          <a:xfrm>
            <a:off x="465075" y="1030275"/>
            <a:ext cx="35169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Prepared for: Waze Leadership Team</a:t>
            </a:r>
            <a:endParaRPr sz="1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4247488" y="6935775"/>
            <a:ext cx="30801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00" i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4160763" y="6838600"/>
            <a:ext cx="3000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8" name="Google Shape;158;p8"/>
          <p:cNvSpPr txBox="1"/>
          <p:nvPr/>
        </p:nvSpPr>
        <p:spPr>
          <a:xfrm>
            <a:off x="404725" y="2126238"/>
            <a:ext cx="6862500" cy="12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Waze data team is working on a project to reduce monthly user churn and boost overall growth. Churn refers to users who have uninstalled or stopped using the Waze app.</a:t>
            </a:r>
            <a:endParaRPr lang="en-GB"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2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This report provides a preliminary data summary, project status update, and key insights from Milestone 2, influencing the project's future development. </a:t>
            </a:r>
            <a:endParaRPr sz="12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4326300" y="5195775"/>
            <a:ext cx="25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13744" y="63500"/>
            <a:ext cx="1947034" cy="5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-3137550" y="3698050"/>
            <a:ext cx="281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2" name="Google Shape;162;p8"/>
          <p:cNvGrpSpPr/>
          <p:nvPr/>
        </p:nvGrpSpPr>
        <p:grpSpPr>
          <a:xfrm>
            <a:off x="438150" y="3973875"/>
            <a:ext cx="3415500" cy="3277632"/>
            <a:chOff x="438150" y="3745275"/>
            <a:chExt cx="3415500" cy="3277632"/>
          </a:xfrm>
        </p:grpSpPr>
        <p:sp>
          <p:nvSpPr>
            <p:cNvPr id="163" name="Google Shape;163;p8"/>
            <p:cNvSpPr txBox="1"/>
            <p:nvPr/>
          </p:nvSpPr>
          <p:spPr>
            <a:xfrm>
              <a:off x="438150" y="3745275"/>
              <a:ext cx="341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Milestone 2 - Compile Summary Information </a:t>
              </a:r>
              <a:endParaRPr sz="12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482325" y="4038407"/>
              <a:ext cx="3224100" cy="29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57175" lvl="0" indent="-31432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</a:rPr>
                <a:t>🎯 </a:t>
              </a:r>
              <a:r>
                <a:rPr lang="en-GB" sz="12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Target Goal:</a:t>
              </a:r>
              <a:r>
                <a:rPr 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Inspect user data to uncover key relationships between variables.</a:t>
              </a:r>
              <a:endPara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257175" lvl="0" indent="-314325" algn="l" rtl="0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</a:rPr>
                <a:t>🎯</a:t>
              </a:r>
              <a:r>
                <a:rPr lang="en-GB" sz="1200">
                  <a:solidFill>
                    <a:schemeClr val="dk1"/>
                  </a:solidFill>
                </a:rPr>
                <a:t> </a:t>
              </a:r>
              <a:r>
                <a:rPr lang="en-GB" sz="12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Methods:</a:t>
              </a:r>
              <a:r>
                <a:rPr 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</a:t>
              </a:r>
              <a:endPara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714375" lvl="1" indent="-314325" algn="l" rtl="0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Built a dataframe with rows as observations and columns as variables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714375" lvl="1" indent="-314325" algn="l" rtl="0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Collected preliminary statistics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714375" lvl="1" indent="-314325" algn="l" rtl="0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Analyzed user behavior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257175" lvl="0" indent="-314325" algn="l" rtl="0">
                <a:lnSpc>
                  <a:spcPct val="100000"/>
                </a:lnSpc>
                <a:spcBef>
                  <a:spcPts val="700"/>
                </a:spcBef>
                <a:spcAft>
                  <a:spcPts val="500"/>
                </a:spcAft>
                <a:buNone/>
              </a:pPr>
              <a:r>
                <a:rPr lang="en-GB" sz="1500">
                  <a:solidFill>
                    <a:schemeClr val="dk1"/>
                  </a:solidFill>
                </a:rPr>
                <a:t>🎯</a:t>
              </a:r>
              <a:r>
                <a:rPr lang="en-GB" sz="1200">
                  <a:solidFill>
                    <a:schemeClr val="dk1"/>
                  </a:solidFill>
                </a:rPr>
                <a:t> </a:t>
              </a:r>
              <a:r>
                <a:rPr lang="en-GB" sz="12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Impact:</a:t>
              </a:r>
              <a:r>
                <a:rPr 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Our team determined important relationships between variables that will guide further analysis of user data. 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165" name="Google Shape;165;p8"/>
          <p:cNvSpPr txBox="1"/>
          <p:nvPr/>
        </p:nvSpPr>
        <p:spPr>
          <a:xfrm>
            <a:off x="3939600" y="3976275"/>
            <a:ext cx="3354900" cy="4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2875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●"/>
            </a:pPr>
            <a:r>
              <a:rPr lang="en-GB" sz="115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This dataset includes 82% retained users and 18% churned users, with 12 unique variables (objects, floats, and integers). The label column is missing 700 values, likely not non-random.</a:t>
            </a: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42875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●"/>
            </a:pP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42875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●"/>
            </a:pPr>
            <a:r>
              <a:rPr lang="en-GB" sz="115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Key findings:</a:t>
            </a: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42875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●"/>
            </a:pP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42875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●"/>
            </a:pPr>
            <a:r>
              <a:rPr lang="en-GB" sz="115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Churned users averaged ~3 more drives in the last month than retained users.</a:t>
            </a: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None/>
            </a:pP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42875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●"/>
            </a:pPr>
            <a:r>
              <a:rPr lang="en-GB" sz="115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Retained users used the app on over twice as many days as churned users in the last month.</a:t>
            </a: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None/>
            </a:pP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42875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●"/>
            </a:pPr>
            <a:r>
              <a:rPr lang="en-GB" sz="115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median churned user drove ~200 more kilometers and 2.5 more hours in the last month than the median retained user.</a:t>
            </a: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None/>
            </a:pP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42875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●"/>
            </a:pPr>
            <a:r>
              <a:rPr lang="en-GB" sz="115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Churned users had more drives in fewer days, with longer and farther trips, suggesting a possible user profile.</a:t>
            </a: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None/>
            </a:pP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42875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●"/>
            </a:pPr>
            <a:r>
              <a:rPr lang="en-GB" sz="115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median churned user drove 698 kilometers per drive day, about 240% of retained users' per-drive-day distance.</a:t>
            </a: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None/>
            </a:pP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42875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●"/>
            </a:pPr>
            <a:r>
              <a:rPr lang="en-GB" sz="115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Overall, this data represents heavy app users and may not reflect typical driving behavior.</a:t>
            </a:r>
            <a:endParaRPr lang="en-GB" sz="115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404725" y="7798200"/>
            <a:ext cx="3448800" cy="195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187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➔"/>
            </a:pPr>
            <a:r>
              <a:rPr lang="en-GB" sz="115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Our team recommends </a:t>
            </a:r>
            <a:r>
              <a:rPr lang="en-GB" sz="115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collecting more data on these super-drivers</a:t>
            </a:r>
            <a:r>
              <a:rPr lang="en-GB" sz="115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Their high driving frequency might indicate that Waze does not meet their unique needs, differing from typical drivers.</a:t>
            </a:r>
            <a:endParaRPr lang="en-GB" sz="115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187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➔"/>
            </a:pPr>
            <a:endParaRPr lang="en-GB" sz="115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187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 panose="02000000000000000000"/>
              <a:buChar char="➔"/>
            </a:pPr>
            <a:r>
              <a:rPr lang="en-GB" sz="115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next step is to conduct thorough exploratory data analysis (ED</a:t>
            </a:r>
            <a:r>
              <a:rPr lang="en-GB" sz="115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A) </a:t>
            </a:r>
            <a:r>
              <a:rPr lang="en-GB" sz="115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develop visualizations to illustrate the data narrative and guide future project decisions.</a:t>
            </a:r>
            <a:endParaRPr lang="en-GB" sz="115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WPS Presentation</Application>
  <PresentationFormat/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Arial</vt:lpstr>
      <vt:lpstr>Google Sans SemiBold</vt:lpstr>
      <vt:lpstr>Google Sans</vt:lpstr>
      <vt:lpstr>PT Sans Narrow</vt:lpstr>
      <vt:lpstr>Work Sans</vt:lpstr>
      <vt:lpstr>Calibri</vt:lpstr>
      <vt:lpstr>Roboto</vt:lpstr>
      <vt:lpstr>Microsoft YaHei</vt:lpstr>
      <vt:lpstr>Arial Unicode MS</vt:lpstr>
      <vt:lpstr>Simple Light</vt:lpstr>
      <vt:lpstr>User Churn Project | Preliminary Data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Churn Project | Preliminary Data Summary</dc:title>
  <dc:creator/>
  <cp:lastModifiedBy>victo</cp:lastModifiedBy>
  <cp:revision>1</cp:revision>
  <dcterms:created xsi:type="dcterms:W3CDTF">2024-08-04T09:00:36Z</dcterms:created>
  <dcterms:modified xsi:type="dcterms:W3CDTF">2024-08-04T09:00:38Z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D066952DB6F84DA08BA5B631A2ACC91C_13</vt:lpwstr>
  </property>
  <property fmtid="{D5CDD505-2E9C-101B-9397-08002B2CF9AE}" pid="3" name="KSOProductBuildVer">
    <vt:lpwstr>1033-12.2.0.17545</vt:lpwstr>
  </property>
</Properties>
</file>