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0" r:id="rId3"/>
    <p:sldId id="266" r:id="rId4"/>
    <p:sldId id="267" r:id="rId5"/>
    <p:sldId id="261" r:id="rId6"/>
    <p:sldId id="268" r:id="rId7"/>
    <p:sldId id="269" r:id="rId8"/>
    <p:sldId id="265" r:id="rId9"/>
    <p:sldId id="259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>
        <p:scale>
          <a:sx n="71" d="100"/>
          <a:sy n="71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7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6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65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6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5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075DEC-E264-463B-AE4E-75D75EED8D9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981E4-DF34-4A5F-AE68-9025EDA069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yandex.r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yandex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981635"/>
            <a:ext cx="10058400" cy="3343477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Улучшение оценки неопределенности выходных данных и их обобщения при глубоком обучении с помощью </a:t>
            </a:r>
            <a:r>
              <a:rPr lang="ru-RU" sz="4000" dirty="0" err="1"/>
              <a:t>нейросетевых</a:t>
            </a:r>
            <a:r>
              <a:rPr lang="ru-RU" sz="4000" dirty="0"/>
              <a:t> гауссовых процессов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531659"/>
            <a:ext cx="1035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Авторы:  </a:t>
            </a:r>
            <a:r>
              <a:rPr lang="ru-RU" sz="2000" dirty="0" err="1" smtClean="0"/>
              <a:t>Алмаев</a:t>
            </a:r>
            <a:r>
              <a:rPr lang="ru-RU" sz="2000" dirty="0" smtClean="0"/>
              <a:t> Максим и Голенков Виктор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558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200" dirty="0"/>
              <a:t>М</a:t>
            </a:r>
            <a:r>
              <a:rPr lang="ru-RU" sz="2200" dirty="0" smtClean="0"/>
              <a:t>ы </a:t>
            </a:r>
            <a:r>
              <a:rPr lang="ru-RU" sz="2200" dirty="0"/>
              <a:t>предложили простой метод объединения нейронных сетей и </a:t>
            </a:r>
            <a:r>
              <a:rPr lang="ru-RU" sz="2200" dirty="0" err="1"/>
              <a:t>гауссовских</a:t>
            </a:r>
            <a:r>
              <a:rPr lang="ru-RU" sz="2200" dirty="0"/>
              <a:t> процессов</a:t>
            </a:r>
            <a:r>
              <a:rPr lang="ru-RU" sz="2200" dirty="0" smtClean="0"/>
              <a:t>. </a:t>
            </a:r>
            <a:r>
              <a:rPr lang="ru-RU" sz="2200" dirty="0"/>
              <a:t>В предлагаемом методе нейронные сети используются в качестве средней функции </a:t>
            </a:r>
            <a:r>
              <a:rPr lang="ru-RU" sz="2200" dirty="0" err="1"/>
              <a:t>гауссовских</a:t>
            </a:r>
            <a:r>
              <a:rPr lang="ru-RU" sz="2200" dirty="0"/>
              <a:t> </a:t>
            </a:r>
            <a:r>
              <a:rPr lang="ru-RU" sz="2200" dirty="0" smtClean="0"/>
              <a:t>процессов.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Проведя </a:t>
            </a:r>
            <a:r>
              <a:rPr lang="ru-RU" sz="2200" dirty="0"/>
              <a:t>эксперименты с использованием двух реальных наборов пространственно-временных данных, мы продемонстрировали, что предложенный метод обеспечивает лучшую оценку неопределенности и эффективность обобщения, чем нейронные сети и </a:t>
            </a:r>
            <a:r>
              <a:rPr lang="ru-RU" sz="2200" dirty="0" err="1"/>
              <a:t>гауссовские</a:t>
            </a:r>
            <a:r>
              <a:rPr lang="ru-RU" sz="2200" dirty="0"/>
              <a:t> </a:t>
            </a:r>
            <a:r>
              <a:rPr lang="ru-RU" sz="2200" dirty="0" smtClean="0"/>
              <a:t>процессы по отдельности.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6021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069" y="185918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31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Нейронные </a:t>
            </a:r>
            <a:r>
              <a:rPr lang="ru-RU" sz="2000" dirty="0"/>
              <a:t>сети достигли самых современных результатов в широком спектре </a:t>
            </a:r>
            <a:r>
              <a:rPr lang="ru-RU" sz="2000" dirty="0" smtClean="0"/>
              <a:t>задач контролируемого обучения</a:t>
            </a:r>
            <a:r>
              <a:rPr lang="ru-RU" sz="2000" dirty="0"/>
              <a:t>, таких как распознавание изображений , распознавание речи и машинный перевод </a:t>
            </a:r>
            <a:r>
              <a:rPr lang="ru-RU" sz="2000" dirty="0" smtClean="0"/>
              <a:t>.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Однако </a:t>
            </a:r>
            <a:r>
              <a:rPr lang="ru-RU" sz="2000" dirty="0"/>
              <a:t>у нейронных сетей есть существенный недостаток, заключающийся в том, что </a:t>
            </a:r>
            <a:r>
              <a:rPr lang="ru-RU" sz="2000" dirty="0" smtClean="0"/>
              <a:t>  неопределенность </a:t>
            </a:r>
            <a:r>
              <a:rPr lang="ru-RU" sz="2000" dirty="0"/>
              <a:t>выходных данных не поддается точной оценке.</a:t>
            </a:r>
          </a:p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08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Оценка </a:t>
            </a:r>
            <a:r>
              <a:rPr lang="ru-RU" dirty="0"/>
              <a:t>неопределенности выходных данных важна в различных ситуациях: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Неопределенность </a:t>
            </a:r>
            <a:r>
              <a:rPr lang="ru-RU" sz="2000" dirty="0"/>
              <a:t>может быть использована для отклонения результатов. В реальных приложениях, таких как медицинская диагностика, нам следует избегать автоматического принятия решений на сложных примерах и обращаться к специалистам-людям или проводить другие исследования для достижения высокой надежности.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Неопределенность </a:t>
            </a:r>
            <a:r>
              <a:rPr lang="ru-RU" sz="2000" dirty="0"/>
              <a:t>может быть использована для расчета риска. В некоторых областях важно уметь оценивать вероятность возникновения критических проблем, например, с беспилотными автомобилями или системами атомных электростанций.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Неопределенность </a:t>
            </a:r>
            <a:r>
              <a:rPr lang="ru-RU" sz="2000" dirty="0"/>
              <a:t>может быть использована для решения других задач машинного </a:t>
            </a:r>
            <a:r>
              <a:rPr lang="ru-RU" sz="2000" dirty="0" smtClean="0"/>
              <a:t>обучения. Например</a:t>
            </a:r>
            <a:r>
              <a:rPr lang="ru-RU" sz="2000" dirty="0"/>
              <a:t>, неопределенность результатов распознавания речи помогает повысить производительность машинного перевода в системах автоматического перевода речи.</a:t>
            </a:r>
          </a:p>
        </p:txBody>
      </p:sp>
    </p:spTree>
    <p:extLst>
      <p:ext uri="{BB962C8B-B14F-4D97-AF65-F5344CB8AC3E}">
        <p14:creationId xmlns:p14="http://schemas.microsoft.com/office/powerpoint/2010/main" val="4692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Улучшение </a:t>
            </a:r>
            <a:r>
              <a:rPr lang="ru-RU" sz="2000" dirty="0"/>
              <a:t>оценки неопределенности выходных данных и их обобщения при глубоком </a:t>
            </a:r>
            <a:r>
              <a:rPr lang="ru-RU" sz="2000" dirty="0" smtClean="0"/>
              <a:t>обучении</a:t>
            </a:r>
            <a:endParaRPr lang="ru-RU" sz="2000" dirty="0"/>
          </a:p>
          <a:p>
            <a:r>
              <a:rPr lang="ru-RU" dirty="0"/>
              <a:t>Задачи работы: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Предоставить </a:t>
            </a:r>
            <a:r>
              <a:rPr lang="ru-RU" sz="2000" dirty="0"/>
              <a:t>метод, который сочетает в себе нейронные сети и </a:t>
            </a:r>
            <a:r>
              <a:rPr lang="ru-RU" sz="2000" dirty="0" err="1"/>
              <a:t>гауссовские</a:t>
            </a:r>
            <a:r>
              <a:rPr lang="ru-RU" sz="2000" dirty="0"/>
              <a:t> </a:t>
            </a:r>
            <a:r>
              <a:rPr lang="ru-RU" sz="2000" dirty="0" smtClean="0"/>
              <a:t>процессы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Экспериментально </a:t>
            </a:r>
            <a:r>
              <a:rPr lang="ru-RU" sz="2000" dirty="0"/>
              <a:t>продемонстрировать, что предлагаемый метод обеспечивает </a:t>
            </a:r>
            <a:r>
              <a:rPr lang="ru-RU" sz="2000" dirty="0" smtClean="0"/>
              <a:t>     лучшую </a:t>
            </a:r>
            <a:r>
              <a:rPr lang="ru-RU" sz="2000" dirty="0"/>
              <a:t>оценку неопределенности и эффективность обобщения, чем нейронные сети и </a:t>
            </a:r>
            <a:r>
              <a:rPr lang="ru-RU" sz="2000" dirty="0" err="1"/>
              <a:t>гауссовские</a:t>
            </a:r>
            <a:r>
              <a:rPr lang="ru-RU" sz="2000" dirty="0"/>
              <a:t> процессы по </a:t>
            </a:r>
            <a:r>
              <a:rPr lang="ru-RU" sz="2000" dirty="0" smtClean="0"/>
              <a:t>отдельности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89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564" y="1845734"/>
            <a:ext cx="10352116" cy="4023360"/>
          </a:xfrm>
        </p:spPr>
        <p:txBody>
          <a:bodyPr>
            <a:normAutofit/>
          </a:bodyPr>
          <a:lstStyle/>
          <a:p>
            <a:r>
              <a:rPr lang="ru-RU" dirty="0"/>
              <a:t>Мы предлагаем простой метод, который сочетает в себе нейронные сети и </a:t>
            </a:r>
            <a:r>
              <a:rPr lang="ru-RU" dirty="0" err="1"/>
              <a:t>гауссовские</a:t>
            </a:r>
            <a:r>
              <a:rPr lang="ru-RU" dirty="0"/>
              <a:t> процессы.</a:t>
            </a:r>
          </a:p>
          <a:p>
            <a:r>
              <a:rPr lang="ru-RU" dirty="0"/>
              <a:t>Суть метода: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err="1" smtClean="0"/>
              <a:t>Гауссовские</a:t>
            </a:r>
            <a:r>
              <a:rPr lang="ru-RU" sz="2000" dirty="0" smtClean="0"/>
              <a:t> </a:t>
            </a:r>
            <a:r>
              <a:rPr lang="ru-RU" sz="2000" dirty="0"/>
              <a:t>процессы использует локальную генерацию, где генерация достигается путем локальной интерполяции между соседними объектами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С </a:t>
            </a:r>
            <a:r>
              <a:rPr lang="ru-RU" sz="2000" dirty="0"/>
              <a:t>другой стороны, нейронные сети обладают хорошей способностью к обобщению для невидимых входных конфигураций за счет изучения нескольких уровней распределенных представлений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Нейронные </a:t>
            </a:r>
            <a:r>
              <a:rPr lang="ru-RU" sz="2000" dirty="0"/>
              <a:t>сети используются для вычисления средних функций гауссовых процессов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 </a:t>
            </a:r>
            <a:r>
              <a:rPr lang="ru-RU" sz="2000" dirty="0" err="1" smtClean="0"/>
              <a:t>Гауссовские</a:t>
            </a:r>
            <a:r>
              <a:rPr lang="ru-RU" sz="2000" dirty="0" smtClean="0"/>
              <a:t> </a:t>
            </a:r>
            <a:r>
              <a:rPr lang="ru-RU" sz="2000" dirty="0"/>
              <a:t>процессы используются в качестве априорных распределений по гладким нелинейным функциям, и неопределенность выходных данных может быть оценена с помощью байесовского вывода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6320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Преимущества метода: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Метод позволяет оценивать неопределенность выходных данных и гибко корректировать целевые функции при наличии обучающих данных, что является преимуществом </a:t>
            </a:r>
            <a:r>
              <a:rPr lang="ru-RU" sz="2000" dirty="0" err="1" smtClean="0"/>
              <a:t>гауссовских</a:t>
            </a:r>
            <a:r>
              <a:rPr lang="ru-RU" sz="2000" dirty="0" smtClean="0"/>
              <a:t> процессов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Метод также позволяет достичь высокой производительности обобщения для невидимых конфигураций входных данных, что является преимуществом нейронных сетей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Поскольку </a:t>
            </a:r>
            <a:r>
              <a:rPr lang="ru-RU" sz="2000" dirty="0" err="1" smtClean="0"/>
              <a:t>гауссовские</a:t>
            </a:r>
            <a:r>
              <a:rPr lang="ru-RU" sz="2000" dirty="0" smtClean="0"/>
              <a:t> процессы и нейронные сети достигают обобщения разными способами, предлагаемый метод может повысить эффективность обобщения, используя оба их 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Предлагаемый метод обеспечивает большую гибкость нейронные сети с помощью </a:t>
            </a:r>
            <a:r>
              <a:rPr lang="ru-RU" sz="2000" dirty="0" err="1" smtClean="0"/>
              <a:t>гауссовские</a:t>
            </a:r>
            <a:r>
              <a:rPr lang="ru-RU" sz="2000" dirty="0" smtClean="0"/>
              <a:t> процессы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Поскольку предлагаемый метод основан на байесовском логическом выводе, в котором интегрируются нелинейные функции с приоритетами </a:t>
            </a:r>
            <a:r>
              <a:rPr lang="ru-RU" sz="2000" dirty="0" err="1" smtClean="0"/>
              <a:t>гауссовские</a:t>
            </a:r>
            <a:r>
              <a:rPr lang="ru-RU" sz="2000" dirty="0" smtClean="0"/>
              <a:t> процессы, предлагаемый метод может помочь уменьшить риск переобучения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18374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Недостатки метода: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Для </a:t>
            </a:r>
            <a:r>
              <a:rPr lang="ru-RU" sz="2000" dirty="0"/>
              <a:t>сохранения высокой обобщающей способности нейронные сети с помощью предлагаемого метода требуются большие обучающие </a:t>
            </a:r>
            <a:r>
              <a:rPr lang="ru-RU" sz="2000" dirty="0" smtClean="0"/>
              <a:t>данные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Вычислительная сложность точного вывода </a:t>
            </a:r>
            <a:r>
              <a:rPr lang="ru-RU" sz="2000" dirty="0" err="1"/>
              <a:t>гауссовские</a:t>
            </a:r>
            <a:r>
              <a:rPr lang="ru-RU" sz="2000" dirty="0"/>
              <a:t> процессы зависит от количества обучающих выборок, что является непомерно высоким для больших </a:t>
            </a:r>
            <a:r>
              <a:rPr lang="ru-RU" sz="2000" dirty="0" smtClean="0"/>
              <a:t>данных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оценили предложенный нами метод, используя два реальных пространственно-временных набора </a:t>
            </a:r>
            <a:r>
              <a:rPr lang="ru-RU" dirty="0" smtClean="0"/>
              <a:t>данных: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Первый набор данных - это Комплексный набор данных о </a:t>
            </a:r>
            <a:r>
              <a:rPr lang="ru-RU" sz="2000" dirty="0" smtClean="0"/>
              <a:t>климате, </a:t>
            </a:r>
            <a:r>
              <a:rPr lang="ru-RU" sz="2000" dirty="0"/>
              <a:t>который состоит из ежемесячных отчетов о климате для Северной Америки </a:t>
            </a:r>
            <a:r>
              <a:rPr lang="ru-RU" sz="2000" dirty="0" smtClean="0"/>
              <a:t>. </a:t>
            </a:r>
            <a:r>
              <a:rPr lang="ru-RU" sz="2000" dirty="0"/>
              <a:t>Мы использовали 19 переменных для 1990 года, таких как месяц, широта, долгота, содержание углекислого газа и </a:t>
            </a:r>
            <a:r>
              <a:rPr lang="ru-RU" sz="2000" dirty="0" smtClean="0"/>
              <a:t>температура.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Второй </a:t>
            </a:r>
            <a:r>
              <a:rPr lang="ru-RU" sz="2000" dirty="0"/>
              <a:t>набор данных - это набор данных Исторической климатологической сети </a:t>
            </a:r>
            <a:r>
              <a:rPr lang="ru-RU" sz="2000" dirty="0" smtClean="0"/>
              <a:t>США, </a:t>
            </a:r>
            <a:r>
              <a:rPr lang="ru-RU" sz="2000" dirty="0"/>
              <a:t>который состоит из ежемесячных отчетов о климате в 1218 населенных пунктах США за 1990 год. Мы использовали следующие семь переменных: месяц, широта, долгота, высота над уровнем моря, количество осадков, минимальная и максимальная температура.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5495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Предложенный метод позволил получить </a:t>
            </a:r>
            <a:r>
              <a:rPr lang="ru-RU" sz="2000" dirty="0" smtClean="0"/>
              <a:t>наибольшую эффективность </a:t>
            </a:r>
            <a:r>
              <a:rPr lang="ru-RU" sz="2000" dirty="0"/>
              <a:t>для обоих наборов данных. </a:t>
            </a: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Нейронные сети работали </a:t>
            </a:r>
            <a:r>
              <a:rPr lang="ru-RU" sz="2000" dirty="0"/>
              <a:t>плохо, когда отсутствовало много значений </a:t>
            </a:r>
            <a:r>
              <a:rPr lang="ru-RU" sz="2000" dirty="0" smtClean="0"/>
              <a:t>(80</a:t>
            </a:r>
            <a:r>
              <a:rPr lang="ru-RU" sz="2000" dirty="0"/>
              <a:t>% пропущенных значений). </a:t>
            </a:r>
            <a:r>
              <a:rPr lang="ru-RU" sz="2000" dirty="0" smtClean="0"/>
              <a:t>С другой стороны, при использовании </a:t>
            </a:r>
            <a:r>
              <a:rPr lang="ru-RU" sz="2000" dirty="0" err="1" smtClean="0"/>
              <a:t>гауссовских</a:t>
            </a:r>
            <a:r>
              <a:rPr lang="ru-RU" sz="2000" dirty="0" smtClean="0"/>
              <a:t> процессов </a:t>
            </a:r>
            <a:r>
              <a:rPr lang="ru-RU" sz="2000" dirty="0"/>
              <a:t>эффективная сложность модели автоматически корректируется в зависимости от количества обучающих выборок</a:t>
            </a:r>
            <a:r>
              <a:rPr lang="ru-RU" sz="2000" dirty="0" smtClean="0"/>
              <a:t>, и поэтому является более высокой.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Когда количество пропущенных значений было небольшим </a:t>
            </a:r>
            <a:r>
              <a:rPr lang="ru-RU" sz="2000" dirty="0" smtClean="0"/>
              <a:t>(пропущено </a:t>
            </a:r>
            <a:r>
              <a:rPr lang="ru-RU" sz="2000" dirty="0"/>
              <a:t>20%), </a:t>
            </a:r>
            <a:r>
              <a:rPr lang="ru-RU" sz="2000" dirty="0" err="1" smtClean="0"/>
              <a:t>нейросеть</a:t>
            </a:r>
            <a:r>
              <a:rPr lang="ru-RU" sz="2000" dirty="0" smtClean="0"/>
              <a:t> работала </a:t>
            </a:r>
            <a:r>
              <a:rPr lang="ru-RU" sz="2000" dirty="0"/>
              <a:t>лучше, чем </a:t>
            </a:r>
            <a:r>
              <a:rPr lang="ru-RU" sz="2000" dirty="0" err="1" smtClean="0"/>
              <a:t>гауссовский</a:t>
            </a:r>
            <a:r>
              <a:rPr lang="ru-RU" sz="2000" dirty="0" smtClean="0"/>
              <a:t> процесс.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Предложенный </a:t>
            </a:r>
            <a:r>
              <a:rPr lang="ru-RU" sz="2000" dirty="0"/>
              <a:t>метод позволил получить наименьшие средние ошибки для обоих наборов данных. Этот результат указывает на то, что объединение </a:t>
            </a:r>
            <a:r>
              <a:rPr lang="ru-RU" sz="2000" dirty="0" smtClean="0"/>
              <a:t>нейронных сетей </a:t>
            </a:r>
            <a:r>
              <a:rPr lang="ru-RU" sz="2000" dirty="0"/>
              <a:t>и </a:t>
            </a:r>
            <a:r>
              <a:rPr lang="ru-RU" sz="2000" dirty="0" err="1" smtClean="0"/>
              <a:t>гауссовских</a:t>
            </a:r>
            <a:r>
              <a:rPr lang="ru-RU" sz="2000" dirty="0" smtClean="0"/>
              <a:t> процессов </a:t>
            </a:r>
            <a:r>
              <a:rPr lang="ru-RU" sz="2000" dirty="0"/>
              <a:t>также помогает улучшить общие </a:t>
            </a:r>
            <a:r>
              <a:rPr lang="ru-RU" sz="2000" dirty="0" smtClean="0"/>
              <a:t>характеристики модели.</a:t>
            </a:r>
            <a:endParaRPr lang="ru-RU" sz="2000" dirty="0"/>
          </a:p>
          <a:p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16787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749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Улучшение оценки неопределенности выходных данных и их обобщения при глубоком обучении с помощью нейросетевых гауссовых процессов  </vt:lpstr>
      <vt:lpstr>Введение</vt:lpstr>
      <vt:lpstr>Введение</vt:lpstr>
      <vt:lpstr>Цель и задачи</vt:lpstr>
      <vt:lpstr>Метод</vt:lpstr>
      <vt:lpstr>Метод</vt:lpstr>
      <vt:lpstr>Метод</vt:lpstr>
      <vt:lpstr>Эксперимент</vt:lpstr>
      <vt:lpstr>Эксперимент 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21</cp:revision>
  <dcterms:created xsi:type="dcterms:W3CDTF">2024-05-26T07:28:26Z</dcterms:created>
  <dcterms:modified xsi:type="dcterms:W3CDTF">2024-05-26T15:36:55Z</dcterms:modified>
</cp:coreProperties>
</file>