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95" d="100"/>
          <a:sy n="95" d="100"/>
        </p:scale>
        <p:origin x="67" y="-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  </a:t>
            </a:r>
            <a:r>
              <a:rPr lang="en-US" dirty="0" err="1"/>
              <a:t>SkillCraft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for data analysis</a:t>
            </a:r>
          </a:p>
        </p:txBody>
      </p:sp>
    </p:spTree>
    <p:extLst>
      <p:ext uri="{BB962C8B-B14F-4D97-AF65-F5344CB8AC3E}">
        <p14:creationId xmlns:p14="http://schemas.microsoft.com/office/powerpoint/2010/main" val="3601082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389D67-08F4-475C-9C9F-9EDECE53A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inherit"/>
              </a:rPr>
              <a:t>Brief presentation</a:t>
            </a:r>
            <a:br>
              <a:rPr lang="en-US" b="1" i="0" dirty="0">
                <a:solidFill>
                  <a:srgbClr val="000000"/>
                </a:solidFill>
                <a:effectLst/>
                <a:latin typeface="inherit"/>
              </a:rPr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DDF270-D964-48D7-82C6-7FA56698A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SkillCraft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is a dataset composed of a lot of features of over three thousand players playing at StarCraft 2 from bronze to professional gamers. In our study we will try to predict the league index of a player considering all his others features. Thus, it is a classification problem.</a:t>
            </a:r>
          </a:p>
          <a:p>
            <a:pPr algn="l" rtl="0"/>
            <a:r>
              <a:rPr lang="en-US" dirty="0">
                <a:solidFill>
                  <a:srgbClr val="000000"/>
                </a:solidFill>
                <a:latin typeface="Helvetica Neue"/>
              </a:rPr>
              <a:t>The league index represent the level of a player between 1 and 8 (for example from Bronze to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GrandMaster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).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7985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D7470E-C157-46C0-B3D5-626008BE5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Exploration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41D025-B372-450F-A7CD-8CB807207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86000"/>
            <a:ext cx="9849854" cy="35814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  <a:latin typeface="Helvetica Neue"/>
              </a:rPr>
              <a:t>The first problem was the type of the features. Indeed, we have </a:t>
            </a:r>
            <a:r>
              <a:rPr lang="en-US" b="1" dirty="0">
                <a:solidFill>
                  <a:schemeClr val="tx1"/>
                </a:solidFill>
                <a:latin typeface="Helvetica Neue"/>
              </a:rPr>
              <a:t>Age</a:t>
            </a:r>
            <a:r>
              <a:rPr lang="en-US" dirty="0">
                <a:solidFill>
                  <a:schemeClr val="tx1"/>
                </a:solidFill>
                <a:latin typeface="Helvetica Neue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Helvetica Neue"/>
              </a:rPr>
              <a:t>HoursPerWeek</a:t>
            </a:r>
            <a:r>
              <a:rPr lang="en-US" dirty="0">
                <a:solidFill>
                  <a:schemeClr val="tx1"/>
                </a:solidFill>
                <a:latin typeface="Helvetica Neue"/>
              </a:rPr>
              <a:t> and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Helvetica Neue"/>
              </a:rPr>
              <a:t>TotalHours</a:t>
            </a:r>
            <a:r>
              <a:rPr lang="en-US" b="0" i="0" dirty="0">
                <a:solidFill>
                  <a:schemeClr val="tx1"/>
                </a:solidFill>
                <a:effectLst/>
                <a:latin typeface="Helvetica Neue"/>
              </a:rPr>
              <a:t> which was detected as object, but they are numeric values. So, we have parse them to numerical values.</a:t>
            </a:r>
          </a:p>
          <a:p>
            <a:r>
              <a:rPr lang="en-US" dirty="0">
                <a:solidFill>
                  <a:schemeClr val="tx1"/>
                </a:solidFill>
                <a:latin typeface="Helvetica Neue"/>
              </a:rPr>
              <a:t>Then, we check values quality. We discover that we have </a:t>
            </a:r>
            <a:r>
              <a:rPr lang="en-US" dirty="0" err="1">
                <a:solidFill>
                  <a:schemeClr val="tx1"/>
                </a:solidFill>
                <a:latin typeface="Helvetica Neue"/>
              </a:rPr>
              <a:t>NaN</a:t>
            </a:r>
            <a:r>
              <a:rPr lang="en-US" dirty="0">
                <a:solidFill>
                  <a:schemeClr val="tx1"/>
                </a:solidFill>
                <a:latin typeface="Helvetica Neue"/>
              </a:rPr>
              <a:t> values on the three previous columns. </a:t>
            </a:r>
            <a:r>
              <a:rPr lang="en-US" b="0" i="0" dirty="0">
                <a:solidFill>
                  <a:schemeClr val="tx1"/>
                </a:solidFill>
                <a:effectLst/>
                <a:latin typeface="Helvetica Neue"/>
              </a:rPr>
              <a:t>Indeed, all the Professional leagues players (8) misses their age, their total hours and their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Helvetica Neue"/>
              </a:rPr>
              <a:t>HoursPerWeek</a:t>
            </a:r>
            <a:r>
              <a:rPr lang="en-US" b="0" i="0" dirty="0">
                <a:solidFill>
                  <a:schemeClr val="tx1"/>
                </a:solidFill>
                <a:effectLst/>
                <a:latin typeface="Helvetica Neue"/>
              </a:rPr>
              <a:t>. Delete those observations </a:t>
            </a:r>
            <a:r>
              <a:rPr lang="en-US" dirty="0">
                <a:solidFill>
                  <a:schemeClr val="tx1"/>
                </a:solidFill>
                <a:latin typeface="Helvetica Neue"/>
              </a:rPr>
              <a:t>was not relevant</a:t>
            </a:r>
            <a:r>
              <a:rPr lang="en-US" b="0" i="0" dirty="0">
                <a:solidFill>
                  <a:schemeClr val="tx1"/>
                </a:solidFill>
                <a:effectLst/>
                <a:latin typeface="Helvetica Neue"/>
              </a:rPr>
              <a:t> because knowing about professional players could be really helpful. So, we have just </a:t>
            </a:r>
            <a:r>
              <a:rPr lang="en-US" b="1" i="0" dirty="0">
                <a:solidFill>
                  <a:schemeClr val="tx1"/>
                </a:solidFill>
                <a:effectLst/>
                <a:latin typeface="Helvetica Neue"/>
              </a:rPr>
              <a:t>changed those value to their respective mean value</a:t>
            </a:r>
            <a:r>
              <a:rPr lang="en-US" b="0" i="0" dirty="0">
                <a:solidFill>
                  <a:schemeClr val="tx1"/>
                </a:solidFill>
                <a:effectLst/>
                <a:latin typeface="Helvetica Neue"/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  <a:latin typeface="Helvetica Neue"/>
              </a:rPr>
              <a:t>Finally, we had a look on the statistics of each features. We discover that </a:t>
            </a:r>
            <a:r>
              <a:rPr lang="en-US" b="0" i="0" dirty="0">
                <a:solidFill>
                  <a:schemeClr val="tx1"/>
                </a:solidFill>
                <a:effectLst/>
                <a:latin typeface="Helvetica Neue"/>
              </a:rPr>
              <a:t>someone has been playing 168 hours/week which means he/she plays 24h/24 and another playing 1 000 000 hours which means he/she played more than 100 years. </a:t>
            </a:r>
            <a:r>
              <a:rPr lang="en-US" dirty="0">
                <a:solidFill>
                  <a:schemeClr val="tx1"/>
                </a:solidFill>
                <a:latin typeface="Helvetica Neue"/>
              </a:rPr>
              <a:t>Thus, we delete these observations.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69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9BADCA-7EF9-49F4-9467-6A6960F01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Exploration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6C791C-CFB9-4AF2-938F-EB275257E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>
                <a:latin typeface="Helvetica Neue"/>
              </a:rPr>
              <a:t>Then</a:t>
            </a:r>
            <a:r>
              <a:rPr lang="fr-FR" dirty="0">
                <a:latin typeface="Helvetica Neue"/>
              </a:rPr>
              <a:t>, </a:t>
            </a:r>
            <a:r>
              <a:rPr lang="fr-FR" dirty="0" err="1">
                <a:latin typeface="Helvetica Neue"/>
              </a:rPr>
              <a:t>we</a:t>
            </a:r>
            <a:r>
              <a:rPr lang="fr-FR" dirty="0">
                <a:latin typeface="Helvetica Neue"/>
              </a:rPr>
              <a:t> </a:t>
            </a:r>
            <a:r>
              <a:rPr lang="fr-FR" dirty="0" err="1">
                <a:latin typeface="Helvetica Neue"/>
              </a:rPr>
              <a:t>had</a:t>
            </a:r>
            <a:r>
              <a:rPr lang="fr-FR" dirty="0">
                <a:latin typeface="Helvetica Neue"/>
              </a:rPr>
              <a:t> a look on the </a:t>
            </a:r>
            <a:r>
              <a:rPr lang="fr-FR" dirty="0" err="1">
                <a:latin typeface="Helvetica Neue"/>
              </a:rPr>
              <a:t>features</a:t>
            </a:r>
            <a:r>
              <a:rPr lang="fr-FR" dirty="0">
                <a:latin typeface="Helvetica Neue"/>
              </a:rPr>
              <a:t> distributions. </a:t>
            </a:r>
            <a:r>
              <a:rPr lang="fr-FR" dirty="0" err="1">
                <a:latin typeface="Helvetica Neue"/>
              </a:rPr>
              <a:t>We</a:t>
            </a:r>
            <a:r>
              <a:rPr lang="fr-FR" dirty="0">
                <a:latin typeface="Helvetica Neue"/>
              </a:rPr>
              <a:t> observe a </a:t>
            </a:r>
            <a:r>
              <a:rPr lang="fr-FR" b="1" dirty="0" err="1">
                <a:latin typeface="Helvetica Neue"/>
              </a:rPr>
              <a:t>lack</a:t>
            </a:r>
            <a:r>
              <a:rPr lang="fr-FR" b="1" dirty="0">
                <a:latin typeface="Helvetica Neue"/>
              </a:rPr>
              <a:t> of data for the class 7 and 8.</a:t>
            </a:r>
            <a:r>
              <a:rPr lang="fr-FR" dirty="0">
                <a:latin typeface="Helvetica Neue"/>
              </a:rPr>
              <a:t>  </a:t>
            </a:r>
            <a:r>
              <a:rPr lang="fr-FR" dirty="0" err="1">
                <a:latin typeface="Helvetica Neue"/>
              </a:rPr>
              <a:t>Moreover</a:t>
            </a:r>
            <a:r>
              <a:rPr lang="fr-FR" dirty="0">
                <a:latin typeface="Helvetica Neue"/>
              </a:rPr>
              <a:t> </a:t>
            </a:r>
            <a:r>
              <a:rPr lang="fr-FR" dirty="0" err="1">
                <a:latin typeface="Helvetica Neue"/>
              </a:rPr>
              <a:t>it</a:t>
            </a:r>
            <a:r>
              <a:rPr lang="fr-FR" dirty="0">
                <a:latin typeface="Helvetica Neue"/>
              </a:rPr>
              <a:t> </a:t>
            </a:r>
            <a:r>
              <a:rPr lang="fr-FR" dirty="0" err="1">
                <a:latin typeface="Helvetica Neue"/>
              </a:rPr>
              <a:t>seemed</a:t>
            </a:r>
            <a:r>
              <a:rPr lang="fr-FR" dirty="0">
                <a:latin typeface="Helvetica Neue"/>
              </a:rPr>
              <a:t> important to </a:t>
            </a:r>
            <a:r>
              <a:rPr lang="fr-FR" b="1" dirty="0" err="1">
                <a:latin typeface="Helvetica Neue"/>
              </a:rPr>
              <a:t>normalize</a:t>
            </a:r>
            <a:r>
              <a:rPr lang="fr-FR" b="1" dirty="0">
                <a:latin typeface="Helvetica Neue"/>
              </a:rPr>
              <a:t> and </a:t>
            </a:r>
            <a:r>
              <a:rPr lang="fr-FR" b="1" dirty="0" err="1">
                <a:latin typeface="Helvetica Neue"/>
              </a:rPr>
              <a:t>centralize</a:t>
            </a:r>
            <a:r>
              <a:rPr lang="fr-FR" b="1" dirty="0">
                <a:latin typeface="Helvetica Neue"/>
              </a:rPr>
              <a:t> the data.</a:t>
            </a:r>
          </a:p>
          <a:p>
            <a:r>
              <a:rPr lang="fr-FR" dirty="0">
                <a:solidFill>
                  <a:schemeClr val="tx1"/>
                </a:solidFill>
                <a:latin typeface="Helvetica Neue"/>
              </a:rPr>
              <a:t>By </a:t>
            </a:r>
            <a:r>
              <a:rPr lang="fr-FR" dirty="0" err="1">
                <a:solidFill>
                  <a:schemeClr val="tx1"/>
                </a:solidFill>
                <a:latin typeface="Helvetica Neue"/>
              </a:rPr>
              <a:t>analysing</a:t>
            </a:r>
            <a:r>
              <a:rPr lang="fr-FR" dirty="0">
                <a:solidFill>
                  <a:schemeClr val="tx1"/>
                </a:solidFill>
                <a:latin typeface="Helvetica Neue"/>
              </a:rPr>
              <a:t> the </a:t>
            </a:r>
            <a:r>
              <a:rPr lang="fr-FR" dirty="0" err="1">
                <a:solidFill>
                  <a:schemeClr val="tx1"/>
                </a:solidFill>
                <a:latin typeface="Helvetica Neue"/>
              </a:rPr>
              <a:t>correlation</a:t>
            </a:r>
            <a:r>
              <a:rPr lang="fr-FR" dirty="0">
                <a:solidFill>
                  <a:schemeClr val="tx1"/>
                </a:solidFill>
                <a:latin typeface="Helvetica Neue"/>
              </a:rPr>
              <a:t> matrix </a:t>
            </a:r>
            <a:r>
              <a:rPr lang="fr-FR" dirty="0" err="1">
                <a:solidFill>
                  <a:schemeClr val="tx1"/>
                </a:solidFill>
                <a:latin typeface="Helvetica Neue"/>
              </a:rPr>
              <a:t>we</a:t>
            </a:r>
            <a:r>
              <a:rPr lang="fr-FR" dirty="0">
                <a:solidFill>
                  <a:schemeClr val="tx1"/>
                </a:solidFill>
                <a:latin typeface="Helvetica Neue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Helvetica Neue"/>
              </a:rPr>
              <a:t>found</a:t>
            </a:r>
            <a:r>
              <a:rPr lang="fr-FR" dirty="0">
                <a:solidFill>
                  <a:schemeClr val="tx1"/>
                </a:solidFill>
                <a:latin typeface="Helvetica Neue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Helvetica Neue"/>
              </a:rPr>
              <a:t>that</a:t>
            </a:r>
            <a:r>
              <a:rPr lang="fr-FR" dirty="0">
                <a:solidFill>
                  <a:schemeClr val="tx1"/>
                </a:solidFill>
                <a:latin typeface="Helvetica Neue"/>
              </a:rPr>
              <a:t> </a:t>
            </a:r>
            <a:r>
              <a:rPr lang="fr-FR" b="1" i="0" dirty="0" err="1">
                <a:solidFill>
                  <a:schemeClr val="tx1"/>
                </a:solidFill>
                <a:effectLst/>
                <a:latin typeface="Helvetica Neue"/>
              </a:rPr>
              <a:t>ActionLatency</a:t>
            </a:r>
            <a:r>
              <a:rPr lang="fr-FR" b="1" i="0" dirty="0">
                <a:solidFill>
                  <a:schemeClr val="tx1"/>
                </a:solidFill>
                <a:effectLst/>
                <a:latin typeface="Helvetica Neue"/>
              </a:rPr>
              <a:t>, APM, </a:t>
            </a:r>
            <a:r>
              <a:rPr lang="fr-FR" b="1" i="0" dirty="0" err="1">
                <a:solidFill>
                  <a:schemeClr val="tx1"/>
                </a:solidFill>
                <a:effectLst/>
                <a:latin typeface="Helvetica Neue"/>
              </a:rPr>
              <a:t>NumberOfPACs</a:t>
            </a:r>
            <a:r>
              <a:rPr lang="fr-FR" dirty="0">
                <a:solidFill>
                  <a:schemeClr val="tx1"/>
                </a:solidFill>
                <a:latin typeface="Helvetica Neue"/>
              </a:rPr>
              <a:t> and </a:t>
            </a:r>
            <a:r>
              <a:rPr lang="fr-FR" b="1" i="0" dirty="0" err="1">
                <a:solidFill>
                  <a:schemeClr val="tx1"/>
                </a:solidFill>
                <a:effectLst/>
                <a:latin typeface="Helvetica Neue"/>
              </a:rPr>
              <a:t>GapBetweenPACs</a:t>
            </a:r>
            <a:r>
              <a:rPr lang="fr-FR" b="0" i="0" dirty="0">
                <a:solidFill>
                  <a:schemeClr val="tx1"/>
                </a:solidFill>
                <a:effectLst/>
                <a:latin typeface="Helvetica Neue"/>
              </a:rPr>
              <a:t> </a:t>
            </a:r>
            <a:r>
              <a:rPr lang="fr-FR" b="0" i="0" dirty="0" err="1">
                <a:solidFill>
                  <a:schemeClr val="tx1"/>
                </a:solidFill>
                <a:effectLst/>
                <a:latin typeface="Helvetica Neue"/>
              </a:rPr>
              <a:t>could</a:t>
            </a:r>
            <a:r>
              <a:rPr lang="fr-FR" b="0" i="0" dirty="0">
                <a:solidFill>
                  <a:schemeClr val="tx1"/>
                </a:solidFill>
                <a:effectLst/>
                <a:latin typeface="Helvetica Neue"/>
              </a:rPr>
              <a:t> </a:t>
            </a:r>
            <a:r>
              <a:rPr lang="fr-FR" b="0" i="0" dirty="0" err="1">
                <a:solidFill>
                  <a:schemeClr val="tx1"/>
                </a:solidFill>
                <a:effectLst/>
                <a:latin typeface="Helvetica Neue"/>
              </a:rPr>
              <a:t>be</a:t>
            </a:r>
            <a:r>
              <a:rPr lang="fr-FR" b="0" i="0" dirty="0">
                <a:solidFill>
                  <a:schemeClr val="tx1"/>
                </a:solidFill>
                <a:effectLst/>
                <a:latin typeface="Helvetica Neue"/>
              </a:rPr>
              <a:t> goo</a:t>
            </a:r>
            <a:r>
              <a:rPr lang="fr-FR" dirty="0">
                <a:solidFill>
                  <a:schemeClr val="tx1"/>
                </a:solidFill>
                <a:latin typeface="Helvetica Neue"/>
              </a:rPr>
              <a:t>d </a:t>
            </a:r>
            <a:r>
              <a:rPr lang="fr-FR" dirty="0" err="1">
                <a:solidFill>
                  <a:schemeClr val="tx1"/>
                </a:solidFill>
                <a:latin typeface="Helvetica Neue"/>
              </a:rPr>
              <a:t>predictors</a:t>
            </a:r>
            <a:r>
              <a:rPr lang="fr-FR" dirty="0">
                <a:solidFill>
                  <a:schemeClr val="tx1"/>
                </a:solidFill>
                <a:latin typeface="Helvetica Neue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Helvetica Neue"/>
              </a:rPr>
              <a:t>because</a:t>
            </a:r>
            <a:r>
              <a:rPr lang="fr-FR" dirty="0">
                <a:solidFill>
                  <a:schemeClr val="tx1"/>
                </a:solidFill>
                <a:latin typeface="Helvetica Neue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Helvetica Neue"/>
              </a:rPr>
              <a:t>they</a:t>
            </a:r>
            <a:r>
              <a:rPr lang="fr-FR" dirty="0">
                <a:solidFill>
                  <a:schemeClr val="tx1"/>
                </a:solidFill>
                <a:latin typeface="Helvetica Neue"/>
              </a:rPr>
              <a:t> have </a:t>
            </a:r>
            <a:r>
              <a:rPr lang="fr-FR" dirty="0" err="1">
                <a:solidFill>
                  <a:schemeClr val="tx1"/>
                </a:solidFill>
                <a:latin typeface="Helvetica Neue"/>
              </a:rPr>
              <a:t>hight</a:t>
            </a:r>
            <a:r>
              <a:rPr lang="fr-FR" dirty="0">
                <a:solidFill>
                  <a:schemeClr val="tx1"/>
                </a:solidFill>
                <a:latin typeface="Helvetica Neue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Helvetica Neue"/>
              </a:rPr>
              <a:t>absolute</a:t>
            </a:r>
            <a:r>
              <a:rPr lang="fr-FR" dirty="0">
                <a:solidFill>
                  <a:schemeClr val="tx1"/>
                </a:solidFill>
                <a:latin typeface="Helvetica Neue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Helvetica Neue"/>
              </a:rPr>
              <a:t>correlatin</a:t>
            </a:r>
            <a:r>
              <a:rPr lang="fr-FR" dirty="0">
                <a:solidFill>
                  <a:schemeClr val="tx1"/>
                </a:solidFill>
                <a:latin typeface="Helvetica Neue"/>
              </a:rPr>
              <a:t>. </a:t>
            </a:r>
            <a:r>
              <a:rPr lang="fr-FR" dirty="0" err="1">
                <a:solidFill>
                  <a:schemeClr val="tx1"/>
                </a:solidFill>
                <a:latin typeface="Helvetica Neue"/>
              </a:rPr>
              <a:t>We</a:t>
            </a:r>
            <a:r>
              <a:rPr lang="fr-FR" dirty="0">
                <a:solidFill>
                  <a:schemeClr val="tx1"/>
                </a:solidFill>
                <a:latin typeface="Helvetica Neue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Helvetica Neue"/>
              </a:rPr>
              <a:t>comfirm</a:t>
            </a:r>
            <a:r>
              <a:rPr lang="fr-FR" dirty="0">
                <a:solidFill>
                  <a:schemeClr val="tx1"/>
                </a:solidFill>
                <a:latin typeface="Helvetica Neue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Helvetica Neue"/>
              </a:rPr>
              <a:t>it</a:t>
            </a:r>
            <a:r>
              <a:rPr lang="fr-FR" dirty="0">
                <a:solidFill>
                  <a:schemeClr val="tx1"/>
                </a:solidFill>
                <a:latin typeface="Helvetica Neue"/>
              </a:rPr>
              <a:t> by </a:t>
            </a:r>
            <a:r>
              <a:rPr lang="fr-FR" dirty="0" err="1">
                <a:solidFill>
                  <a:schemeClr val="tx1"/>
                </a:solidFill>
                <a:latin typeface="Helvetica Neue"/>
              </a:rPr>
              <a:t>analysing</a:t>
            </a:r>
            <a:r>
              <a:rPr lang="fr-FR" dirty="0">
                <a:solidFill>
                  <a:schemeClr val="tx1"/>
                </a:solidFill>
                <a:latin typeface="Helvetica Neue"/>
              </a:rPr>
              <a:t> the </a:t>
            </a:r>
            <a:r>
              <a:rPr lang="fr-FR" dirty="0" err="1">
                <a:solidFill>
                  <a:schemeClr val="tx1"/>
                </a:solidFill>
                <a:latin typeface="Helvetica Neue"/>
              </a:rPr>
              <a:t>boxplot</a:t>
            </a:r>
            <a:r>
              <a:rPr lang="fr-FR" dirty="0">
                <a:solidFill>
                  <a:schemeClr val="tx1"/>
                </a:solidFill>
                <a:latin typeface="Helvetica Neue"/>
              </a:rPr>
              <a:t> and the KDE plot of </a:t>
            </a:r>
            <a:r>
              <a:rPr lang="fr-FR" dirty="0" err="1">
                <a:solidFill>
                  <a:schemeClr val="tx1"/>
                </a:solidFill>
                <a:latin typeface="Helvetica Neue"/>
              </a:rPr>
              <a:t>these</a:t>
            </a:r>
            <a:r>
              <a:rPr lang="fr-FR" dirty="0">
                <a:solidFill>
                  <a:schemeClr val="tx1"/>
                </a:solidFill>
                <a:latin typeface="Helvetica Neue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Helvetica Neue"/>
              </a:rPr>
              <a:t>features</a:t>
            </a:r>
            <a:r>
              <a:rPr lang="fr-FR" dirty="0">
                <a:solidFill>
                  <a:schemeClr val="tx1"/>
                </a:solidFill>
                <a:latin typeface="Helvetica Neue"/>
              </a:rPr>
              <a:t> in </a:t>
            </a:r>
            <a:r>
              <a:rPr lang="fr-FR" dirty="0" err="1">
                <a:solidFill>
                  <a:schemeClr val="tx1"/>
                </a:solidFill>
                <a:latin typeface="Helvetica Neue"/>
              </a:rPr>
              <a:t>function</a:t>
            </a:r>
            <a:r>
              <a:rPr lang="fr-FR" dirty="0">
                <a:solidFill>
                  <a:schemeClr val="tx1"/>
                </a:solidFill>
                <a:latin typeface="Helvetica Neue"/>
              </a:rPr>
              <a:t> of </a:t>
            </a:r>
            <a:r>
              <a:rPr lang="fr-FR" dirty="0" err="1">
                <a:solidFill>
                  <a:schemeClr val="tx1"/>
                </a:solidFill>
                <a:latin typeface="Helvetica Neue"/>
              </a:rPr>
              <a:t>LeagueInde</a:t>
            </a:r>
            <a:r>
              <a:rPr lang="fr-FR" dirty="0">
                <a:solidFill>
                  <a:schemeClr val="tx1"/>
                </a:solidFill>
                <a:latin typeface="Helvetica Neue"/>
              </a:rPr>
              <a:t>.</a:t>
            </a:r>
          </a:p>
          <a:p>
            <a:r>
              <a:rPr lang="fr-FR" dirty="0" err="1">
                <a:solidFill>
                  <a:schemeClr val="tx1"/>
                </a:solidFill>
                <a:latin typeface="Helvetica Neue"/>
              </a:rPr>
              <a:t>Finally</a:t>
            </a:r>
            <a:r>
              <a:rPr lang="fr-FR" dirty="0">
                <a:solidFill>
                  <a:schemeClr val="tx1"/>
                </a:solidFill>
                <a:latin typeface="Helvetica Neue"/>
              </a:rPr>
              <a:t>, </a:t>
            </a:r>
            <a:r>
              <a:rPr lang="fr-FR" dirty="0" err="1">
                <a:solidFill>
                  <a:schemeClr val="tx1"/>
                </a:solidFill>
                <a:latin typeface="Helvetica Neue"/>
              </a:rPr>
              <a:t>we</a:t>
            </a:r>
            <a:r>
              <a:rPr lang="fr-FR" dirty="0">
                <a:solidFill>
                  <a:schemeClr val="tx1"/>
                </a:solidFill>
                <a:latin typeface="Helvetica Neue"/>
              </a:rPr>
              <a:t> display a </a:t>
            </a:r>
            <a:r>
              <a:rPr lang="fr-FR" b="1" dirty="0" err="1">
                <a:solidFill>
                  <a:schemeClr val="tx1"/>
                </a:solidFill>
                <a:latin typeface="Helvetica Neue"/>
              </a:rPr>
              <a:t>scatter</a:t>
            </a:r>
            <a:r>
              <a:rPr lang="fr-FR" b="1" dirty="0">
                <a:solidFill>
                  <a:schemeClr val="tx1"/>
                </a:solidFill>
                <a:latin typeface="Helvetica Neue"/>
              </a:rPr>
              <a:t> matrix </a:t>
            </a:r>
            <a:r>
              <a:rPr lang="fr-FR" dirty="0">
                <a:solidFill>
                  <a:schemeClr val="tx1"/>
                </a:solidFill>
                <a:latin typeface="Helvetica Neue"/>
              </a:rPr>
              <a:t>of </a:t>
            </a:r>
            <a:r>
              <a:rPr lang="fr-FR" dirty="0" err="1">
                <a:solidFill>
                  <a:schemeClr val="tx1"/>
                </a:solidFill>
                <a:latin typeface="Helvetica Neue"/>
              </a:rPr>
              <a:t>these</a:t>
            </a:r>
            <a:r>
              <a:rPr lang="fr-FR" dirty="0">
                <a:solidFill>
                  <a:schemeClr val="tx1"/>
                </a:solidFill>
                <a:latin typeface="Helvetica Neue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Helvetica Neue"/>
              </a:rPr>
              <a:t>features</a:t>
            </a:r>
            <a:r>
              <a:rPr lang="fr-FR" dirty="0">
                <a:solidFill>
                  <a:schemeClr val="tx1"/>
                </a:solidFill>
                <a:latin typeface="Helvetica Neue"/>
              </a:rPr>
              <a:t> and </a:t>
            </a:r>
            <a:r>
              <a:rPr lang="fr-FR" dirty="0" err="1">
                <a:solidFill>
                  <a:schemeClr val="tx1"/>
                </a:solidFill>
                <a:latin typeface="Helvetica Neue"/>
              </a:rPr>
              <a:t>discover</a:t>
            </a:r>
            <a:r>
              <a:rPr lang="fr-FR" dirty="0">
                <a:solidFill>
                  <a:schemeClr val="tx1"/>
                </a:solidFill>
                <a:latin typeface="Helvetica Neue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Helvetica Neue"/>
              </a:rPr>
              <a:t>pretty</a:t>
            </a:r>
            <a:r>
              <a:rPr lang="fr-FR" dirty="0">
                <a:solidFill>
                  <a:schemeClr val="tx1"/>
                </a:solidFill>
                <a:latin typeface="Helvetica Neue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Helvetica Neue"/>
              </a:rPr>
              <a:t>linear</a:t>
            </a:r>
            <a:r>
              <a:rPr lang="fr-FR" dirty="0">
                <a:solidFill>
                  <a:schemeClr val="tx1"/>
                </a:solidFill>
                <a:latin typeface="Helvetica Neue"/>
              </a:rPr>
              <a:t> relation </a:t>
            </a:r>
            <a:r>
              <a:rPr lang="fr-FR" dirty="0" err="1">
                <a:solidFill>
                  <a:schemeClr val="tx1"/>
                </a:solidFill>
                <a:latin typeface="Helvetica Neue"/>
              </a:rPr>
              <a:t>which</a:t>
            </a:r>
            <a:r>
              <a:rPr lang="fr-FR" dirty="0">
                <a:solidFill>
                  <a:schemeClr val="tx1"/>
                </a:solidFill>
                <a:latin typeface="Helvetica Neue"/>
              </a:rPr>
              <a:t> motive us </a:t>
            </a:r>
            <a:r>
              <a:rPr lang="fr-FR" dirty="0" err="1">
                <a:solidFill>
                  <a:schemeClr val="tx1"/>
                </a:solidFill>
                <a:latin typeface="Helvetica Neue"/>
              </a:rPr>
              <a:t>next</a:t>
            </a:r>
            <a:r>
              <a:rPr lang="fr-FR" dirty="0">
                <a:solidFill>
                  <a:schemeClr val="tx1"/>
                </a:solidFill>
                <a:latin typeface="Helvetica Neue"/>
              </a:rPr>
              <a:t> to </a:t>
            </a:r>
            <a:r>
              <a:rPr lang="fr-FR" dirty="0" err="1">
                <a:solidFill>
                  <a:schemeClr val="tx1"/>
                </a:solidFill>
                <a:latin typeface="Helvetica Neue"/>
              </a:rPr>
              <a:t>build</a:t>
            </a:r>
            <a:r>
              <a:rPr lang="fr-FR" dirty="0">
                <a:solidFill>
                  <a:schemeClr val="tx1"/>
                </a:solidFill>
                <a:latin typeface="Helvetica Neue"/>
              </a:rPr>
              <a:t> </a:t>
            </a:r>
            <a:r>
              <a:rPr lang="fr-FR" b="1" dirty="0" err="1">
                <a:solidFill>
                  <a:schemeClr val="tx1"/>
                </a:solidFill>
                <a:latin typeface="Helvetica Neue"/>
              </a:rPr>
              <a:t>logistic</a:t>
            </a:r>
            <a:r>
              <a:rPr lang="fr-FR" b="1" dirty="0">
                <a:solidFill>
                  <a:schemeClr val="tx1"/>
                </a:solidFill>
                <a:latin typeface="Helvetica Neue"/>
              </a:rPr>
              <a:t> </a:t>
            </a:r>
            <a:r>
              <a:rPr lang="fr-FR" b="1" dirty="0" err="1">
                <a:solidFill>
                  <a:schemeClr val="tx1"/>
                </a:solidFill>
                <a:latin typeface="Helvetica Neue"/>
              </a:rPr>
              <a:t>regression</a:t>
            </a:r>
            <a:r>
              <a:rPr lang="fr-FR" dirty="0">
                <a:solidFill>
                  <a:schemeClr val="tx1"/>
                </a:solidFill>
                <a:latin typeface="Helvetica Neu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5555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80D2E0-64FC-44D2-9C3B-AF85ECD16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</a:t>
            </a:r>
            <a:r>
              <a:rPr lang="fr-FR" dirty="0" err="1"/>
              <a:t>preprocessing</a:t>
            </a:r>
            <a:r>
              <a:rPr lang="fr-FR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FF5E45-4849-4F42-98B7-659744ED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85999"/>
            <a:ext cx="10002253" cy="4154905"/>
          </a:xfrm>
        </p:spPr>
        <p:txBody>
          <a:bodyPr>
            <a:noAutofit/>
          </a:bodyPr>
          <a:lstStyle/>
          <a:p>
            <a:r>
              <a:rPr lang="fr-FR" dirty="0" err="1">
                <a:latin typeface="Helvetica Neue"/>
              </a:rPr>
              <a:t>Here</a:t>
            </a:r>
            <a:r>
              <a:rPr lang="fr-FR" dirty="0">
                <a:latin typeface="Helvetica Neue"/>
              </a:rPr>
              <a:t> </a:t>
            </a:r>
            <a:r>
              <a:rPr lang="fr-FR" dirty="0" err="1">
                <a:latin typeface="Helvetica Neue"/>
              </a:rPr>
              <a:t>we</a:t>
            </a:r>
            <a:r>
              <a:rPr lang="fr-FR" dirty="0">
                <a:latin typeface="Helvetica Neue"/>
              </a:rPr>
              <a:t> start to </a:t>
            </a:r>
            <a:r>
              <a:rPr lang="fr-FR" dirty="0" err="1">
                <a:latin typeface="Helvetica Neue"/>
              </a:rPr>
              <a:t>try</a:t>
            </a:r>
            <a:r>
              <a:rPr lang="fr-FR" dirty="0">
                <a:latin typeface="Helvetica Neue"/>
              </a:rPr>
              <a:t> log transformation on </a:t>
            </a:r>
            <a:r>
              <a:rPr lang="fr-FR" dirty="0" err="1">
                <a:latin typeface="Helvetica Neue"/>
              </a:rPr>
              <a:t>different</a:t>
            </a:r>
            <a:r>
              <a:rPr lang="fr-FR" dirty="0">
                <a:latin typeface="Helvetica Neue"/>
              </a:rPr>
              <a:t> </a:t>
            </a:r>
            <a:r>
              <a:rPr lang="fr-FR" dirty="0" err="1">
                <a:latin typeface="Helvetica Neue"/>
              </a:rPr>
              <a:t>columns</a:t>
            </a:r>
            <a:r>
              <a:rPr lang="fr-FR" dirty="0">
                <a:latin typeface="Helvetica Neue"/>
              </a:rPr>
              <a:t>.</a:t>
            </a:r>
          </a:p>
          <a:p>
            <a:r>
              <a:rPr lang="fr-FR" dirty="0" err="1">
                <a:latin typeface="Helvetica Neue"/>
              </a:rPr>
              <a:t>Then</a:t>
            </a:r>
            <a:r>
              <a:rPr lang="fr-FR" dirty="0">
                <a:latin typeface="Helvetica Neue"/>
              </a:rPr>
              <a:t>, </a:t>
            </a:r>
            <a:r>
              <a:rPr lang="fr-FR" dirty="0" err="1">
                <a:latin typeface="Helvetica Neue"/>
              </a:rPr>
              <a:t>we</a:t>
            </a:r>
            <a:r>
              <a:rPr lang="fr-FR" dirty="0">
                <a:latin typeface="Helvetica Neue"/>
              </a:rPr>
              <a:t> split the </a:t>
            </a:r>
            <a:r>
              <a:rPr lang="fr-FR" dirty="0" err="1">
                <a:latin typeface="Helvetica Neue"/>
              </a:rPr>
              <a:t>dataset</a:t>
            </a:r>
            <a:r>
              <a:rPr lang="fr-FR" dirty="0">
                <a:latin typeface="Helvetica Neue"/>
              </a:rPr>
              <a:t> in train and test set.</a:t>
            </a:r>
          </a:p>
          <a:p>
            <a:r>
              <a:rPr lang="fr-FR" dirty="0" err="1">
                <a:latin typeface="Helvetica Neue"/>
              </a:rPr>
              <a:t>We</a:t>
            </a:r>
            <a:r>
              <a:rPr lang="fr-FR" dirty="0">
                <a:latin typeface="Helvetica Neue"/>
              </a:rPr>
              <a:t> </a:t>
            </a:r>
            <a:r>
              <a:rPr lang="fr-FR" dirty="0" err="1">
                <a:latin typeface="Helvetica Neue"/>
              </a:rPr>
              <a:t>normalize</a:t>
            </a:r>
            <a:r>
              <a:rPr lang="fr-FR" dirty="0">
                <a:latin typeface="Helvetica Neue"/>
              </a:rPr>
              <a:t> and </a:t>
            </a:r>
            <a:r>
              <a:rPr lang="fr-FR" dirty="0" err="1">
                <a:latin typeface="Helvetica Neue"/>
              </a:rPr>
              <a:t>centralize</a:t>
            </a:r>
            <a:r>
              <a:rPr lang="fr-FR" dirty="0">
                <a:latin typeface="Helvetica Neue"/>
              </a:rPr>
              <a:t> the data.</a:t>
            </a:r>
          </a:p>
          <a:p>
            <a:r>
              <a:rPr lang="fr-FR" dirty="0" err="1">
                <a:latin typeface="Helvetica Neue"/>
              </a:rPr>
              <a:t>We</a:t>
            </a:r>
            <a:r>
              <a:rPr lang="fr-FR" dirty="0">
                <a:latin typeface="Helvetica Neue"/>
              </a:rPr>
              <a:t> </a:t>
            </a:r>
            <a:r>
              <a:rPr lang="fr-FR" dirty="0" err="1">
                <a:latin typeface="Helvetica Neue"/>
              </a:rPr>
              <a:t>try</a:t>
            </a:r>
            <a:r>
              <a:rPr lang="fr-FR" dirty="0">
                <a:latin typeface="Helvetica Neue"/>
              </a:rPr>
              <a:t> to use polynomial </a:t>
            </a:r>
            <a:r>
              <a:rPr lang="fr-FR" dirty="0" err="1">
                <a:latin typeface="Helvetica Neue"/>
              </a:rPr>
              <a:t>features</a:t>
            </a:r>
            <a:r>
              <a:rPr lang="fr-FR" dirty="0">
                <a:latin typeface="Helvetica Neue"/>
              </a:rPr>
              <a:t> but </a:t>
            </a:r>
            <a:r>
              <a:rPr lang="fr-FR" dirty="0" err="1">
                <a:latin typeface="Helvetica Neue"/>
              </a:rPr>
              <a:t>we</a:t>
            </a:r>
            <a:r>
              <a:rPr lang="fr-FR" dirty="0">
                <a:latin typeface="Helvetica Neue"/>
              </a:rPr>
              <a:t> </a:t>
            </a:r>
            <a:r>
              <a:rPr lang="fr-FR" dirty="0" err="1">
                <a:latin typeface="Helvetica Neue"/>
              </a:rPr>
              <a:t>had</a:t>
            </a:r>
            <a:r>
              <a:rPr lang="fr-FR" dirty="0">
                <a:latin typeface="Helvetica Neue"/>
              </a:rPr>
              <a:t> a </a:t>
            </a:r>
            <a:r>
              <a:rPr lang="fr-FR" dirty="0" err="1">
                <a:latin typeface="Helvetica Neue"/>
              </a:rPr>
              <a:t>lower</a:t>
            </a:r>
            <a:r>
              <a:rPr lang="fr-FR" dirty="0">
                <a:latin typeface="Helvetica Neue"/>
              </a:rPr>
              <a:t> </a:t>
            </a:r>
            <a:r>
              <a:rPr lang="fr-FR" dirty="0" err="1">
                <a:latin typeface="Helvetica Neue"/>
              </a:rPr>
              <a:t>accuracy</a:t>
            </a:r>
            <a:r>
              <a:rPr lang="fr-FR" dirty="0">
                <a:latin typeface="Helvetica Neue"/>
              </a:rPr>
              <a:t>.</a:t>
            </a:r>
          </a:p>
          <a:p>
            <a:r>
              <a:rPr lang="fr-FR" dirty="0" err="1">
                <a:latin typeface="Helvetica Neue"/>
              </a:rPr>
              <a:t>We</a:t>
            </a:r>
            <a:r>
              <a:rPr lang="fr-FR" dirty="0">
                <a:latin typeface="Helvetica Neue"/>
              </a:rPr>
              <a:t> </a:t>
            </a:r>
            <a:r>
              <a:rPr lang="fr-FR" dirty="0" err="1">
                <a:latin typeface="Helvetica Neue"/>
              </a:rPr>
              <a:t>also</a:t>
            </a:r>
            <a:r>
              <a:rPr lang="fr-FR" dirty="0">
                <a:latin typeface="Helvetica Neue"/>
              </a:rPr>
              <a:t> </a:t>
            </a:r>
            <a:r>
              <a:rPr lang="fr-FR" dirty="0" err="1">
                <a:latin typeface="Helvetica Neue"/>
              </a:rPr>
              <a:t>try</a:t>
            </a:r>
            <a:r>
              <a:rPr lang="fr-FR" dirty="0">
                <a:latin typeface="Helvetica Neue"/>
              </a:rPr>
              <a:t> to </a:t>
            </a:r>
            <a:r>
              <a:rPr lang="fr-FR" dirty="0" err="1">
                <a:latin typeface="Helvetica Neue"/>
              </a:rPr>
              <a:t>apply</a:t>
            </a:r>
            <a:r>
              <a:rPr lang="fr-FR" dirty="0">
                <a:latin typeface="Helvetica Neue"/>
              </a:rPr>
              <a:t> a transformation to </a:t>
            </a:r>
            <a:r>
              <a:rPr lang="fr-FR" dirty="0" err="1">
                <a:latin typeface="Helvetica Neue"/>
              </a:rPr>
              <a:t>make</a:t>
            </a:r>
            <a:r>
              <a:rPr lang="fr-FR" dirty="0">
                <a:latin typeface="Helvetica Neue"/>
              </a:rPr>
              <a:t> the datas more normal but </a:t>
            </a:r>
            <a:r>
              <a:rPr lang="fr-FR" dirty="0" err="1">
                <a:latin typeface="Helvetica Neue"/>
              </a:rPr>
              <a:t>it</a:t>
            </a:r>
            <a:r>
              <a:rPr lang="fr-FR" dirty="0">
                <a:latin typeface="Helvetica Neue"/>
              </a:rPr>
              <a:t> </a:t>
            </a:r>
            <a:r>
              <a:rPr lang="fr-FR" dirty="0" err="1">
                <a:latin typeface="Helvetica Neue"/>
              </a:rPr>
              <a:t>completely</a:t>
            </a:r>
            <a:r>
              <a:rPr lang="fr-FR" dirty="0">
                <a:latin typeface="Helvetica Neue"/>
              </a:rPr>
              <a:t> destroy the information and </a:t>
            </a:r>
            <a:r>
              <a:rPr lang="fr-FR" dirty="0" err="1">
                <a:latin typeface="Helvetica Neue"/>
              </a:rPr>
              <a:t>we</a:t>
            </a:r>
            <a:r>
              <a:rPr lang="fr-FR" dirty="0">
                <a:latin typeface="Helvetica Neue"/>
              </a:rPr>
              <a:t> </a:t>
            </a:r>
            <a:r>
              <a:rPr lang="fr-FR" dirty="0" err="1">
                <a:latin typeface="Helvetica Neue"/>
              </a:rPr>
              <a:t>had</a:t>
            </a:r>
            <a:r>
              <a:rPr lang="fr-FR" dirty="0">
                <a:latin typeface="Helvetica Neue"/>
              </a:rPr>
              <a:t> a </a:t>
            </a:r>
            <a:r>
              <a:rPr lang="fr-FR" dirty="0" err="1">
                <a:latin typeface="Helvetica Neue"/>
              </a:rPr>
              <a:t>really</a:t>
            </a:r>
            <a:r>
              <a:rPr lang="fr-FR" dirty="0">
                <a:latin typeface="Helvetica Neue"/>
              </a:rPr>
              <a:t> </a:t>
            </a:r>
            <a:r>
              <a:rPr lang="fr-FR" dirty="0" err="1">
                <a:latin typeface="Helvetica Neue"/>
              </a:rPr>
              <a:t>really</a:t>
            </a:r>
            <a:r>
              <a:rPr lang="fr-FR" dirty="0">
                <a:latin typeface="Helvetica Neue"/>
              </a:rPr>
              <a:t> </a:t>
            </a:r>
            <a:r>
              <a:rPr lang="fr-FR" dirty="0" err="1">
                <a:latin typeface="Helvetica Neue"/>
              </a:rPr>
              <a:t>bad</a:t>
            </a:r>
            <a:r>
              <a:rPr lang="fr-FR" dirty="0">
                <a:latin typeface="Helvetica Neue"/>
              </a:rPr>
              <a:t> </a:t>
            </a:r>
            <a:r>
              <a:rPr lang="fr-FR" dirty="0" err="1">
                <a:latin typeface="Helvetica Neue"/>
              </a:rPr>
              <a:t>accuracy</a:t>
            </a:r>
            <a:r>
              <a:rPr lang="fr-FR" dirty="0">
                <a:latin typeface="Helvetica Neue"/>
              </a:rPr>
              <a:t>.</a:t>
            </a:r>
          </a:p>
          <a:p>
            <a:endParaRPr lang="fr-FR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353520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85B98E-82B1-4540-B08E-B8796AEDD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Modeling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6E16E6-832F-4ED1-9841-C9BBB8805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154905"/>
          </a:xfrm>
        </p:spPr>
        <p:txBody>
          <a:bodyPr>
            <a:noAutofit/>
          </a:bodyPr>
          <a:lstStyle/>
          <a:p>
            <a:r>
              <a:rPr lang="fr-FR" dirty="0" err="1">
                <a:latin typeface="Helvetica Neue"/>
              </a:rPr>
              <a:t>We</a:t>
            </a:r>
            <a:r>
              <a:rPr lang="fr-FR" dirty="0">
                <a:latin typeface="Helvetica Neue"/>
              </a:rPr>
              <a:t> start </a:t>
            </a:r>
            <a:r>
              <a:rPr lang="fr-FR" dirty="0" err="1">
                <a:latin typeface="Helvetica Neue"/>
              </a:rPr>
              <a:t>with</a:t>
            </a:r>
            <a:r>
              <a:rPr lang="fr-FR" dirty="0">
                <a:latin typeface="Helvetica Neue"/>
              </a:rPr>
              <a:t> a basic LDA model. </a:t>
            </a:r>
            <a:r>
              <a:rPr lang="fr-FR" dirty="0" err="1">
                <a:latin typeface="Helvetica Neue"/>
              </a:rPr>
              <a:t>Then</a:t>
            </a:r>
            <a:r>
              <a:rPr lang="fr-FR" dirty="0">
                <a:latin typeface="Helvetica Neue"/>
              </a:rPr>
              <a:t> </a:t>
            </a:r>
            <a:r>
              <a:rPr lang="fr-FR" dirty="0" err="1">
                <a:latin typeface="Helvetica Neue"/>
              </a:rPr>
              <a:t>we</a:t>
            </a:r>
            <a:r>
              <a:rPr lang="fr-FR" dirty="0">
                <a:latin typeface="Helvetica Neue"/>
              </a:rPr>
              <a:t> </a:t>
            </a:r>
            <a:r>
              <a:rPr lang="fr-FR" dirty="0" err="1">
                <a:latin typeface="Helvetica Neue"/>
              </a:rPr>
              <a:t>try</a:t>
            </a:r>
            <a:r>
              <a:rPr lang="fr-FR" dirty="0">
                <a:latin typeface="Helvetica Neue"/>
              </a:rPr>
              <a:t> </a:t>
            </a:r>
            <a:r>
              <a:rPr lang="fr-FR" dirty="0" err="1">
                <a:latin typeface="Helvetica Neue"/>
              </a:rPr>
              <a:t>other</a:t>
            </a:r>
            <a:r>
              <a:rPr lang="fr-FR" dirty="0">
                <a:latin typeface="Helvetica Neue"/>
              </a:rPr>
              <a:t> </a:t>
            </a:r>
            <a:r>
              <a:rPr lang="fr-FR" dirty="0" err="1">
                <a:latin typeface="Helvetica Neue"/>
              </a:rPr>
              <a:t>models</a:t>
            </a:r>
            <a:r>
              <a:rPr lang="fr-FR" dirty="0">
                <a:latin typeface="Helvetica Neue"/>
              </a:rPr>
              <a:t> like </a:t>
            </a:r>
            <a:r>
              <a:rPr lang="fr-FR" dirty="0" err="1">
                <a:latin typeface="Helvetica Neue"/>
              </a:rPr>
              <a:t>logistic</a:t>
            </a:r>
            <a:r>
              <a:rPr lang="fr-FR" dirty="0">
                <a:latin typeface="Helvetica Neue"/>
              </a:rPr>
              <a:t> </a:t>
            </a:r>
            <a:r>
              <a:rPr lang="fr-FR" dirty="0" err="1">
                <a:latin typeface="Helvetica Neue"/>
              </a:rPr>
              <a:t>regression</a:t>
            </a:r>
            <a:r>
              <a:rPr lang="fr-FR" dirty="0">
                <a:latin typeface="Helvetica Neue"/>
              </a:rPr>
              <a:t>, </a:t>
            </a:r>
            <a:r>
              <a:rPr lang="fr-FR" dirty="0" err="1">
                <a:latin typeface="Helvetica Neue"/>
              </a:rPr>
              <a:t>random</a:t>
            </a:r>
            <a:r>
              <a:rPr lang="fr-FR" dirty="0">
                <a:latin typeface="Helvetica Neue"/>
              </a:rPr>
              <a:t> </a:t>
            </a:r>
            <a:r>
              <a:rPr lang="fr-FR" dirty="0" err="1">
                <a:latin typeface="Helvetica Neue"/>
              </a:rPr>
              <a:t>forest</a:t>
            </a:r>
            <a:r>
              <a:rPr lang="fr-FR" dirty="0">
                <a:latin typeface="Helvetica Neue"/>
              </a:rPr>
              <a:t> or KNN.</a:t>
            </a:r>
          </a:p>
          <a:p>
            <a:r>
              <a:rPr lang="fr-FR" dirty="0">
                <a:latin typeface="Helvetica Neue"/>
              </a:rPr>
              <a:t>For </a:t>
            </a:r>
            <a:r>
              <a:rPr lang="fr-FR" dirty="0" err="1">
                <a:latin typeface="Helvetica Neue"/>
              </a:rPr>
              <a:t>each</a:t>
            </a:r>
            <a:r>
              <a:rPr lang="fr-FR" dirty="0">
                <a:latin typeface="Helvetica Neue"/>
              </a:rPr>
              <a:t> model </a:t>
            </a:r>
            <a:r>
              <a:rPr lang="fr-FR" dirty="0" err="1">
                <a:latin typeface="Helvetica Neue"/>
              </a:rPr>
              <a:t>we</a:t>
            </a:r>
            <a:r>
              <a:rPr lang="fr-FR" dirty="0">
                <a:latin typeface="Helvetica Neue"/>
              </a:rPr>
              <a:t> </a:t>
            </a:r>
            <a:r>
              <a:rPr lang="fr-FR" dirty="0" err="1">
                <a:latin typeface="Helvetica Neue"/>
              </a:rPr>
              <a:t>compute</a:t>
            </a:r>
            <a:r>
              <a:rPr lang="fr-FR" dirty="0">
                <a:latin typeface="Helvetica Neue"/>
              </a:rPr>
              <a:t> </a:t>
            </a:r>
            <a:r>
              <a:rPr lang="fr-FR" dirty="0" err="1">
                <a:latin typeface="Helvetica Neue"/>
              </a:rPr>
              <a:t>his</a:t>
            </a:r>
            <a:r>
              <a:rPr lang="fr-FR" dirty="0">
                <a:latin typeface="Helvetica Neue"/>
              </a:rPr>
              <a:t> </a:t>
            </a:r>
            <a:r>
              <a:rPr lang="fr-FR" dirty="0" err="1">
                <a:latin typeface="Helvetica Neue"/>
              </a:rPr>
              <a:t>accuracy</a:t>
            </a:r>
            <a:r>
              <a:rPr lang="fr-FR" dirty="0">
                <a:latin typeface="Helvetica Neue"/>
              </a:rPr>
              <a:t>, the R² and the MSE.</a:t>
            </a:r>
          </a:p>
          <a:p>
            <a:r>
              <a:rPr lang="fr-FR" dirty="0">
                <a:latin typeface="Helvetica Neue"/>
              </a:rPr>
              <a:t>For the </a:t>
            </a:r>
            <a:r>
              <a:rPr lang="fr-FR" dirty="0" err="1">
                <a:latin typeface="Helvetica Neue"/>
              </a:rPr>
              <a:t>logistic</a:t>
            </a:r>
            <a:r>
              <a:rPr lang="fr-FR" dirty="0">
                <a:latin typeface="Helvetica Neue"/>
              </a:rPr>
              <a:t> </a:t>
            </a:r>
            <a:r>
              <a:rPr lang="fr-FR" dirty="0" err="1">
                <a:latin typeface="Helvetica Neue"/>
              </a:rPr>
              <a:t>regression</a:t>
            </a:r>
            <a:r>
              <a:rPr lang="fr-FR" dirty="0">
                <a:latin typeface="Helvetica Neue"/>
              </a:rPr>
              <a:t> model </a:t>
            </a:r>
            <a:r>
              <a:rPr lang="fr-FR" dirty="0" err="1">
                <a:latin typeface="Helvetica Neue"/>
              </a:rPr>
              <a:t>we</a:t>
            </a:r>
            <a:r>
              <a:rPr lang="fr-FR" dirty="0">
                <a:latin typeface="Helvetica Neue"/>
              </a:rPr>
              <a:t> plot the coefficient of </a:t>
            </a:r>
            <a:r>
              <a:rPr lang="fr-FR" dirty="0" err="1">
                <a:latin typeface="Helvetica Neue"/>
              </a:rPr>
              <a:t>each</a:t>
            </a:r>
            <a:r>
              <a:rPr lang="fr-FR" dirty="0">
                <a:latin typeface="Helvetica Neue"/>
              </a:rPr>
              <a:t> </a:t>
            </a:r>
            <a:r>
              <a:rPr lang="fr-FR" dirty="0" err="1">
                <a:latin typeface="Helvetica Neue"/>
              </a:rPr>
              <a:t>features</a:t>
            </a:r>
            <a:r>
              <a:rPr lang="fr-FR" dirty="0">
                <a:latin typeface="Helvetica Neue"/>
              </a:rPr>
              <a:t> by class and </a:t>
            </a:r>
            <a:r>
              <a:rPr lang="fr-FR" dirty="0" err="1">
                <a:latin typeface="Helvetica Neue"/>
              </a:rPr>
              <a:t>discover</a:t>
            </a:r>
            <a:r>
              <a:rPr lang="fr-FR" dirty="0">
                <a:latin typeface="Helvetica Neue"/>
              </a:rPr>
              <a:t> </a:t>
            </a:r>
            <a:r>
              <a:rPr lang="fr-FR" dirty="0" err="1">
                <a:latin typeface="Helvetica Neue"/>
              </a:rPr>
              <a:t>something</a:t>
            </a:r>
            <a:r>
              <a:rPr lang="fr-FR" dirty="0">
                <a:latin typeface="Helvetica Neue"/>
              </a:rPr>
              <a:t>:</a:t>
            </a:r>
          </a:p>
          <a:p>
            <a:pPr marL="530352" lvl="1" indent="0"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Helvetica Neue"/>
              </a:rPr>
              <a:t>Age and </a:t>
            </a:r>
            <a:r>
              <a:rPr lang="en-US" dirty="0" err="1">
                <a:solidFill>
                  <a:schemeClr val="tx1"/>
                </a:solidFill>
                <a:effectLst/>
                <a:latin typeface="Helvetica Neue"/>
              </a:rPr>
              <a:t>HoursPerWeek</a:t>
            </a:r>
            <a:r>
              <a:rPr lang="en-US" dirty="0">
                <a:solidFill>
                  <a:schemeClr val="tx1"/>
                </a:solidFill>
                <a:effectLst/>
                <a:latin typeface="Helvetica Neue"/>
              </a:rPr>
              <a:t> see their importance boosted for class 8 while we set those features to the mean for this class. This is falsifying the predictions for class 8 as the model will tend to predict class 8 for all the players whose Age or HPW are near the mean. We shall drop Age and HPW.</a:t>
            </a:r>
          </a:p>
          <a:p>
            <a:pPr marL="530352" lvl="1" indent="0"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Helvetica Neue"/>
              </a:rPr>
              <a:t>For the rest </a:t>
            </a:r>
            <a:r>
              <a:rPr lang="en-US" dirty="0" err="1">
                <a:solidFill>
                  <a:schemeClr val="tx1"/>
                </a:solidFill>
                <a:effectLst/>
                <a:latin typeface="Helvetica Neue"/>
              </a:rPr>
              <a:t>MinimapRightClicks</a:t>
            </a:r>
            <a:r>
              <a:rPr lang="en-US" dirty="0">
                <a:solidFill>
                  <a:schemeClr val="tx1"/>
                </a:solidFill>
                <a:effectLst/>
                <a:latin typeface="Helvetica Neue"/>
              </a:rPr>
              <a:t>, </a:t>
            </a:r>
            <a:r>
              <a:rPr lang="en-US" dirty="0" err="1">
                <a:solidFill>
                  <a:schemeClr val="tx1"/>
                </a:solidFill>
                <a:effectLst/>
                <a:latin typeface="Helvetica Neue"/>
              </a:rPr>
              <a:t>CompexUnitsMade</a:t>
            </a:r>
            <a:r>
              <a:rPr lang="en-US" dirty="0">
                <a:solidFill>
                  <a:schemeClr val="tx1"/>
                </a:solidFill>
                <a:effectLst/>
                <a:latin typeface="Helvetica Neue"/>
              </a:rPr>
              <a:t> and </a:t>
            </a:r>
            <a:r>
              <a:rPr lang="en-US" dirty="0" err="1">
                <a:solidFill>
                  <a:schemeClr val="tx1"/>
                </a:solidFill>
                <a:effectLst/>
                <a:latin typeface="Helvetica Neue"/>
              </a:rPr>
              <a:t>UniqueUnitsMade</a:t>
            </a:r>
            <a:r>
              <a:rPr lang="en-US" dirty="0">
                <a:solidFill>
                  <a:schemeClr val="tx1"/>
                </a:solidFill>
                <a:effectLst/>
                <a:latin typeface="Helvetica Neue"/>
              </a:rPr>
              <a:t> are always in the least important for all classes meaning dropping them might optimize our model.</a:t>
            </a:r>
          </a:p>
          <a:p>
            <a:pPr marL="530352" lvl="1" indent="0">
              <a:buNone/>
            </a:pPr>
            <a:endParaRPr lang="fr-FR" dirty="0">
              <a:latin typeface="Helvetica Neue"/>
            </a:endParaRPr>
          </a:p>
          <a:p>
            <a:endParaRPr lang="fr-FR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76732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85B98E-82B1-4540-B08E-B8796AEDD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Modeling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6E16E6-832F-4ED1-9841-C9BBB8805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154905"/>
          </a:xfrm>
        </p:spPr>
        <p:txBody>
          <a:bodyPr>
            <a:noAutofit/>
          </a:bodyPr>
          <a:lstStyle/>
          <a:p>
            <a:r>
              <a:rPr lang="fr-FR" dirty="0">
                <a:latin typeface="Helvetica Neue"/>
              </a:rPr>
              <a:t>So </a:t>
            </a:r>
            <a:r>
              <a:rPr lang="fr-FR" dirty="0" err="1">
                <a:latin typeface="Helvetica Neue"/>
              </a:rPr>
              <a:t>we</a:t>
            </a:r>
            <a:r>
              <a:rPr lang="fr-FR" dirty="0">
                <a:latin typeface="Helvetica Neue"/>
              </a:rPr>
              <a:t> </a:t>
            </a:r>
            <a:r>
              <a:rPr lang="fr-FR" dirty="0" err="1">
                <a:latin typeface="Helvetica Neue"/>
              </a:rPr>
              <a:t>dropped</a:t>
            </a:r>
            <a:r>
              <a:rPr lang="fr-FR" dirty="0">
                <a:latin typeface="Helvetica Neue"/>
              </a:rPr>
              <a:t> </a:t>
            </a:r>
            <a:r>
              <a:rPr lang="fr-FR" dirty="0" err="1">
                <a:latin typeface="Helvetica Neue"/>
              </a:rPr>
              <a:t>unrelevant</a:t>
            </a:r>
            <a:r>
              <a:rPr lang="fr-FR" dirty="0">
                <a:latin typeface="Helvetica Neue"/>
              </a:rPr>
              <a:t> </a:t>
            </a:r>
            <a:r>
              <a:rPr lang="fr-FR" dirty="0" err="1">
                <a:latin typeface="Helvetica Neue"/>
              </a:rPr>
              <a:t>columns</a:t>
            </a:r>
            <a:r>
              <a:rPr lang="fr-FR" dirty="0">
                <a:latin typeface="Helvetica Neue"/>
              </a:rPr>
              <a:t> and </a:t>
            </a:r>
            <a:r>
              <a:rPr lang="fr-FR" dirty="0" err="1">
                <a:latin typeface="Helvetica Neue"/>
              </a:rPr>
              <a:t>we</a:t>
            </a:r>
            <a:r>
              <a:rPr lang="fr-FR" dirty="0">
                <a:latin typeface="Helvetica Neue"/>
              </a:rPr>
              <a:t> </a:t>
            </a:r>
            <a:r>
              <a:rPr lang="fr-FR" dirty="0" err="1">
                <a:latin typeface="Helvetica Neue"/>
              </a:rPr>
              <a:t>obtained</a:t>
            </a:r>
            <a:r>
              <a:rPr lang="fr-FR" dirty="0">
                <a:latin typeface="Helvetica Neue"/>
              </a:rPr>
              <a:t> a </a:t>
            </a:r>
            <a:r>
              <a:rPr lang="fr-FR" dirty="0" err="1">
                <a:latin typeface="Helvetica Neue"/>
              </a:rPr>
              <a:t>better</a:t>
            </a:r>
            <a:r>
              <a:rPr lang="fr-FR" dirty="0">
                <a:latin typeface="Helvetica Neue"/>
              </a:rPr>
              <a:t> score !</a:t>
            </a:r>
          </a:p>
          <a:p>
            <a:r>
              <a:rPr lang="fr-FR" dirty="0" err="1">
                <a:latin typeface="Helvetica Neue"/>
              </a:rPr>
              <a:t>Then</a:t>
            </a:r>
            <a:r>
              <a:rPr lang="fr-FR" dirty="0">
                <a:latin typeface="Helvetica Neue"/>
              </a:rPr>
              <a:t> </a:t>
            </a:r>
            <a:r>
              <a:rPr lang="fr-FR" dirty="0" err="1">
                <a:latin typeface="Helvetica Neue"/>
              </a:rPr>
              <a:t>we</a:t>
            </a:r>
            <a:r>
              <a:rPr lang="fr-FR" dirty="0">
                <a:latin typeface="Helvetica Neue"/>
              </a:rPr>
              <a:t> have </a:t>
            </a:r>
            <a:r>
              <a:rPr lang="fr-FR" dirty="0" err="1">
                <a:latin typeface="Helvetica Neue"/>
              </a:rPr>
              <a:t>compared</a:t>
            </a:r>
            <a:r>
              <a:rPr lang="fr-FR" dirty="0">
                <a:latin typeface="Helvetica Neue"/>
              </a:rPr>
              <a:t> all the </a:t>
            </a:r>
            <a:r>
              <a:rPr lang="fr-FR" dirty="0" err="1">
                <a:latin typeface="Helvetica Neue"/>
              </a:rPr>
              <a:t>metrics</a:t>
            </a:r>
            <a:r>
              <a:rPr lang="fr-FR" dirty="0">
                <a:latin typeface="Helvetica Neue"/>
              </a:rPr>
              <a:t> of </a:t>
            </a:r>
            <a:r>
              <a:rPr lang="fr-FR" dirty="0" err="1">
                <a:latin typeface="Helvetica Neue"/>
              </a:rPr>
              <a:t>our</a:t>
            </a:r>
            <a:r>
              <a:rPr lang="fr-FR" dirty="0">
                <a:latin typeface="Helvetica Neue"/>
              </a:rPr>
              <a:t> </a:t>
            </a:r>
            <a:r>
              <a:rPr lang="fr-FR" dirty="0" err="1">
                <a:latin typeface="Helvetica Neue"/>
              </a:rPr>
              <a:t>models</a:t>
            </a:r>
            <a:r>
              <a:rPr lang="fr-FR" dirty="0">
                <a:latin typeface="Helvetica Neue"/>
              </a:rPr>
              <a:t> and </a:t>
            </a:r>
            <a:r>
              <a:rPr lang="fr-FR" dirty="0" err="1">
                <a:latin typeface="Helvetica Neue"/>
              </a:rPr>
              <a:t>decide</a:t>
            </a:r>
            <a:r>
              <a:rPr lang="fr-FR" dirty="0">
                <a:latin typeface="Helvetica Neue"/>
              </a:rPr>
              <a:t> to </a:t>
            </a:r>
            <a:r>
              <a:rPr lang="fr-FR" dirty="0" err="1">
                <a:latin typeface="Helvetica Neue"/>
              </a:rPr>
              <a:t>choose</a:t>
            </a:r>
            <a:r>
              <a:rPr lang="fr-FR" dirty="0">
                <a:latin typeface="Helvetica Neue"/>
              </a:rPr>
              <a:t> the </a:t>
            </a:r>
            <a:r>
              <a:rPr lang="fr-FR" dirty="0" err="1">
                <a:latin typeface="Helvetica Neue"/>
              </a:rPr>
              <a:t>logistic</a:t>
            </a:r>
            <a:r>
              <a:rPr lang="fr-FR" dirty="0">
                <a:latin typeface="Helvetica Neue"/>
              </a:rPr>
              <a:t> </a:t>
            </a:r>
            <a:r>
              <a:rPr lang="fr-FR" dirty="0" err="1">
                <a:latin typeface="Helvetica Neue"/>
              </a:rPr>
              <a:t>regression</a:t>
            </a:r>
            <a:r>
              <a:rPr lang="fr-FR" dirty="0">
                <a:latin typeface="Helvetica Neue"/>
              </a:rPr>
              <a:t> </a:t>
            </a:r>
            <a:r>
              <a:rPr lang="fr-FR" dirty="0" err="1">
                <a:latin typeface="Helvetica Neue"/>
              </a:rPr>
              <a:t>which</a:t>
            </a:r>
            <a:r>
              <a:rPr lang="fr-FR" dirty="0">
                <a:latin typeface="Helvetica Neue"/>
              </a:rPr>
              <a:t> </a:t>
            </a:r>
            <a:r>
              <a:rPr lang="fr-FR" dirty="0" err="1">
                <a:latin typeface="Helvetica Neue"/>
              </a:rPr>
              <a:t>was</a:t>
            </a:r>
            <a:r>
              <a:rPr lang="fr-FR" dirty="0">
                <a:latin typeface="Helvetica Neue"/>
              </a:rPr>
              <a:t> the best.</a:t>
            </a:r>
          </a:p>
          <a:p>
            <a:endParaRPr lang="fr-FR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657745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85B98E-82B1-4540-B08E-B8796AEDD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Tunning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6E16E6-832F-4ED1-9841-C9BBB8805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154905"/>
          </a:xfrm>
        </p:spPr>
        <p:txBody>
          <a:bodyPr>
            <a:noAutofit/>
          </a:bodyPr>
          <a:lstStyle/>
          <a:p>
            <a:r>
              <a:rPr lang="fr-FR" dirty="0" err="1">
                <a:latin typeface="Helvetica Neue"/>
              </a:rPr>
              <a:t>When</a:t>
            </a:r>
            <a:r>
              <a:rPr lang="fr-FR" dirty="0">
                <a:latin typeface="Helvetica Neue"/>
              </a:rPr>
              <a:t> </a:t>
            </a:r>
            <a:r>
              <a:rPr lang="fr-FR" dirty="0" err="1">
                <a:latin typeface="Helvetica Neue"/>
              </a:rPr>
              <a:t>we</a:t>
            </a:r>
            <a:r>
              <a:rPr lang="fr-FR" dirty="0">
                <a:latin typeface="Helvetica Neue"/>
              </a:rPr>
              <a:t> have </a:t>
            </a:r>
            <a:r>
              <a:rPr lang="fr-FR" dirty="0" err="1">
                <a:latin typeface="Helvetica Neue"/>
              </a:rPr>
              <a:t>defined</a:t>
            </a:r>
            <a:r>
              <a:rPr lang="fr-FR" dirty="0">
                <a:latin typeface="Helvetica Neue"/>
              </a:rPr>
              <a:t> the </a:t>
            </a:r>
            <a:r>
              <a:rPr lang="fr-FR" dirty="0" err="1">
                <a:latin typeface="Helvetica Neue"/>
              </a:rPr>
              <a:t>models</a:t>
            </a:r>
            <a:r>
              <a:rPr lang="fr-FR" dirty="0">
                <a:latin typeface="Helvetica Neue"/>
              </a:rPr>
              <a:t> </a:t>
            </a:r>
            <a:r>
              <a:rPr lang="fr-FR" dirty="0" err="1">
                <a:latin typeface="Helvetica Neue"/>
              </a:rPr>
              <a:t>we</a:t>
            </a:r>
            <a:r>
              <a:rPr lang="fr-FR" dirty="0">
                <a:latin typeface="Helvetica Neue"/>
              </a:rPr>
              <a:t> </a:t>
            </a:r>
            <a:r>
              <a:rPr lang="fr-FR" dirty="0" err="1">
                <a:latin typeface="Helvetica Neue"/>
              </a:rPr>
              <a:t>also</a:t>
            </a:r>
            <a:r>
              <a:rPr lang="fr-FR" dirty="0">
                <a:latin typeface="Helvetica Neue"/>
              </a:rPr>
              <a:t> </a:t>
            </a:r>
            <a:r>
              <a:rPr lang="fr-FR" dirty="0" err="1">
                <a:latin typeface="Helvetica Neue"/>
              </a:rPr>
              <a:t>try</a:t>
            </a:r>
            <a:r>
              <a:rPr lang="fr-FR" dirty="0">
                <a:latin typeface="Helvetica Neue"/>
              </a:rPr>
              <a:t> to optimise the KNN model </a:t>
            </a:r>
            <a:r>
              <a:rPr lang="fr-FR" dirty="0" err="1">
                <a:latin typeface="Helvetica Neue"/>
              </a:rPr>
              <a:t>with</a:t>
            </a:r>
            <a:r>
              <a:rPr lang="fr-FR" dirty="0">
                <a:latin typeface="Helvetica Neue"/>
              </a:rPr>
              <a:t> a </a:t>
            </a:r>
            <a:r>
              <a:rPr lang="fr-FR" dirty="0" err="1">
                <a:latin typeface="Helvetica Neue"/>
              </a:rPr>
              <a:t>grid</a:t>
            </a:r>
            <a:r>
              <a:rPr lang="fr-FR" dirty="0">
                <a:latin typeface="Helvetica Neue"/>
              </a:rPr>
              <a:t> </a:t>
            </a:r>
            <a:r>
              <a:rPr lang="fr-FR" dirty="0" err="1">
                <a:latin typeface="Helvetica Neue"/>
              </a:rPr>
              <a:t>search</a:t>
            </a:r>
            <a:r>
              <a:rPr lang="fr-FR" dirty="0">
                <a:latin typeface="Helvetica Neue"/>
              </a:rPr>
              <a:t> on </a:t>
            </a:r>
            <a:r>
              <a:rPr lang="fr-FR" dirty="0" err="1">
                <a:latin typeface="Helvetica Neue"/>
              </a:rPr>
              <a:t>n_neighbors</a:t>
            </a:r>
            <a:r>
              <a:rPr lang="fr-FR" dirty="0">
                <a:latin typeface="Helvetica Neue"/>
              </a:rPr>
              <a:t>, </a:t>
            </a:r>
            <a:r>
              <a:rPr lang="fr-FR" dirty="0" err="1">
                <a:latin typeface="Helvetica Neue"/>
              </a:rPr>
              <a:t>weights</a:t>
            </a:r>
            <a:r>
              <a:rPr lang="fr-FR" dirty="0">
                <a:latin typeface="Helvetica Neue"/>
              </a:rPr>
              <a:t> and </a:t>
            </a:r>
            <a:r>
              <a:rPr lang="fr-FR" dirty="0" err="1">
                <a:latin typeface="Helvetica Neue"/>
              </a:rPr>
              <a:t>metric</a:t>
            </a:r>
            <a:r>
              <a:rPr lang="fr-FR" dirty="0">
                <a:latin typeface="Helvetica Neue"/>
              </a:rPr>
              <a:t>. It </a:t>
            </a:r>
            <a:r>
              <a:rPr lang="fr-FR" dirty="0" err="1">
                <a:latin typeface="Helvetica Neue"/>
              </a:rPr>
              <a:t>improve</a:t>
            </a:r>
            <a:r>
              <a:rPr lang="fr-FR" dirty="0">
                <a:latin typeface="Helvetica Neue"/>
              </a:rPr>
              <a:t> the score but </a:t>
            </a:r>
            <a:r>
              <a:rPr lang="fr-FR" dirty="0" err="1">
                <a:latin typeface="Helvetica Neue"/>
              </a:rPr>
              <a:t>was</a:t>
            </a:r>
            <a:r>
              <a:rPr lang="fr-FR" dirty="0">
                <a:latin typeface="Helvetica Neue"/>
              </a:rPr>
              <a:t> not good at all.</a:t>
            </a:r>
          </a:p>
          <a:p>
            <a:r>
              <a:rPr lang="fr-FR" dirty="0" err="1">
                <a:latin typeface="Helvetica Neue"/>
              </a:rPr>
              <a:t>We</a:t>
            </a:r>
            <a:r>
              <a:rPr lang="fr-FR" dirty="0">
                <a:latin typeface="Helvetica Neue"/>
              </a:rPr>
              <a:t> </a:t>
            </a:r>
            <a:r>
              <a:rPr lang="fr-FR" dirty="0" err="1">
                <a:latin typeface="Helvetica Neue"/>
              </a:rPr>
              <a:t>choose</a:t>
            </a:r>
            <a:r>
              <a:rPr lang="fr-FR" dirty="0">
                <a:latin typeface="Helvetica Neue"/>
              </a:rPr>
              <a:t> to </a:t>
            </a:r>
            <a:r>
              <a:rPr lang="fr-FR" dirty="0" err="1">
                <a:latin typeface="Helvetica Neue"/>
              </a:rPr>
              <a:t>try</a:t>
            </a:r>
            <a:r>
              <a:rPr lang="fr-FR" dirty="0">
                <a:latin typeface="Helvetica Neue"/>
              </a:rPr>
              <a:t> a </a:t>
            </a:r>
            <a:r>
              <a:rPr lang="fr-FR" dirty="0" err="1">
                <a:latin typeface="Helvetica Neue"/>
              </a:rPr>
              <a:t>grid</a:t>
            </a:r>
            <a:r>
              <a:rPr lang="fr-FR" dirty="0">
                <a:latin typeface="Helvetica Neue"/>
              </a:rPr>
              <a:t> </a:t>
            </a:r>
            <a:r>
              <a:rPr lang="fr-FR" dirty="0" err="1">
                <a:latin typeface="Helvetica Neue"/>
              </a:rPr>
              <a:t>search</a:t>
            </a:r>
            <a:r>
              <a:rPr lang="fr-FR" dirty="0">
                <a:latin typeface="Helvetica Neue"/>
              </a:rPr>
              <a:t> on the </a:t>
            </a:r>
            <a:r>
              <a:rPr lang="fr-FR" dirty="0" err="1">
                <a:latin typeface="Helvetica Neue"/>
              </a:rPr>
              <a:t>logistic</a:t>
            </a:r>
            <a:r>
              <a:rPr lang="fr-FR" dirty="0">
                <a:latin typeface="Helvetica Neue"/>
              </a:rPr>
              <a:t> </a:t>
            </a:r>
            <a:r>
              <a:rPr lang="fr-FR" dirty="0" err="1">
                <a:latin typeface="Helvetica Neue"/>
              </a:rPr>
              <a:t>regression</a:t>
            </a:r>
            <a:r>
              <a:rPr lang="fr-FR" dirty="0">
                <a:latin typeface="Helvetica Neue"/>
              </a:rPr>
              <a:t> to optimise the solver, the </a:t>
            </a:r>
            <a:r>
              <a:rPr lang="fr-FR" dirty="0" err="1">
                <a:latin typeface="Helvetica Neue"/>
              </a:rPr>
              <a:t>penality</a:t>
            </a:r>
            <a:r>
              <a:rPr lang="fr-FR" dirty="0">
                <a:latin typeface="Helvetica Neue"/>
              </a:rPr>
              <a:t> and the </a:t>
            </a:r>
            <a:r>
              <a:rPr lang="fr-FR" dirty="0" err="1">
                <a:latin typeface="Helvetica Neue"/>
              </a:rPr>
              <a:t>parameter</a:t>
            </a:r>
            <a:r>
              <a:rPr lang="fr-FR" dirty="0">
                <a:latin typeface="Helvetica Neue"/>
              </a:rPr>
              <a:t> C.</a:t>
            </a:r>
          </a:p>
          <a:p>
            <a:r>
              <a:rPr lang="fr-FR" dirty="0" err="1">
                <a:latin typeface="Helvetica Neue"/>
              </a:rPr>
              <a:t>Finally</a:t>
            </a:r>
            <a:r>
              <a:rPr lang="fr-FR" dirty="0">
                <a:latin typeface="Helvetica Neue"/>
              </a:rPr>
              <a:t>, </a:t>
            </a:r>
            <a:r>
              <a:rPr lang="fr-FR" dirty="0" err="1">
                <a:latin typeface="Helvetica Neue"/>
              </a:rPr>
              <a:t>we</a:t>
            </a:r>
            <a:r>
              <a:rPr lang="fr-FR" dirty="0">
                <a:latin typeface="Helvetica Neue"/>
              </a:rPr>
              <a:t> </a:t>
            </a:r>
            <a:r>
              <a:rPr lang="fr-FR" dirty="0" err="1">
                <a:latin typeface="Helvetica Neue"/>
              </a:rPr>
              <a:t>build</a:t>
            </a:r>
            <a:r>
              <a:rPr lang="fr-FR" dirty="0">
                <a:latin typeface="Helvetica Neue"/>
              </a:rPr>
              <a:t> a pipeline </a:t>
            </a:r>
            <a:r>
              <a:rPr lang="fr-FR" dirty="0" err="1">
                <a:latin typeface="Helvetica Neue"/>
              </a:rPr>
              <a:t>with</a:t>
            </a:r>
            <a:r>
              <a:rPr lang="fr-FR" dirty="0">
                <a:latin typeface="Helvetica Neue"/>
              </a:rPr>
              <a:t> the </a:t>
            </a:r>
            <a:r>
              <a:rPr lang="fr-FR" dirty="0" err="1">
                <a:latin typeface="Helvetica Neue"/>
              </a:rPr>
              <a:t>scaler</a:t>
            </a:r>
            <a:r>
              <a:rPr lang="fr-FR" dirty="0">
                <a:latin typeface="Helvetica Neue"/>
              </a:rPr>
              <a:t> and the </a:t>
            </a:r>
            <a:r>
              <a:rPr lang="fr-FR" dirty="0" err="1">
                <a:latin typeface="Helvetica Neue"/>
              </a:rPr>
              <a:t>optimized</a:t>
            </a:r>
            <a:r>
              <a:rPr lang="fr-FR" dirty="0">
                <a:latin typeface="Helvetica Neue"/>
              </a:rPr>
              <a:t> </a:t>
            </a:r>
            <a:r>
              <a:rPr lang="fr-FR" dirty="0" err="1">
                <a:latin typeface="Helvetica Neue"/>
              </a:rPr>
              <a:t>logistic</a:t>
            </a:r>
            <a:r>
              <a:rPr lang="fr-FR" dirty="0">
                <a:latin typeface="Helvetica Neue"/>
              </a:rPr>
              <a:t> </a:t>
            </a:r>
            <a:r>
              <a:rPr lang="fr-FR" dirty="0" err="1">
                <a:latin typeface="Helvetica Neue"/>
              </a:rPr>
              <a:t>regression</a:t>
            </a:r>
            <a:r>
              <a:rPr lang="fr-FR" dirty="0">
                <a:latin typeface="Helvetica Neue"/>
              </a:rPr>
              <a:t> model and </a:t>
            </a:r>
            <a:r>
              <a:rPr lang="fr-FR" dirty="0" err="1">
                <a:latin typeface="Helvetica Neue"/>
              </a:rPr>
              <a:t>we</a:t>
            </a:r>
            <a:r>
              <a:rPr lang="fr-FR" dirty="0">
                <a:latin typeface="Helvetica Neue"/>
              </a:rPr>
              <a:t> </a:t>
            </a:r>
            <a:r>
              <a:rPr lang="fr-FR" dirty="0" err="1">
                <a:latin typeface="Helvetica Neue"/>
              </a:rPr>
              <a:t>saved</a:t>
            </a:r>
            <a:r>
              <a:rPr lang="fr-FR" dirty="0">
                <a:latin typeface="Helvetica Neue"/>
              </a:rPr>
              <a:t> </a:t>
            </a:r>
            <a:r>
              <a:rPr lang="fr-FR" dirty="0" err="1">
                <a:latin typeface="Helvetica Neue"/>
              </a:rPr>
              <a:t>it</a:t>
            </a:r>
            <a:r>
              <a:rPr lang="fr-FR" dirty="0">
                <a:latin typeface="Helvetica Neu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4631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D37EB0-6A18-43DC-BF1A-3F8CD8DA4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Remarks</a:t>
            </a:r>
            <a:r>
              <a:rPr lang="fr-FR" dirty="0"/>
              <a:t> and </a:t>
            </a:r>
            <a:r>
              <a:rPr lang="fr-FR" dirty="0" err="1"/>
              <a:t>reflections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5D80BC-F272-4AA9-B495-BDEE9D74D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note a </a:t>
            </a:r>
            <a:r>
              <a:rPr lang="fr-FR" dirty="0" err="1"/>
              <a:t>significant</a:t>
            </a:r>
            <a:r>
              <a:rPr lang="fr-FR" dirty="0"/>
              <a:t> </a:t>
            </a:r>
            <a:r>
              <a:rPr lang="fr-FR" dirty="0" err="1"/>
              <a:t>lack</a:t>
            </a:r>
            <a:r>
              <a:rPr lang="fr-FR" dirty="0"/>
              <a:t> of data, </a:t>
            </a:r>
            <a:r>
              <a:rPr lang="fr-FR" dirty="0" err="1"/>
              <a:t>especially</a:t>
            </a:r>
            <a:r>
              <a:rPr lang="fr-FR" dirty="0"/>
              <a:t> for </a:t>
            </a:r>
            <a:r>
              <a:rPr lang="fr-FR"/>
              <a:t>the class 7 and 8.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5294891"/>
      </p:ext>
    </p:extLst>
  </p:cSld>
  <p:clrMapOvr>
    <a:masterClrMapping/>
  </p:clrMapOvr>
</p:sld>
</file>

<file path=ppt/theme/theme1.xml><?xml version="1.0" encoding="utf-8"?>
<a:theme xmlns:a="http://schemas.openxmlformats.org/drawingml/2006/main" name="Cadrag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tf00001241_wac</Template>
  <TotalTime>40</TotalTime>
  <Words>710</Words>
  <Application>Microsoft Office PowerPoint</Application>
  <PresentationFormat>Grand écran</PresentationFormat>
  <Paragraphs>34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Franklin Gothic Book</vt:lpstr>
      <vt:lpstr>Helvetica Neue</vt:lpstr>
      <vt:lpstr>inherit</vt:lpstr>
      <vt:lpstr>Cadrage</vt:lpstr>
      <vt:lpstr>Final project  SkillCraft</vt:lpstr>
      <vt:lpstr>Brief presentation </vt:lpstr>
      <vt:lpstr>Data Exploration</vt:lpstr>
      <vt:lpstr>Data Exploration</vt:lpstr>
      <vt:lpstr>Data preprocessing </vt:lpstr>
      <vt:lpstr>Modeling</vt:lpstr>
      <vt:lpstr>Modeling</vt:lpstr>
      <vt:lpstr>Tunning</vt:lpstr>
      <vt:lpstr>Remarks and reflections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 SkillCraft</dc:title>
  <dc:creator>Victor Goubet</dc:creator>
  <cp:lastModifiedBy>Victor Goubet</cp:lastModifiedBy>
  <cp:revision>5</cp:revision>
  <dcterms:created xsi:type="dcterms:W3CDTF">2020-12-13T13:40:44Z</dcterms:created>
  <dcterms:modified xsi:type="dcterms:W3CDTF">2020-12-13T14:21:35Z</dcterms:modified>
</cp:coreProperties>
</file>