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26.jpg" ContentType="image/jpeg"/>
  <Override PartName="/ppt/media/image27.jpg" ContentType="image/jpeg"/>
  <Override PartName="/ppt/media/image28.jpg" ContentType="image/jpe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9" r:id="rId3"/>
    <p:sldId id="279" r:id="rId4"/>
    <p:sldId id="275" r:id="rId5"/>
    <p:sldId id="261" r:id="rId6"/>
    <p:sldId id="258" r:id="rId7"/>
    <p:sldId id="263" r:id="rId8"/>
    <p:sldId id="286" r:id="rId9"/>
    <p:sldId id="274" r:id="rId10"/>
    <p:sldId id="267" r:id="rId11"/>
    <p:sldId id="281" r:id="rId12"/>
    <p:sldId id="282" r:id="rId13"/>
    <p:sldId id="270" r:id="rId14"/>
    <p:sldId id="271" r:id="rId15"/>
    <p:sldId id="287" r:id="rId16"/>
    <p:sldId id="288" r:id="rId17"/>
    <p:sldId id="289" r:id="rId18"/>
    <p:sldId id="290" r:id="rId19"/>
    <p:sldId id="268" r:id="rId20"/>
    <p:sldId id="272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1111" autoAdjust="0"/>
  </p:normalViewPr>
  <p:slideViewPr>
    <p:cSldViewPr snapToGrid="0" snapToObjects="1">
      <p:cViewPr varScale="1">
        <p:scale>
          <a:sx n="79" d="100"/>
          <a:sy n="79" d="100"/>
        </p:scale>
        <p:origin x="1018" y="67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Анна</a:t>
            </a:r>
            <a:r>
              <a:rPr lang="ru-RU" baseline="0" dirty="0"/>
              <a:t> </a:t>
            </a:r>
            <a:r>
              <a:rPr lang="ru-RU" baseline="0" dirty="0" err="1"/>
              <a:t>Яньшина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C00000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 </a:t>
            </a:r>
            <a:r>
              <a:rPr lang="ru-RU" baseline="0" dirty="0"/>
              <a:t>Александр Сахаров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C00000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0.12495</cdr:x>
      <cdr:y>0.01953</cdr:y>
    </cdr:from>
    <cdr:to>
      <cdr:x>0.87505</cdr:x>
      <cdr:y>0.13757</cdr:y>
    </cdr:to>
    <cdr:sp macro="" textlink="">
      <cdr:nvSpPr>
        <cdr:cNvPr id="2" name="TextBox 7">
          <a:extLst xmlns:a="http://schemas.openxmlformats.org/drawingml/2006/main">
            <a:ext uri="{FF2B5EF4-FFF2-40B4-BE49-F238E27FC236}">
              <a16:creationId xmlns:a16="http://schemas.microsoft.com/office/drawing/2014/main" id="{1816E820-D753-4C43-84E8-0E14CAD28B1E}"/>
            </a:ext>
          </a:extLst>
        </cdr:cNvPr>
        <cdr:cNvSpPr txBox="1"/>
      </cdr:nvSpPr>
      <cdr:spPr>
        <a:xfrm xmlns:a="http://schemas.openxmlformats.org/drawingml/2006/main">
          <a:off x="441496" y="66185"/>
          <a:ext cx="2650496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ru-RU" sz="2000" dirty="0"/>
            <a:t>Дмитрий Пахомов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8D1804B-5896-CB4B-9C92-CF0F6836E0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8D782B7-56C7-FA48-BB35-54BA870357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67DB6-85CB-A744-B454-956094F07D44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B21740-99BC-DE41-AA03-AE519F0DC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9D91E6-B8C8-ED41-AA6A-7EC0DA2B41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D8864-FD6A-C440-8B11-C44FED929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35930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6B49B-5D46-AC49-9C84-9F0693521700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7411B-6268-114B-8B5F-2B25DB73D3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23335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0411121-1A2B-7449-9E91-94FD1509893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301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869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297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750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1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6179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df0b00ae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ddf0b00aee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275" name="Google Shape;275;gddf0b00aee_1_1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ddf0b00aee_1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3700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846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9b9cf0b8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9b9cf0b8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185B155-B180-2444-A8D9-FC5A465D750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32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273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414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842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539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13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b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705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379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65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75157-C001-7E46-A245-B05EB41DE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B65EED-C7C3-D24B-9D02-F8AD32C39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F07264-2DA4-1B48-ADDD-04AE0006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36D8-9E34-3C45-BDAA-75ECB9BDD422}" type="datetime1">
              <a:rPr lang="ru-RU" smtClean="0"/>
              <a:t>27.06.2021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3800B8-FBA2-DA40-9949-45366C13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43A6D0-376F-834D-8072-44EBC390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84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4A789-7701-1F4F-A6E9-3A239785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AFD2DA-F32C-3B4D-8184-E80E9ED40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F5C58F-FB6A-484F-91CA-0869AAB6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86DB-3AB9-1146-AB11-822397572588}" type="datetime1">
              <a:rPr lang="ru-RU" smtClean="0"/>
              <a:t>27.06.2021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9A7FA9-CBA4-0349-909F-B3A70360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1F5BE8-27DE-534F-9B48-862432EE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36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9D4D652-3272-2F45-B285-C38CB3D9F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3FB9A4-5690-2E4C-A1C7-E920F07EB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4CAA30-3716-CB4F-9EB3-B8A29458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988-0A7D-B74E-9E6F-175D234D5216}" type="datetime1">
              <a:rPr lang="ru-RU" smtClean="0"/>
              <a:t>27.06.2021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00EA50-CC13-214C-B586-882704C6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F7CEBF-DAA1-6E4A-89B3-1A6BFCC4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027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88434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1417B-46B4-7C44-B1C8-3472B0E5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2DA29F-32E7-F949-8951-B74F91BF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8517FF-25E8-3D43-847C-6689DC39D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F53F-2B46-F246-A7E3-C047F6C4B0C3}" type="datetime1">
              <a:rPr lang="ru-RU" smtClean="0"/>
              <a:t>27.06.2021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60E4A7-D428-324C-8B4E-A1CC0489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26A345-9B76-E84C-9B07-BF50DEBB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97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2C70F-7548-8E41-B1AD-305971C7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853162-E332-7D4E-8AB0-BD700DE8D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83B51E-6CAF-9B40-82F1-7CEE4567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2AF7-22F2-F44C-8E17-31363B19FD52}" type="datetime1">
              <a:rPr lang="ru-RU" smtClean="0"/>
              <a:t>27.06.2021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7A1073-6ED2-3A48-8B5B-413B17C7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1E2D62-7517-0D46-8077-5C8A30A7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93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9C6BE-DDED-104D-B60A-830C80BB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EFE8DE-CD0B-324D-B837-5A6C54077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C995D-19A7-854E-AEC3-17E3E6C5B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0180A1-4196-294B-A692-93C677D4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B097-9495-0A46-A74D-52385AB03B8C}" type="datetime1">
              <a:rPr lang="ru-RU" smtClean="0"/>
              <a:t>27.06.2021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45F7C6-07CE-854B-844B-76DF4520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EE95D6-A01C-A346-A607-2795C62A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94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6BE8E-9B90-1B48-B298-5EA933CE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2D0874-CBA9-9B43-B799-D29740D37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5A542A-C710-6949-8E9A-C3AC7A221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21992B-3F76-0145-8577-4002F0594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6A55F2-7414-FF4D-9BB4-6BD28CB3B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4E5A23A-9C58-B74E-AD6E-41F37F44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693E-802A-6F49-92B1-CD7C2AA425EA}" type="datetime1">
              <a:rPr lang="ru-RU" smtClean="0"/>
              <a:t>27.06.2021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10C564-D570-7549-9C9B-1405ECA0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D5E39E-4337-364A-87FE-E7CB1399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21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4E8A9-A045-E449-A8B2-60CB8150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A4EF86-EC4A-C741-9B1B-8861222C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32FD-BC12-F546-A525-4107DAB9929C}" type="datetime1">
              <a:rPr lang="ru-RU" smtClean="0"/>
              <a:t>27.06.2021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8686E1-7AEF-0240-9EBD-F93A4EF8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05D9B4-61EA-064B-BE8C-E5A77214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45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80E499F-495A-2747-BB82-C24D548D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D8BE-49E4-9243-B3B1-8C81C9305BC0}" type="datetime1">
              <a:rPr lang="ru-RU" smtClean="0"/>
              <a:t>27.06.2021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8E96BC-6526-2D46-9890-85C1A56C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EE23AA-59F0-AF4C-AC47-9FD7885E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BCA69-EB23-0946-AD6F-0017A714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BC39A-E202-AD4D-B413-7E072FB8E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B594B1-D095-2248-8BFA-7A6E72EF9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015C9F-7DA9-4C43-BFC0-FFBB562C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50BE-069E-9E47-A790-3D9F9A289FF5}" type="datetime1">
              <a:rPr lang="ru-RU" smtClean="0"/>
              <a:t>27.06.2021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44E961-A1A6-A643-86B6-95D9B5E1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6C55DE-D86A-B643-9115-3CE54A69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05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B289C-5432-E143-8E15-8997884E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803F9A4-DC76-F94E-9E58-145E1E6A3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DD25B3-4C07-954E-B53E-B66CBCD6A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B65CAD-8115-704C-98AB-A65ABC91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CD33-A0DA-A44F-8168-D10805CB4EE7}" type="datetime1">
              <a:rPr lang="ru-RU" smtClean="0"/>
              <a:t>27.06.2021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9F81B9-1ED7-BE40-9D7A-16B6167A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96241A-074D-EA4A-B058-211A7358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90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C0C70-FA87-6A41-98B6-3947B2D4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E9F36D-56AF-5242-B285-E7C6D18DE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9E6CF6-4F73-814C-8026-651DE4A6C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4268A-6CE5-5A41-9350-802CDAC7CF83}" type="datetime1">
              <a:rPr lang="ru-RU" smtClean="0"/>
              <a:t>27.06.2021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70C3EC-BDF0-614E-8936-EC55A6CB9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B68ECB-2FFD-E942-840B-8B5F68B6B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415600" y="-654762"/>
            <a:ext cx="11360800" cy="330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ru-RU" dirty="0"/>
              <a:t>Учёт успеваемости студентов на факультете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415600" y="4785712"/>
            <a:ext cx="11360800" cy="17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 dirty="0">
                <a:solidFill>
                  <a:schemeClr val="tx1"/>
                </a:solidFill>
              </a:rPr>
              <a:t>Участники проекта: </a:t>
            </a:r>
            <a:endParaRPr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</a:rPr>
              <a:t>Пахомов Д.Г</a:t>
            </a:r>
          </a:p>
          <a:p>
            <a:pPr>
              <a:spcBef>
                <a:spcPts val="0"/>
              </a:spcBef>
            </a:pPr>
            <a:r>
              <a:rPr lang="ru-RU" dirty="0"/>
              <a:t>Григоренко В.Р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3431357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Воронежский Государственный Университет</a:t>
            </a:r>
          </a:p>
          <a:p>
            <a:pPr algn="ctr"/>
            <a:r>
              <a:rPr lang="ru-RU" sz="2800" dirty="0"/>
              <a:t>Факультет Компьютерных наук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C25B3EC-5C99-D642-AD05-28C30DD4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49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8E747E-9260-7148-8587-1EA14FB0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10</a:t>
            </a:fld>
            <a:endParaRPr lang="ru-RU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E9565B07-B232-E544-A60E-2D6BF3AD06E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Диаграмма состояния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4FCEE9-53C7-4F65-A433-ADA3AB108F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75" y="2454636"/>
            <a:ext cx="10589116" cy="31377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071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154F1-211A-5C4C-A751-E5B6B9C8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Диаграмма idef0.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F292307-8552-D143-9B32-C0F92451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11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D3A6A3-3BBE-47BC-99EE-D5A41E6A23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65" y="1581323"/>
            <a:ext cx="9360680" cy="51401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755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B9778-70B9-D542-BA9C-AF5D22C7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Регистрация</a:t>
            </a:r>
            <a:r>
              <a:rPr lang="en-US" dirty="0"/>
              <a:t>/</a:t>
            </a:r>
            <a:r>
              <a:rPr lang="ru-RU" dirty="0"/>
              <a:t>Вход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827FBC2-BEA7-8D46-8A6B-CD9A319E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12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551EFE-63A8-4D0A-AD46-8D97192255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876656" cy="4790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1F6AC50-42FC-4676-BB15-836931E5F40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705" y="1993251"/>
            <a:ext cx="5755669" cy="4185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9786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Страницы сайта</a:t>
            </a:r>
            <a:endParaRPr dirty="0"/>
          </a:p>
        </p:txBody>
      </p:sp>
      <p:sp>
        <p:nvSpPr>
          <p:cNvPr id="270" name="Google Shape;27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5DF310-3356-4D5C-8D59-5E53F4E7B31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74" y="1690688"/>
            <a:ext cx="5489835" cy="2437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9C01FF-3C17-41AC-ADFB-5125E92051F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665326" cy="2437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44A34C-702B-4439-8C53-CD2DBAFD016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74" y="4416425"/>
            <a:ext cx="5489835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FBFFC2-C899-4137-A474-18F10F91980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4416426"/>
            <a:ext cx="5665326" cy="2076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2322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dirty="0"/>
              <a:t>Страницы сайта</a:t>
            </a:r>
            <a:endParaRPr dirty="0"/>
          </a:p>
        </p:txBody>
      </p:sp>
      <p:sp>
        <p:nvSpPr>
          <p:cNvPr id="279" name="Google Shape;27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384216-B478-483B-BA13-F1E2ABD16DC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55" y="1495424"/>
            <a:ext cx="563880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FDB595-76F9-40A3-9F57-C273BA7665A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95424"/>
            <a:ext cx="588645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C2FD9E-ABF6-4A2A-A931-E92E072CE5E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42" y="3731636"/>
            <a:ext cx="4772025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C555FD-EAEB-4CB1-B32E-6E2FD73FE7B4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15797"/>
            <a:ext cx="5915025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3988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4B92A-29BD-43F7-82B4-8F7C778A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Страницы сайта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1BC190B-AB3B-4DCF-AD14-4C098554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15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55FFF0-37E2-474C-9BF0-73128E1A31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56" y="1450109"/>
            <a:ext cx="5394960" cy="29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5FB76C-3B1B-4052-9CED-31D0F2B93E8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427" y="1450109"/>
            <a:ext cx="5715000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044667-3CB8-4B78-B3DF-3FF02463FC1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56" y="4645025"/>
            <a:ext cx="5924550" cy="1847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584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7BD6C-684E-4DD8-A8A1-0043635B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Яндекс.Метрика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5A6AE6A-4442-40CE-97E9-88D822A7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0ECA1C-0CF0-49E2-983C-71AADD730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30" y="1391677"/>
            <a:ext cx="8888939" cy="532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47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F50EC-E7B4-4F8B-8A0D-1420849E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21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Статистика визитов Метрики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44C1E9A-EF26-423C-9ABF-4705C4F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17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FBBDA6-230F-4B6D-B03C-095D93F15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72" y="1536703"/>
            <a:ext cx="11449455" cy="518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48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792B1-E915-4C77-8B10-71C29F98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Графики конверсий Метрики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40768A6-00C3-4238-913D-CDC60654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D205FD-FE0D-4B97-A5C0-75B6F645C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21" y="1875281"/>
            <a:ext cx="11274357" cy="48461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19935E-C407-4445-A1B1-D0C151480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21" y="1914191"/>
            <a:ext cx="11274357" cy="484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39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569" y="2176859"/>
            <a:ext cx="11722607" cy="369331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По итогу был создан веб-сайт для просмотра и выставления оценок на факультете.</a:t>
            </a:r>
          </a:p>
          <a:p>
            <a:endParaRPr lang="ru-RU" dirty="0"/>
          </a:p>
          <a:p>
            <a:r>
              <a:rPr lang="ru-RU" dirty="0"/>
              <a:t>Конечными	пользователями	сайта 	являются	студенты	и преподаватели.</a:t>
            </a:r>
          </a:p>
          <a:p>
            <a:endParaRPr lang="ru-RU" dirty="0"/>
          </a:p>
          <a:p>
            <a:r>
              <a:rPr lang="ru-RU" dirty="0"/>
              <a:t>Продукт,	который	мы	разработали	удовлетворяет следующим основные требованиям:</a:t>
            </a:r>
          </a:p>
          <a:p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Предоставление	авторизованному	студенту	возможность просмотра своей успеваемости по различным курсам.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Предоставление авторизованному преподавателю возможности создавать, редактировать, удалять курсы и оценки.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Разделение	пользователей	на	роли	(администраторы, преподаватели, пользователи, гости).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4B4A25-6EEE-DE44-8ABD-2DA747A1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7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Актуальность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6150" y="1765737"/>
            <a:ext cx="9515050" cy="327628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ru-RU" sz="2000" dirty="0"/>
              <a:t>Данные об успеваемости учащихся – это большая база, которая раньше хранилась только в бумажном виде и имела много проблем и неудобных моментов.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-можно потерять данные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-неудобно просматривать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-не всегда можно просматривать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-долго изменять и копировать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-линейность получения данных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E51B51-E156-CE45-BD04-F7B53898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856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70640" y="769333"/>
            <a:ext cx="12050720" cy="337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ru-RU" sz="6600" dirty="0"/>
              <a:t>Учёт успеваемости студентов на факультете</a:t>
            </a:r>
            <a:endParaRPr dirty="0"/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1"/>
          </p:nvPr>
        </p:nvSpPr>
        <p:spPr>
          <a:xfrm>
            <a:off x="415600" y="4142533"/>
            <a:ext cx="11360800" cy="20988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" dirty="0"/>
              <a:t>Участники проекта: </a:t>
            </a:r>
            <a:endParaRPr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Пахомов Д.Г </a:t>
            </a:r>
            <a:r>
              <a:rPr lang="en-US" dirty="0"/>
              <a:t>homma2000@bk.ru</a:t>
            </a:r>
            <a:endParaRPr lang="ru-RU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Григоренко В.Р</a:t>
            </a:r>
            <a:r>
              <a:rPr lang="en-US" dirty="0"/>
              <a:t>grigorenko200@gmail.com</a:t>
            </a:r>
            <a:endParaRPr dirty="0"/>
          </a:p>
          <a:p>
            <a:pPr marL="0" indent="0" algn="ctr"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20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4090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48CBB-748F-744C-A23C-BD9A4B42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Анализ предметной области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3412B42-E82B-7040-85B7-B19BB911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3</a:t>
            </a:fld>
            <a:endParaRPr lang="ru-RU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600B509-2018-A141-A0BA-A687FD672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009270"/>
              </p:ext>
            </p:extLst>
          </p:nvPr>
        </p:nvGraphicFramePr>
        <p:xfrm>
          <a:off x="838200" y="1949802"/>
          <a:ext cx="9977583" cy="2801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5861">
                  <a:extLst>
                    <a:ext uri="{9D8B030D-6E8A-4147-A177-3AD203B41FA5}">
                      <a16:colId xmlns:a16="http://schemas.microsoft.com/office/drawing/2014/main" val="1027857829"/>
                    </a:ext>
                  </a:extLst>
                </a:gridCol>
                <a:gridCol w="3325861">
                  <a:extLst>
                    <a:ext uri="{9D8B030D-6E8A-4147-A177-3AD203B41FA5}">
                      <a16:colId xmlns:a16="http://schemas.microsoft.com/office/drawing/2014/main" val="2170143845"/>
                    </a:ext>
                  </a:extLst>
                </a:gridCol>
                <a:gridCol w="3325861">
                  <a:extLst>
                    <a:ext uri="{9D8B030D-6E8A-4147-A177-3AD203B41FA5}">
                      <a16:colId xmlns:a16="http://schemas.microsoft.com/office/drawing/2014/main" val="336210929"/>
                    </a:ext>
                  </a:extLst>
                </a:gridCol>
              </a:tblGrid>
              <a:tr h="904216">
                <a:tc>
                  <a:txBody>
                    <a:bodyPr/>
                    <a:lstStyle/>
                    <a:p>
                      <a:r>
                        <a:rPr lang="ru-RU" dirty="0"/>
                        <a:t>Название/</a:t>
                      </a:r>
                    </a:p>
                    <a:p>
                      <a:r>
                        <a:rPr lang="ru-RU" dirty="0"/>
                        <a:t>Критерии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Moodle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Дневник.ру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834247"/>
                  </a:ext>
                </a:extLst>
              </a:tr>
              <a:tr h="363211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Расписание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31471"/>
                  </a:ext>
                </a:extLst>
              </a:tr>
              <a:tr h="363211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Связь с преподавателем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99025"/>
                  </a:ext>
                </a:extLst>
              </a:tr>
              <a:tr h="433838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Современный дизайн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973961"/>
                  </a:ext>
                </a:extLst>
              </a:tr>
              <a:tr h="363211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Общение на форуме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5305"/>
                  </a:ext>
                </a:extLst>
              </a:tr>
              <a:tr h="363211">
                <a:tc>
                  <a:txBody>
                    <a:bodyPr/>
                    <a:lstStyle/>
                    <a:p>
                      <a:r>
                        <a:rPr lang="ru-RU" dirty="0"/>
                        <a:t>Выдача и получение заданий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4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04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Назначение и Цели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2262" y="1376855"/>
            <a:ext cx="9479699" cy="423038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dirty="0"/>
              <a:t>1. С</a:t>
            </a:r>
            <a:r>
              <a:rPr lang="ru-RU" dirty="0"/>
              <a:t>оздание веб-сайта для просмотра и выставления оценок на факультете.</a:t>
            </a:r>
          </a:p>
          <a:p>
            <a:pPr algn="ctr">
              <a:lnSpc>
                <a:spcPct val="150000"/>
              </a:lnSpc>
            </a:pPr>
            <a:endParaRPr lang="ru-RU" sz="2000" dirty="0"/>
          </a:p>
          <a:p>
            <a:r>
              <a:rPr lang="ru-RU" sz="2000" dirty="0"/>
              <a:t>	С</a:t>
            </a:r>
            <a:r>
              <a:rPr lang="ru-RU" dirty="0"/>
              <a:t>ледующие основные требования:</a:t>
            </a:r>
          </a:p>
          <a:p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Предоставление	авторизованному	студенту	возможность просмотра своей успеваемости по различным курсам.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Предоставление авторизованному преподавателю возможности создавать, редактировать, удалять курсы и оценки.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Разделение	пользователей	на	роли	(администраторы, преподаватели, пользователи, гости).</a:t>
            </a:r>
          </a:p>
          <a:p>
            <a:pPr>
              <a:lnSpc>
                <a:spcPct val="150000"/>
              </a:lnSpc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BE50C4-D4B1-8942-A488-8B05025E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46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Постановка задачи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6396" y="2041566"/>
            <a:ext cx="5294414" cy="138499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/>
              <a:t>Регистрация/Авторизация</a:t>
            </a:r>
          </a:p>
          <a:p>
            <a:r>
              <a:rPr lang="ru-RU" sz="1400" dirty="0"/>
              <a:t>Реализация ролей и их функциональных возможностей: </a:t>
            </a:r>
          </a:p>
          <a:p>
            <a:r>
              <a:rPr lang="ru-RU" sz="1400" dirty="0"/>
              <a:t>	- Зарегистрированный пользователь </a:t>
            </a:r>
          </a:p>
          <a:p>
            <a:r>
              <a:rPr lang="ru-RU" sz="1400" dirty="0"/>
              <a:t>	- Незарегистрированный пользователь </a:t>
            </a:r>
          </a:p>
          <a:p>
            <a:r>
              <a:rPr lang="ru-RU" sz="1400" dirty="0"/>
              <a:t>Реализация средств для предоставления информации </a:t>
            </a:r>
            <a:br>
              <a:rPr lang="ru-RU" sz="1400" dirty="0"/>
            </a:br>
            <a:r>
              <a:rPr lang="ru-RU" sz="1400" dirty="0"/>
              <a:t>Реализация средств для выставления оценок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A22AC28-EC0A-1744-836E-CDE591A5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5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F0148-9F45-2D47-82BD-F259952E8107}"/>
              </a:ext>
            </a:extLst>
          </p:cNvPr>
          <p:cNvSpPr txBox="1"/>
          <p:nvPr/>
        </p:nvSpPr>
        <p:spPr>
          <a:xfrm>
            <a:off x="1589659" y="1620220"/>
            <a:ext cx="292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Разработка </a:t>
            </a:r>
            <a:r>
              <a:rPr lang="en-US" dirty="0"/>
              <a:t>back-end </a:t>
            </a:r>
            <a:r>
              <a:rPr lang="ru-RU" dirty="0"/>
              <a:t>части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A9BF1-8123-1646-9060-DEF9701900A7}"/>
              </a:ext>
            </a:extLst>
          </p:cNvPr>
          <p:cNvSpPr txBox="1"/>
          <p:nvPr/>
        </p:nvSpPr>
        <p:spPr>
          <a:xfrm>
            <a:off x="8458298" y="3066109"/>
            <a:ext cx="25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Анализ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FD028D-16CD-C642-881B-6FF06E388F3F}"/>
              </a:ext>
            </a:extLst>
          </p:cNvPr>
          <p:cNvSpPr txBox="1"/>
          <p:nvPr/>
        </p:nvSpPr>
        <p:spPr>
          <a:xfrm>
            <a:off x="2101363" y="3777439"/>
            <a:ext cx="25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10E41B-BFB5-A54F-88B9-B47F9A5F262E}"/>
              </a:ext>
            </a:extLst>
          </p:cNvPr>
          <p:cNvSpPr txBox="1"/>
          <p:nvPr/>
        </p:nvSpPr>
        <p:spPr>
          <a:xfrm>
            <a:off x="430289" y="4479658"/>
            <a:ext cx="5294414" cy="52322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/>
                </a:solidFill>
              </a:rPr>
              <a:t>Необходимо провести дымовое тестирование, </a:t>
            </a:r>
            <a:r>
              <a:rPr lang="en-US" sz="1400" dirty="0">
                <a:solidFill>
                  <a:schemeClr val="tx1"/>
                </a:solidFill>
              </a:rPr>
              <a:t>UI </a:t>
            </a:r>
            <a:r>
              <a:rPr lang="ru-RU" sz="1400" dirty="0">
                <a:solidFill>
                  <a:schemeClr val="tx1"/>
                </a:solidFill>
              </a:rPr>
              <a:t>тестирование, юзабилити тестирование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D2F257-432F-844D-8B00-7792384BAC75}"/>
              </a:ext>
            </a:extLst>
          </p:cNvPr>
          <p:cNvSpPr txBox="1"/>
          <p:nvPr/>
        </p:nvSpPr>
        <p:spPr>
          <a:xfrm>
            <a:off x="6342710" y="3778528"/>
            <a:ext cx="5294414" cy="52322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/>
                </a:solidFill>
              </a:rPr>
              <a:t>Проведение анализа предметной области</a:t>
            </a:r>
          </a:p>
          <a:p>
            <a:r>
              <a:rPr lang="ru-RU" sz="1400" dirty="0">
                <a:solidFill>
                  <a:schemeClr val="tx1"/>
                </a:solidFill>
              </a:rPr>
              <a:t>Проектирование сайта</a:t>
            </a:r>
          </a:p>
        </p:txBody>
      </p:sp>
    </p:spTree>
    <p:extLst>
      <p:ext uri="{BB962C8B-B14F-4D97-AF65-F5344CB8AC3E}">
        <p14:creationId xmlns:p14="http://schemas.microsoft.com/office/powerpoint/2010/main" val="197548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Распределение ролей в команде</a:t>
            </a: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445235780"/>
              </p:ext>
            </p:extLst>
          </p:nvPr>
        </p:nvGraphicFramePr>
        <p:xfrm>
          <a:off x="1477512" y="1864426"/>
          <a:ext cx="3603171" cy="3389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3118566677"/>
              </p:ext>
            </p:extLst>
          </p:nvPr>
        </p:nvGraphicFramePr>
        <p:xfrm>
          <a:off x="6843855" y="1864425"/>
          <a:ext cx="3533489" cy="3389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31094" y="5427725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565922" y="5448921"/>
            <a:ext cx="2089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Back-end/</a:t>
            </a:r>
            <a:r>
              <a:rPr lang="en-US" dirty="0" err="1"/>
              <a:t>TeamLead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6F6F7B2-1102-4049-9AFE-81A43309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1D86FA-06C3-D848-9425-5C18EBCE6B63}"/>
              </a:ext>
            </a:extLst>
          </p:cNvPr>
          <p:cNvSpPr txBox="1"/>
          <p:nvPr/>
        </p:nvSpPr>
        <p:spPr>
          <a:xfrm>
            <a:off x="1594351" y="2638394"/>
            <a:ext cx="3369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Составление ТЗ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Составление курсового проекта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Подготовка презентации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Тестирование проекта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A786D-0C9C-4E46-8FD0-1BA5F95582F8}"/>
              </a:ext>
            </a:extLst>
          </p:cNvPr>
          <p:cNvSpPr txBox="1"/>
          <p:nvPr/>
        </p:nvSpPr>
        <p:spPr>
          <a:xfrm>
            <a:off x="7021028" y="2687190"/>
            <a:ext cx="3533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 </a:t>
            </a:r>
            <a:r>
              <a:rPr lang="en-US" dirty="0"/>
              <a:t>back-end </a:t>
            </a:r>
            <a:r>
              <a:rPr lang="ru-RU" dirty="0"/>
              <a:t>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Проектирование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Развертывание приложения на сервере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Построение архитектуры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6E820-D753-4C43-84E8-0E14CAD28B1E}"/>
              </a:ext>
            </a:extLst>
          </p:cNvPr>
          <p:cNvSpPr txBox="1"/>
          <p:nvPr/>
        </p:nvSpPr>
        <p:spPr>
          <a:xfrm>
            <a:off x="2294954" y="1979304"/>
            <a:ext cx="1968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Виктор Григоренко</a:t>
            </a:r>
          </a:p>
        </p:txBody>
      </p:sp>
    </p:spTree>
    <p:extLst>
      <p:ext uri="{BB962C8B-B14F-4D97-AF65-F5344CB8AC3E}">
        <p14:creationId xmlns:p14="http://schemas.microsoft.com/office/powerpoint/2010/main" val="71773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Используемые технологии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829" y="1713584"/>
            <a:ext cx="5294414" cy="4204356"/>
          </a:xfrm>
          <a:prstGeom prst="rect">
            <a:avLst/>
          </a:prstGeom>
          <a:solidFill>
            <a:schemeClr val="bg2">
              <a:alpha val="7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Back-end</a:t>
            </a: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r>
              <a:rPr lang="en-US" dirty="0"/>
              <a:t>          											</a:t>
            </a: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242508" y="1670623"/>
            <a:ext cx="5294414" cy="4247317"/>
          </a:xfrm>
          <a:prstGeom prst="rect">
            <a:avLst/>
          </a:prstGeom>
          <a:solidFill>
            <a:schemeClr val="bg2">
              <a:alpha val="18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Front-end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>
              <a:lnSpc>
                <a:spcPct val="150000"/>
              </a:lnSpc>
            </a:pPr>
            <a:endParaRPr lang="ru-RU" dirty="0"/>
          </a:p>
          <a:p>
            <a:pPr algn="ctr">
              <a:lnSpc>
                <a:spcPct val="150000"/>
              </a:lnSpc>
            </a:pPr>
            <a:endParaRPr lang="ru-RU" dirty="0"/>
          </a:p>
          <a:p>
            <a:pPr algn="ctr">
              <a:lnSpc>
                <a:spcPct val="150000"/>
              </a:lnSpc>
            </a:pPr>
            <a:endParaRPr lang="ru-RU" dirty="0"/>
          </a:p>
          <a:p>
            <a:pPr algn="ctr">
              <a:lnSpc>
                <a:spcPct val="150000"/>
              </a:lnSpc>
            </a:pPr>
            <a:endParaRPr lang="ru-RU" dirty="0"/>
          </a:p>
          <a:p>
            <a:pPr algn="ctr">
              <a:lnSpc>
                <a:spcPct val="150000"/>
              </a:lnSpc>
            </a:pPr>
            <a:endParaRPr lang="ru-RU" dirty="0"/>
          </a:p>
          <a:p>
            <a:pPr algn="ctr">
              <a:lnSpc>
                <a:spcPct val="150000"/>
              </a:lnSpc>
            </a:pPr>
            <a:endParaRPr lang="ru-RU" dirty="0"/>
          </a:p>
          <a:p>
            <a:pPr algn="ctr">
              <a:lnSpc>
                <a:spcPct val="150000"/>
              </a:lnSpc>
            </a:pP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533B8AD-E7F0-4D4D-80CF-6EDD1C74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7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8BCF01-F4DC-4529-BA39-D1903A6B2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127" y="2389473"/>
            <a:ext cx="1357030" cy="135703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FA09C0-386F-43AC-A2B3-94B0C0F1A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715" y="2320215"/>
            <a:ext cx="1593208" cy="149554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47FA8AF-E510-4E1E-9357-9D914D8F3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509" y="4057073"/>
            <a:ext cx="1239982" cy="123998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326DF4F-C5E6-4F6C-B3AF-37E0CC5BD0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1756" y="4057073"/>
            <a:ext cx="2632364" cy="148070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42EA8BD-F26B-498C-B8E3-6A4535BD46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491" y="2525351"/>
            <a:ext cx="1688202" cy="1085273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355BCFDD-6FD3-43F2-AC7C-95E75A105D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9691" y="2389474"/>
            <a:ext cx="1808018" cy="1356014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AC3CEA94-915D-4F8C-9E81-FD09B61837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844" y="4224611"/>
            <a:ext cx="2004849" cy="1145628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EFDE0A57-46BF-46DE-BF66-8517F3C59E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70733" y="3815762"/>
            <a:ext cx="1997941" cy="199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5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5C4B5-36A2-B44E-98AE-CE716586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Архитектура серверной части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64D62BE-6874-2249-AA76-8BCB22EE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8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26913AE-2201-4FB0-877A-A45174DD73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90689"/>
            <a:ext cx="7624243" cy="44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1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2">
              <a:alpha val="5000"/>
            </a:schemeClr>
          </a:solidFill>
        </p:spPr>
        <p:txBody>
          <a:bodyPr/>
          <a:lstStyle/>
          <a:p>
            <a:pPr algn="ctr"/>
            <a:r>
              <a:rPr lang="ru-RU" dirty="0"/>
              <a:t>Диаграмма развертывания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F1FEEA7-00DF-D94D-87D8-F1CDBAA8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FABD29-3B4C-4DB6-9567-9EE49AB82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629" y="1173480"/>
            <a:ext cx="3886742" cy="545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246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447</Words>
  <Application>Microsoft Office PowerPoint</Application>
  <PresentationFormat>Широкоэкранный</PresentationFormat>
  <Paragraphs>147</Paragraphs>
  <Slides>20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Учёт успеваемости студентов на факультете</vt:lpstr>
      <vt:lpstr>Актуальность</vt:lpstr>
      <vt:lpstr>Анализ предметной области</vt:lpstr>
      <vt:lpstr>Назначение и Цели</vt:lpstr>
      <vt:lpstr>Постановка задачи</vt:lpstr>
      <vt:lpstr>Распределение ролей в команде</vt:lpstr>
      <vt:lpstr>Используемые технологии</vt:lpstr>
      <vt:lpstr>Архитектура серверной части</vt:lpstr>
      <vt:lpstr>Диаграмма развертывания </vt:lpstr>
      <vt:lpstr>Презентация PowerPoint</vt:lpstr>
      <vt:lpstr>Диаграмма idef0. </vt:lpstr>
      <vt:lpstr>Регистрация/Вход</vt:lpstr>
      <vt:lpstr>Страницы сайта</vt:lpstr>
      <vt:lpstr>Страницы сайта</vt:lpstr>
      <vt:lpstr>Страницы сайта</vt:lpstr>
      <vt:lpstr>Яндекс.Метрика</vt:lpstr>
      <vt:lpstr>Статистика визитов Метрики</vt:lpstr>
      <vt:lpstr>Графики конверсий Метрики</vt:lpstr>
      <vt:lpstr>Заключение</vt:lpstr>
      <vt:lpstr>Учёт успеваемости студентов на факультете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для аренды спортивного снаряжения</dc:title>
  <dc:creator>ПАХОМОВ</dc:creator>
  <cp:lastModifiedBy>Дмитрий</cp:lastModifiedBy>
  <cp:revision>77</cp:revision>
  <dcterms:created xsi:type="dcterms:W3CDTF">2021-06-16T22:13:02Z</dcterms:created>
  <dcterms:modified xsi:type="dcterms:W3CDTF">2021-06-27T19:33:10Z</dcterms:modified>
</cp:coreProperties>
</file>