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3" r:id="rId3"/>
    <p:sldId id="264" r:id="rId4"/>
    <p:sldId id="257" r:id="rId5"/>
    <p:sldId id="261" r:id="rId6"/>
    <p:sldId id="266" r:id="rId7"/>
    <p:sldId id="269" r:id="rId8"/>
    <p:sldId id="265" r:id="rId9"/>
    <p:sldId id="270" r:id="rId10"/>
    <p:sldId id="271" r:id="rId11"/>
    <p:sldId id="260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ктор Григоренко" initials="ВГ" lastIdx="7" clrIdx="0">
    <p:extLst>
      <p:ext uri="{19B8F6BF-5375-455C-9EA6-DF929625EA0E}">
        <p15:presenceInfo xmlns:p15="http://schemas.microsoft.com/office/powerpoint/2012/main" userId="e20e87099073a6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1DD5744-72AD-5610-4F95-F364A6F5A2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0E1549-91F9-A47F-61F6-1233C19EF2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0D4C2-9FE3-478C-9784-172367750CCE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A40C39-D62B-BED7-1D84-98B8404569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D0DDCF-C1D4-C1C5-57DC-9CE0D31BD7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C74DC-1D43-4AC3-A0BC-49E3D2917D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1654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DA45-ADD1-440E-BE79-B683598A6D79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133D0-8118-4742-8D01-8F409697E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8156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909F-F391-4022-8578-2F2D8F0BCB4C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C7C9-D5FE-496D-A0F9-40E1BA3645D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1855-AE0C-4A5A-A18A-052BD1AA6659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C7C9-D5FE-496D-A0F9-40E1BA364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98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2183-DC23-4A9D-8B1D-017AAC6C81B8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C7C9-D5FE-496D-A0F9-40E1BA364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5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F9A0-0A7F-49FC-A670-C62A7FD0281B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C7C9-D5FE-496D-A0F9-40E1BA364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13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7C00-0AD1-48D9-930D-795805C15CEB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C7C9-D5FE-496D-A0F9-40E1BA3645D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48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5E8D-212F-4F08-B58C-C71F9C5DDF79}" type="datetime1">
              <a:rPr lang="ru-RU" smtClean="0"/>
              <a:t>06.06.2022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C7C9-D5FE-496D-A0F9-40E1BA364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53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C63F-B016-4108-8358-723E627E4E46}" type="datetime1">
              <a:rPr lang="ru-RU" smtClean="0"/>
              <a:t>06.06.2022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C7C9-D5FE-496D-A0F9-40E1BA364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99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FC77-733F-497C-9C0A-7EE988A58B27}" type="datetime1">
              <a:rPr lang="ru-RU" smtClean="0"/>
              <a:t>06.06.2022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C7C9-D5FE-496D-A0F9-40E1BA364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62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0B3-CBC0-4CE1-9B88-6B98F731FDC3}" type="datetime1">
              <a:rPr lang="ru-RU" smtClean="0"/>
              <a:t>06.06.2022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C7C9-D5FE-496D-A0F9-40E1BA364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35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B466FE4-2943-44B3-9124-CBF1EAE1A46C}" type="datetime1">
              <a:rPr lang="ru-RU" smtClean="0"/>
              <a:t>06.06.2022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A3C7C9-D5FE-496D-A0F9-40E1BA364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81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642D-1781-4900-9916-FE9C7F2F943C}" type="datetime1">
              <a:rPr lang="ru-RU" smtClean="0"/>
              <a:t>06.06.2022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C7C9-D5FE-496D-A0F9-40E1BA364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55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6E5807-AF41-47E9-A922-B447989D8BB5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A3C7C9-D5FE-496D-A0F9-40E1BA3645D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0691B9-11EC-4B3C-875E-DE3BE712B3C2}"/>
              </a:ext>
            </a:extLst>
          </p:cNvPr>
          <p:cNvSpPr txBox="1"/>
          <p:nvPr/>
        </p:nvSpPr>
        <p:spPr>
          <a:xfrm>
            <a:off x="-1020661" y="2020922"/>
            <a:ext cx="11185322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ru-RU" sz="2100" i="1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br>
              <a:rPr lang="ru-RU" sz="2400" i="1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Разработка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web-</a:t>
            </a:r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интерфейса для управления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RAID-</a:t>
            </a:r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массивом</a:t>
            </a:r>
            <a:br>
              <a:rPr lang="ru-RU" sz="2700" i="1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ru-RU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788CC6-A40C-90BB-C685-FAA92770EE68}"/>
              </a:ext>
            </a:extLst>
          </p:cNvPr>
          <p:cNvSpPr txBox="1"/>
          <p:nvPr/>
        </p:nvSpPr>
        <p:spPr>
          <a:xfrm>
            <a:off x="2769832" y="5534758"/>
            <a:ext cx="6374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Выполнил</a:t>
            </a:r>
            <a:r>
              <a:rPr lang="en-US" sz="2000" dirty="0"/>
              <a:t>: </a:t>
            </a:r>
            <a:r>
              <a:rPr lang="ru-RU" sz="2000" dirty="0"/>
              <a:t>студент Григоренко В.Р., 4курс, кафедра ИС</a:t>
            </a:r>
          </a:p>
          <a:p>
            <a:r>
              <a:rPr lang="ru-RU" sz="2000" dirty="0"/>
              <a:t>Научный руководитель: Головкин А.А., асс. Кафедры ИС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E637F5-E49E-107F-8A9D-FAC99FDD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96A3C7C9-D5FE-496D-A0F9-40E1BA3645DF}" type="slidenum">
              <a:rPr lang="ru-RU" sz="2000" smtClean="0"/>
              <a:t>1</a:t>
            </a:fld>
            <a:r>
              <a:rPr lang="en-US" sz="2000" dirty="0"/>
              <a:t>/</a:t>
            </a:r>
            <a:r>
              <a:rPr lang="ru-RU" sz="2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4551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0E8692-A502-770C-5052-04C0E8C7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C7C9-D5FE-496D-A0F9-40E1BA3645DF}" type="slidenum">
              <a:rPr lang="ru-RU" sz="2000" smtClean="0"/>
              <a:t>10</a:t>
            </a:fld>
            <a:r>
              <a:rPr lang="ru-RU" sz="2000" dirty="0"/>
              <a:t>/11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5A40B6-F1C7-A4E7-77AE-2C7A6B8D11B8}"/>
              </a:ext>
            </a:extLst>
          </p:cNvPr>
          <p:cNvSpPr txBox="1"/>
          <p:nvPr/>
        </p:nvSpPr>
        <p:spPr>
          <a:xfrm>
            <a:off x="1659022" y="560413"/>
            <a:ext cx="5766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Страница состояния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RAID-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массива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C9F5D0-C99F-DCCB-D5EF-700FF0662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6" y="1195388"/>
            <a:ext cx="7838982" cy="446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9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4E80D70-B5FA-4330-9722-486490CFD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2209898"/>
            <a:ext cx="8215003" cy="3017520"/>
          </a:xfrm>
        </p:spPr>
        <p:txBody>
          <a:bodyPr>
            <a:normAutofit fontScale="85000" lnSpcReduction="10000"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В ходе выполнения ВКР были изучены утилиты и команды создания, управления и мониторинга состояния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RAID</a:t>
            </a:r>
            <a:r>
              <a:rPr lang="ru-RU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-массива с помощью терминала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Ubuntu</a:t>
            </a:r>
            <a:r>
              <a:rPr lang="ru-RU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результаты которого легли основой для создания интерфейса для создания интерфейса для работы с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RAID</a:t>
            </a:r>
            <a:r>
              <a:rPr lang="ru-RU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-массивом на языке программирования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Python</a:t>
            </a:r>
            <a:r>
              <a:rPr lang="ru-RU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С</a:t>
            </a:r>
            <a:r>
              <a:rPr lang="ru-RU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равнение со способом создания, управления и мониторинга состояния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RAID</a:t>
            </a:r>
            <a:r>
              <a:rPr lang="ru-RU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-массива через терминал показывает, что разработанное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web</a:t>
            </a:r>
            <a:r>
              <a:rPr lang="ru-RU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-приложение имеет явные преимущества по времени и простоте использования.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328D7-D4E0-41B3-8DF7-99815D5453F6}"/>
              </a:ext>
            </a:extLst>
          </p:cNvPr>
          <p:cNvSpPr txBox="1"/>
          <p:nvPr/>
        </p:nvSpPr>
        <p:spPr>
          <a:xfrm>
            <a:off x="3105443" y="1030418"/>
            <a:ext cx="2933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CB7032-C06E-95A8-8D4D-4BAC2510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C7C9-D5FE-496D-A0F9-40E1BA3645DF}" type="slidenum">
              <a:rPr lang="ru-RU" sz="2000" smtClean="0"/>
              <a:t>11</a:t>
            </a:fld>
            <a:r>
              <a:rPr lang="en-US" sz="2000" dirty="0"/>
              <a:t>/</a:t>
            </a:r>
            <a:r>
              <a:rPr lang="ru-RU" sz="2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4559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0691B9-11EC-4B3C-875E-DE3BE712B3C2}"/>
              </a:ext>
            </a:extLst>
          </p:cNvPr>
          <p:cNvSpPr txBox="1"/>
          <p:nvPr/>
        </p:nvSpPr>
        <p:spPr>
          <a:xfrm>
            <a:off x="-1020661" y="2020922"/>
            <a:ext cx="11185322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ru-RU" sz="2100" i="1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br>
              <a:rPr lang="ru-RU" sz="2400" i="1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Разработка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web-</a:t>
            </a:r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интерфейса для управления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RAID-</a:t>
            </a:r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массивом</a:t>
            </a:r>
            <a:br>
              <a:rPr lang="ru-RU" sz="2700" i="1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ru-RU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788CC6-A40C-90BB-C685-FAA92770EE68}"/>
              </a:ext>
            </a:extLst>
          </p:cNvPr>
          <p:cNvSpPr txBox="1"/>
          <p:nvPr/>
        </p:nvSpPr>
        <p:spPr>
          <a:xfrm>
            <a:off x="2769832" y="5534758"/>
            <a:ext cx="6374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Выполнил</a:t>
            </a:r>
            <a:r>
              <a:rPr lang="en-US" sz="2000" dirty="0"/>
              <a:t>: </a:t>
            </a:r>
            <a:r>
              <a:rPr lang="ru-RU" sz="2000" dirty="0"/>
              <a:t>студент Григоренко В.Р., 4курс, кафедра ИС</a:t>
            </a:r>
          </a:p>
          <a:p>
            <a:r>
              <a:rPr lang="ru-RU" sz="2000" dirty="0"/>
              <a:t>Научный руководитель: Головкин А.А., асс. Кафедры ИС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E637F5-E49E-107F-8A9D-FAC99FDD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6291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33B7A-1157-61D1-A86F-59CBA53D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7F34DA-F760-19D7-8CAA-C763A190E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56" y="1737361"/>
            <a:ext cx="8095487" cy="413308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br>
              <a:rPr lang="ru-RU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настоящее время компьютер тесно связан с нашей жизнью, так как компьютер применяется практически во всех сферах жизни, появляется проблема хранения больших объёмов данных, эту проблему помогают решить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RAID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-массивы. Они помогают сохранять данные и повысить производительность систем.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2F8B1F-AA34-8E1A-B8BD-9CBB6177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C7C9-D5FE-496D-A0F9-40E1BA3645DF}" type="slidenum">
              <a:rPr lang="ru-RU" sz="2000" smtClean="0"/>
              <a:t>2</a:t>
            </a:fld>
            <a:r>
              <a:rPr lang="en-US" sz="2000" dirty="0"/>
              <a:t>/</a:t>
            </a:r>
            <a:r>
              <a:rPr lang="ru-RU" sz="2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1928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6C795-7701-D506-7BB2-63DF5C4F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EE7298-2A51-ED6D-E6F7-86E73279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75" y="2218595"/>
            <a:ext cx="8190317" cy="4023360"/>
          </a:xfrm>
        </p:spPr>
        <p:txBody>
          <a:bodyPr/>
          <a:lstStyle/>
          <a:p>
            <a:pPr marL="384048" lvl="2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Главной целью данной работы является разработка интерфейса для управления RAID-массивами, на основе которого будет проектироваться и реализовываться </a:t>
            </a:r>
            <a:r>
              <a:rPr lang="ru-RU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web</a:t>
            </a:r>
            <a:r>
              <a:rPr lang="ru-RU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-приложение для работы с RAID-массивами.</a:t>
            </a:r>
            <a:br>
              <a:rPr lang="ru-RU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br>
              <a:rPr lang="ru-RU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Разрабатываемое </a:t>
            </a:r>
            <a:r>
              <a:rPr lang="ru-RU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web</a:t>
            </a:r>
            <a:r>
              <a:rPr lang="ru-RU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-приложение для работы с RAID-массивами должно выполнять все необходимые действия по предварительной настройке RAID-массива, а также по мониторингу их состояния и остановке работающих 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RAID</a:t>
            </a:r>
            <a:r>
              <a:rPr lang="ru-RU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-массивов.</a:t>
            </a:r>
            <a:endParaRPr lang="ru-RU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FA94F3-5FAF-2A51-CE11-CCD4FEEA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C7C9-D5FE-496D-A0F9-40E1BA3645DF}" type="slidenum">
              <a:rPr lang="ru-RU" sz="2000" smtClean="0"/>
              <a:t>3</a:t>
            </a:fld>
            <a:r>
              <a:rPr lang="en-US" sz="2000" dirty="0"/>
              <a:t>/</a:t>
            </a:r>
            <a:r>
              <a:rPr lang="ru-RU" sz="2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99947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4.png">
            <a:extLst>
              <a:ext uri="{FF2B5EF4-FFF2-40B4-BE49-F238E27FC236}">
                <a16:creationId xmlns:a16="http://schemas.microsoft.com/office/drawing/2014/main" id="{B4F9DEEE-8F19-405F-A364-72521CD445B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015" y="773725"/>
            <a:ext cx="2281329" cy="4670470"/>
          </a:xfrm>
          <a:prstGeom prst="rect">
            <a:avLst/>
          </a:prstGeom>
        </p:spPr>
      </p:pic>
      <p:pic>
        <p:nvPicPr>
          <p:cNvPr id="11" name="image6.png">
            <a:extLst>
              <a:ext uri="{FF2B5EF4-FFF2-40B4-BE49-F238E27FC236}">
                <a16:creationId xmlns:a16="http://schemas.microsoft.com/office/drawing/2014/main" id="{CC7A646A-43D7-442F-B3E0-BECD0EEAF2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5316" y="773724"/>
            <a:ext cx="2281329" cy="4670470"/>
          </a:xfrm>
          <a:prstGeom prst="rect">
            <a:avLst/>
          </a:prstGeom>
        </p:spPr>
      </p:pic>
      <p:pic>
        <p:nvPicPr>
          <p:cNvPr id="12" name="image13.png">
            <a:extLst>
              <a:ext uri="{FF2B5EF4-FFF2-40B4-BE49-F238E27FC236}">
                <a16:creationId xmlns:a16="http://schemas.microsoft.com/office/drawing/2014/main" id="{30837516-6A2D-4342-B0FD-5EF022D417C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99618" y="773724"/>
            <a:ext cx="2281329" cy="46704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5FFCD3-CC47-9E02-4A87-AEB1ADD19B07}"/>
              </a:ext>
            </a:extLst>
          </p:cNvPr>
          <p:cNvSpPr txBox="1"/>
          <p:nvPr/>
        </p:nvSpPr>
        <p:spPr>
          <a:xfrm>
            <a:off x="2851414" y="5853442"/>
            <a:ext cx="3849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Уровни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RAID-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массивов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DE9572-EC00-2E77-A861-928D1B1A5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778" y="1154615"/>
            <a:ext cx="828104" cy="685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CDA5DE-E564-7C23-5E29-327E7C0E9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783" y="1154615"/>
            <a:ext cx="828104" cy="6858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B99AEC-3766-6FBD-151F-7F418A0F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C7C9-D5FE-496D-A0F9-40E1BA3645DF}" type="slidenum">
              <a:rPr lang="ru-RU" sz="2000" smtClean="0"/>
              <a:t>4</a:t>
            </a:fld>
            <a:r>
              <a:rPr lang="en-US" sz="2000" dirty="0"/>
              <a:t>/</a:t>
            </a:r>
            <a:r>
              <a:rPr lang="ru-RU" sz="2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6198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69487E-A552-A398-F588-DB047972B469}"/>
              </a:ext>
            </a:extLst>
          </p:cNvPr>
          <p:cNvSpPr txBox="1"/>
          <p:nvPr/>
        </p:nvSpPr>
        <p:spPr>
          <a:xfrm>
            <a:off x="1658382" y="752388"/>
            <a:ext cx="7109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latin typeface="Verdana" panose="020B0604030504040204" pitchFamily="34" charset="0"/>
                <a:ea typeface="Verdana" panose="020B0604030504040204" pitchFamily="34" charset="0"/>
              </a:rPr>
              <a:t>Средства реализации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9965C-14BF-6F11-4D75-8AC24FCB7486}"/>
              </a:ext>
            </a:extLst>
          </p:cNvPr>
          <p:cNvSpPr txBox="1"/>
          <p:nvPr/>
        </p:nvSpPr>
        <p:spPr>
          <a:xfrm>
            <a:off x="1251751" y="2032986"/>
            <a:ext cx="391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3.6.9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&amp; framework Flask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F169DC7B-7F79-4AD1-B250-3773D70C5A6E}"/>
              </a:ext>
            </a:extLst>
          </p:cNvPr>
          <p:cNvCxnSpPr>
            <a:endCxn id="3" idx="1"/>
          </p:cNvCxnSpPr>
          <p:nvPr/>
        </p:nvCxnSpPr>
        <p:spPr>
          <a:xfrm>
            <a:off x="506027" y="2217652"/>
            <a:ext cx="7457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D83AD66-DA42-68F1-3629-D24ADBBF6850}"/>
              </a:ext>
            </a:extLst>
          </p:cNvPr>
          <p:cNvCxnSpPr/>
          <p:nvPr/>
        </p:nvCxnSpPr>
        <p:spPr>
          <a:xfrm>
            <a:off x="506027" y="4316481"/>
            <a:ext cx="7457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77767EBE-A88F-4BE9-C3AB-7D0F1B95A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718" y="1897899"/>
            <a:ext cx="1475701" cy="93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00D5619-ACF2-5DD1-20D2-F4E142D17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41" y="1897900"/>
            <a:ext cx="1475700" cy="93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222947-3052-BDFF-8704-96A520A9CE50}"/>
              </a:ext>
            </a:extLst>
          </p:cNvPr>
          <p:cNvSpPr txBox="1"/>
          <p:nvPr/>
        </p:nvSpPr>
        <p:spPr>
          <a:xfrm>
            <a:off x="1251751" y="4132517"/>
            <a:ext cx="429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Ubuntu 22.04 LTS</a:t>
            </a:r>
            <a:r>
              <a:rPr lang="ru-RU" b="0" i="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b="0" i="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&amp;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utility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mdadm</a:t>
            </a:r>
            <a:endParaRPr lang="en-US" b="0" i="0" dirty="0">
              <a:solidFill>
                <a:srgbClr val="11111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dirty="0"/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933C916D-B384-F770-026F-EC4B4D0E4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06" y="3900016"/>
            <a:ext cx="1475700" cy="92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C9671A-E8BE-E26C-EC2D-B998B02C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C7C9-D5FE-496D-A0F9-40E1BA3645DF}" type="slidenum">
              <a:rPr lang="ru-RU" sz="2000" smtClean="0"/>
              <a:t>5</a:t>
            </a:fld>
            <a:r>
              <a:rPr lang="en-US" sz="2000" dirty="0"/>
              <a:t>/</a:t>
            </a:r>
            <a:r>
              <a:rPr lang="ru-RU" sz="2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6408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15A5CF6-61A5-A141-B299-1CA151881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1510449"/>
            <a:ext cx="6791325" cy="4286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DEAF3B-E151-8025-E5E0-D0AA3A7FC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912" y="1452372"/>
            <a:ext cx="828104" cy="6858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7681DD-106B-0FFC-7CD7-6383500F7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4" y="1287780"/>
            <a:ext cx="828104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3ADD39-3CC8-ED39-467E-C27BAFF4FDB1}"/>
              </a:ext>
            </a:extLst>
          </p:cNvPr>
          <p:cNvSpPr txBox="1"/>
          <p:nvPr/>
        </p:nvSpPr>
        <p:spPr>
          <a:xfrm>
            <a:off x="3114261" y="312158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Взаимодействие элементов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F4675BE-9118-9463-DD10-5806D2E5AED6}"/>
              </a:ext>
            </a:extLst>
          </p:cNvPr>
          <p:cNvGrpSpPr/>
          <p:nvPr/>
        </p:nvGrpSpPr>
        <p:grpSpPr>
          <a:xfrm>
            <a:off x="1981858" y="831012"/>
            <a:ext cx="5003321" cy="5195976"/>
            <a:chOff x="1880558" y="491706"/>
            <a:chExt cx="5003321" cy="5195976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13CE38FD-2056-AC39-4619-3633329D437B}"/>
                </a:ext>
              </a:extLst>
            </p:cNvPr>
            <p:cNvSpPr/>
            <p:nvPr/>
          </p:nvSpPr>
          <p:spPr>
            <a:xfrm>
              <a:off x="1880558" y="491706"/>
              <a:ext cx="5003321" cy="1302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Web-</a:t>
              </a:r>
              <a:r>
                <a:rPr lang="ru-RU" dirty="0">
                  <a:solidFill>
                    <a:sysClr val="windowText" lastClr="000000"/>
                  </a:solidFill>
                </a:rPr>
                <a:t>интерфейс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B4573ADD-7870-9F53-3F7E-1785280F1687}"/>
                </a:ext>
              </a:extLst>
            </p:cNvPr>
            <p:cNvSpPr/>
            <p:nvPr/>
          </p:nvSpPr>
          <p:spPr>
            <a:xfrm>
              <a:off x="1880558" y="2438400"/>
              <a:ext cx="5003321" cy="1302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dirty="0">
                  <a:solidFill>
                    <a:sysClr val="windowText" lastClr="000000"/>
                  </a:solidFill>
                </a:rPr>
                <a:t>Сервер приложений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3B9C923-8943-19FE-32FF-64AF42BA1261}"/>
                </a:ext>
              </a:extLst>
            </p:cNvPr>
            <p:cNvSpPr/>
            <p:nvPr/>
          </p:nvSpPr>
          <p:spPr>
            <a:xfrm>
              <a:off x="1880558" y="4385094"/>
              <a:ext cx="5003321" cy="1302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dirty="0">
                  <a:solidFill>
                    <a:sysClr val="windowText" lastClr="000000"/>
                  </a:solidFill>
                </a:rPr>
                <a:t>Операционная система</a:t>
              </a:r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F95B599-9C52-6465-8D20-C1ED62B4A3C3}"/>
                </a:ext>
              </a:extLst>
            </p:cNvPr>
            <p:cNvCxnSpPr/>
            <p:nvPr/>
          </p:nvCxnSpPr>
          <p:spPr>
            <a:xfrm>
              <a:off x="2656936" y="1794294"/>
              <a:ext cx="0" cy="644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781400F2-F933-01DC-36DF-A4A5218C3ACC}"/>
                </a:ext>
              </a:extLst>
            </p:cNvPr>
            <p:cNvCxnSpPr/>
            <p:nvPr/>
          </p:nvCxnSpPr>
          <p:spPr>
            <a:xfrm>
              <a:off x="2656936" y="3740988"/>
              <a:ext cx="0" cy="644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DB219EFD-9B72-74B9-CF2B-2C410634116D}"/>
                </a:ext>
              </a:extLst>
            </p:cNvPr>
            <p:cNvCxnSpPr/>
            <p:nvPr/>
          </p:nvCxnSpPr>
          <p:spPr>
            <a:xfrm flipV="1">
              <a:off x="6026989" y="1794294"/>
              <a:ext cx="0" cy="644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CD30C3F0-5BE2-4E11-3015-64BAA59FC110}"/>
                </a:ext>
              </a:extLst>
            </p:cNvPr>
            <p:cNvCxnSpPr/>
            <p:nvPr/>
          </p:nvCxnSpPr>
          <p:spPr>
            <a:xfrm flipV="1">
              <a:off x="6026989" y="3740988"/>
              <a:ext cx="0" cy="644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3B3D8104-3576-F687-C97C-63A58BD1D7E8}"/>
                </a:ext>
              </a:extLst>
            </p:cNvPr>
            <p:cNvSpPr txBox="1"/>
            <p:nvPr/>
          </p:nvSpPr>
          <p:spPr>
            <a:xfrm>
              <a:off x="2656936" y="1931681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HTTP</a:t>
              </a:r>
              <a:endParaRPr lang="ru-RU" dirty="0"/>
            </a:p>
          </p:txBody>
        </p:sp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2B050D19-D9D8-769A-2D24-CBDCFF8D018E}"/>
                </a:ext>
              </a:extLst>
            </p:cNvPr>
            <p:cNvSpPr txBox="1"/>
            <p:nvPr/>
          </p:nvSpPr>
          <p:spPr>
            <a:xfrm>
              <a:off x="5351868" y="1931682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HTTP</a:t>
              </a:r>
              <a:endParaRPr lang="ru-RU" dirty="0"/>
            </a:p>
          </p:txBody>
        </p:sp>
        <p:sp>
          <p:nvSpPr>
            <p:cNvPr id="19" name="TextBox 17">
              <a:extLst>
                <a:ext uri="{FF2B5EF4-FFF2-40B4-BE49-F238E27FC236}">
                  <a16:creationId xmlns:a16="http://schemas.microsoft.com/office/drawing/2014/main" id="{965AE276-66C7-8487-7D53-C2575699461D}"/>
                </a:ext>
              </a:extLst>
            </p:cNvPr>
            <p:cNvSpPr txBox="1"/>
            <p:nvPr/>
          </p:nvSpPr>
          <p:spPr>
            <a:xfrm>
              <a:off x="2656936" y="3878375"/>
              <a:ext cx="1257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dirty="0"/>
                <a:t>Модуль </a:t>
              </a:r>
              <a:r>
                <a:rPr lang="en-US" dirty="0"/>
                <a:t>OS</a:t>
              </a:r>
              <a:endParaRPr lang="ru-RU" dirty="0"/>
            </a:p>
          </p:txBody>
        </p:sp>
        <p:sp>
          <p:nvSpPr>
            <p:cNvPr id="20" name="TextBox 18">
              <a:extLst>
                <a:ext uri="{FF2B5EF4-FFF2-40B4-BE49-F238E27FC236}">
                  <a16:creationId xmlns:a16="http://schemas.microsoft.com/office/drawing/2014/main" id="{67D859C8-E501-7F80-4001-D324FDE7487B}"/>
                </a:ext>
              </a:extLst>
            </p:cNvPr>
            <p:cNvSpPr txBox="1"/>
            <p:nvPr/>
          </p:nvSpPr>
          <p:spPr>
            <a:xfrm>
              <a:off x="4769657" y="3878375"/>
              <a:ext cx="1257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dirty="0"/>
                <a:t>Модуль </a:t>
              </a:r>
              <a:r>
                <a:rPr lang="en-US" dirty="0"/>
                <a:t>OS</a:t>
              </a:r>
              <a:endParaRPr lang="ru-RU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EB718C8-8ACD-ADFF-154E-BB8B6E1F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C7C9-D5FE-496D-A0F9-40E1BA3645DF}" type="slidenum">
              <a:rPr lang="ru-RU" sz="2000" smtClean="0"/>
              <a:t>6</a:t>
            </a:fld>
            <a:r>
              <a:rPr lang="ru-RU" sz="200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32089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1D979B-13CD-1CD8-E98A-C95CEA8F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3818" y="6471962"/>
            <a:ext cx="984019" cy="365125"/>
          </a:xfrm>
        </p:spPr>
        <p:txBody>
          <a:bodyPr/>
          <a:lstStyle/>
          <a:p>
            <a:fld id="{96A3C7C9-D5FE-496D-A0F9-40E1BA3645DF}" type="slidenum">
              <a:rPr lang="ru-RU" sz="2000" smtClean="0"/>
              <a:t>7</a:t>
            </a:fld>
            <a:r>
              <a:rPr lang="en-US" sz="2000" dirty="0"/>
              <a:t>/</a:t>
            </a:r>
            <a:r>
              <a:rPr lang="ru-RU" sz="2000" dirty="0"/>
              <a:t>11</a:t>
            </a:r>
          </a:p>
        </p:txBody>
      </p:sp>
      <p:pic>
        <p:nvPicPr>
          <p:cNvPr id="1026" name="Рисунок 1">
            <a:extLst>
              <a:ext uri="{FF2B5EF4-FFF2-40B4-BE49-F238E27FC236}">
                <a16:creationId xmlns:a16="http://schemas.microsoft.com/office/drawing/2014/main" id="{F5C3A580-7343-2C75-A1CA-C36D2C45A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3968849"/>
            <a:ext cx="58483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Рисунок 1">
            <a:extLst>
              <a:ext uri="{FF2B5EF4-FFF2-40B4-BE49-F238E27FC236}">
                <a16:creationId xmlns:a16="http://schemas.microsoft.com/office/drawing/2014/main" id="{06D800A3-916E-77D9-B971-44874296D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549665"/>
            <a:ext cx="5848350" cy="341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Рисунок 1">
            <a:extLst>
              <a:ext uri="{FF2B5EF4-FFF2-40B4-BE49-F238E27FC236}">
                <a16:creationId xmlns:a16="http://schemas.microsoft.com/office/drawing/2014/main" id="{7F356704-07CB-0710-E214-8427E58AE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766" y="5340449"/>
            <a:ext cx="58483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42E41B-DFF6-F55A-C411-F47AB96D1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044" y="1391013"/>
            <a:ext cx="742950" cy="10953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EE1716-CBFA-B5CE-ED7C-014249A57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6174" y="1238943"/>
            <a:ext cx="913187" cy="1095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CDC6D0-F0A4-9D06-8293-28CC2D8E70E2}"/>
              </a:ext>
            </a:extLst>
          </p:cNvPr>
          <p:cNvSpPr txBox="1"/>
          <p:nvPr/>
        </p:nvSpPr>
        <p:spPr>
          <a:xfrm>
            <a:off x="1750559" y="132244"/>
            <a:ext cx="707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Некоторые этапы создания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raid-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массива через терминал</a:t>
            </a:r>
          </a:p>
        </p:txBody>
      </p:sp>
    </p:spTree>
    <p:extLst>
      <p:ext uri="{BB962C8B-B14F-4D97-AF65-F5344CB8AC3E}">
        <p14:creationId xmlns:p14="http://schemas.microsoft.com/office/powerpoint/2010/main" val="39235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FBD528-0B95-4FBC-7487-5F0FA6F30881}"/>
              </a:ext>
            </a:extLst>
          </p:cNvPr>
          <p:cNvSpPr txBox="1"/>
          <p:nvPr/>
        </p:nvSpPr>
        <p:spPr>
          <a:xfrm>
            <a:off x="2393426" y="646176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Страница с созданием </a:t>
            </a:r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RAID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E8329F-F230-DC4A-7188-59CBEDCC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C7C9-D5FE-496D-A0F9-40E1BA3645DF}" type="slidenum">
              <a:rPr lang="ru-RU" sz="2000" smtClean="0"/>
              <a:t>8</a:t>
            </a:fld>
            <a:r>
              <a:rPr lang="en-US" sz="2000" dirty="0"/>
              <a:t>/</a:t>
            </a:r>
            <a:r>
              <a:rPr lang="ru-RU" sz="2000" dirty="0"/>
              <a:t>11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C813B4-F6D2-C9C6-A259-B21F8C926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" y="1386874"/>
            <a:ext cx="7649708" cy="447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9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92701E-9D71-4F98-6197-7CB14CD6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C7C9-D5FE-496D-A0F9-40E1BA3645DF}" type="slidenum">
              <a:rPr lang="ru-RU" sz="2000" smtClean="0"/>
              <a:t>9</a:t>
            </a:fld>
            <a:r>
              <a:rPr lang="ru-RU" sz="2000" dirty="0"/>
              <a:t>/11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A29B9-B811-5634-63AF-A2983A29FA11}"/>
              </a:ext>
            </a:extLst>
          </p:cNvPr>
          <p:cNvSpPr txBox="1"/>
          <p:nvPr/>
        </p:nvSpPr>
        <p:spPr>
          <a:xfrm>
            <a:off x="1223889" y="418773"/>
            <a:ext cx="6541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Страница с созданным </a:t>
            </a:r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RAID</a:t>
            </a:r>
            <a:r>
              <a:rPr lang="ru-RU" sz="2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-массивом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20E5D38-F6B9-B987-E093-0BCD9902B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6" y="1200150"/>
            <a:ext cx="7858947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66818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1284</TotalTime>
  <Words>321</Words>
  <Application>Microsoft Office PowerPoint</Application>
  <PresentationFormat>Экран (4:3)</PresentationFormat>
  <Paragraphs>40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Verdana</vt:lpstr>
      <vt:lpstr>Ретро</vt:lpstr>
      <vt:lpstr>Презентация PowerPoint</vt:lpstr>
      <vt:lpstr>Введение</vt:lpstr>
      <vt:lpstr>Постановка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web-интерфейса управления RAID-массивом.</dc:title>
  <dc:creator>Виктор Григоренко</dc:creator>
  <cp:lastModifiedBy>Victor grigorenko</cp:lastModifiedBy>
  <cp:revision>60</cp:revision>
  <dcterms:created xsi:type="dcterms:W3CDTF">2021-05-30T14:25:33Z</dcterms:created>
  <dcterms:modified xsi:type="dcterms:W3CDTF">2022-06-05T22:07:55Z</dcterms:modified>
</cp:coreProperties>
</file>