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58AC-0B90-3A57-606F-A1E523AFD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2AC60-FF1D-C7D4-136C-3F1B000E7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F66C7-60F7-0D92-ACF3-7B5052E2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097-1EBC-4B8D-8986-81B1259FACA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1D2F-05E4-FDC6-575F-F0D28402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0869-A8CC-FE8F-98CF-F803D336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69D8-F519-479A-B038-E26CAF28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6843-56E7-7E0F-8C70-EEBAE2EA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E4F4D-563B-E256-9316-076C79B7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6762E-928A-EBC5-1E7F-6788DCD8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097-1EBC-4B8D-8986-81B1259FACA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6D5B-6953-9F8C-056A-F941BE09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B8493-A71F-8618-73B7-38946F88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69D8-F519-479A-B038-E26CAF28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C23DB-839F-1D04-EE20-7E980EC21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1B42B-C012-D087-33F9-746F349E8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12FF4-1FCB-3621-9D25-3A2018D4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097-1EBC-4B8D-8986-81B1259FACA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BEF93-C52B-2D25-2213-DF06EC89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A52EE-62C5-7F2A-7229-9DA43D04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69D8-F519-479A-B038-E26CAF28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9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3DA1-410D-F093-6D15-B1109CE8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F87C-4812-2293-A702-3FD9FD7A7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F0F2-2160-980D-FEAE-077B855C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097-1EBC-4B8D-8986-81B1259FACA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0B62-CD2D-7081-858D-E5666B43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203CF-61A8-EB3F-AC98-EE7193B3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69D8-F519-479A-B038-E26CAF28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8C92-616E-C515-B85D-A32D4A7B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E5DF-E8A5-1966-A512-E469A41B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7536-BDFF-C0A7-931F-D2448B0A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097-1EBC-4B8D-8986-81B1259FACA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EF1A4-DF7A-D55F-56E1-26C9EBB3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99DF2-ABAA-5021-7AC1-47CC915C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69D8-F519-479A-B038-E26CAF28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7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9E04-43C1-FF67-95B1-A0FB5182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49B3-972A-CD51-A4A0-B7A81ADBB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06157-131B-591C-0AB3-2715F4FEB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1FE33-D757-0989-9BAD-12A0320D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097-1EBC-4B8D-8986-81B1259FACA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601B2-6CCA-1D65-CDA7-1F22739E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55EE0-2273-0835-F36F-31D43AB5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69D8-F519-479A-B038-E26CAF28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44A1-A7CC-5B09-FF90-74909B00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59ED5-C708-3D70-4C02-62D032EB9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74BCF-0C47-5CFE-7274-AEC388CD6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38A46-AD0A-B9CA-C2A0-722B7C164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867E8-4305-671C-3E11-BF17007E2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C687D-F798-296C-3107-E3592855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097-1EBC-4B8D-8986-81B1259FACA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702FD-A369-F3FD-DAAE-67B9647B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BFF72-3557-A834-15C5-53E2EA2D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69D8-F519-479A-B038-E26CAF28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A79D-E7AC-429A-8692-0C97B93C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42FB7-0D88-CB08-8EBB-C7511B0C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097-1EBC-4B8D-8986-81B1259FACA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B6720-0A1E-A3DF-301B-566C16B4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37CF7-049F-761B-1F58-2AEDDE71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69D8-F519-479A-B038-E26CAF28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8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07CDF-CDAC-D335-CC9E-313D2921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097-1EBC-4B8D-8986-81B1259FACA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E3517-3525-2AFE-A26A-BC655EBE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F15E3-EDF1-9EDD-936A-56E97219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69D8-F519-479A-B038-E26CAF28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B635-6387-89F8-3146-F8B274F0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DCD0B-865F-2F7E-90A9-0BD7B226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DC1E6-AF7F-329C-7818-6C10BB6A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87CF4-721B-E7AE-CD9E-A0906550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097-1EBC-4B8D-8986-81B1259FACA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4AAE-543F-789F-DBD5-271A6FA3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10759-419B-6EA6-ABFF-04008681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69D8-F519-479A-B038-E26CAF28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5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226F-0800-7FEF-01BD-557C568C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E1FC5-77BF-D935-D6AA-54F101D78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E39A6-4BF9-6D77-B56E-7F0885AA2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FEE9E-DB8D-2278-DF4D-1C6C0B97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097-1EBC-4B8D-8986-81B1259FACA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BBE7-B4C7-CDAF-3EC0-8039B48A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C42FC-1452-D221-4A4A-3C717E1F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69D8-F519-479A-B038-E26CAF28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5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9EC53-CB09-3005-8BB7-BA7656F2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48365-F047-578E-DEB7-7F59A6E2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91A31-0DCA-2FE4-5534-3C2D1C9A5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4A097-1EBC-4B8D-8986-81B1259FACA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06950-30EB-FCAC-1B6E-38CFEFFA3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4FA72-07D5-7647-830B-FD8BE46A7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E69D8-F519-479A-B038-E26CAF28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8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eromaps.isae-supaero.fr/discovery" TargetMode="External"/><Relationship Id="rId7" Type="http://schemas.openxmlformats.org/officeDocument/2006/relationships/hyperlink" Target="https://docs.streamlit.io/develop/api-reference/widgets" TargetMode="External"/><Relationship Id="rId2" Type="http://schemas.openxmlformats.org/officeDocument/2006/relationships/hyperlink" Target="https://www.leadsresearchgroup.com/technology-dashbo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ebfoil.engin.umich.edu/" TargetMode="External"/><Relationship Id="rId4" Type="http://schemas.openxmlformats.org/officeDocument/2006/relationships/hyperlink" Target="https://aeroscope.isae-supaero.f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oss.theoj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97D142-610A-F42E-3CE1-3282D2BF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8552A-45F6-4A71-5EDD-2FE27153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L.E.A.D.S - TECHNOLOGY DASHBOARD</a:t>
            </a:r>
            <a:endParaRPr lang="en-US" sz="18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ea typeface="맑은 고딕" panose="020B0503020000020004" pitchFamily="34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https://aeromaps.isae-supaero.fr/discovery</a:t>
            </a:r>
            <a:endParaRPr lang="en-US" sz="1800" dirty="0">
              <a:effectLst/>
              <a:ea typeface="맑은 고딕" panose="020B0503020000020004" pitchFamily="34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ea typeface="맑은 고딕" panose="020B0503020000020004" pitchFamily="34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https://aeroscope.isae-supaero.fr/</a:t>
            </a:r>
            <a:endParaRPr lang="en-US" sz="1800" dirty="0">
              <a:effectLst/>
              <a:ea typeface="맑은 고딕" panose="020B0503020000020004" pitchFamily="34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ea typeface="맑은 고딕" panose="020B0503020000020004" pitchFamily="34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https://webfoil.engin.umich.edu/</a:t>
            </a:r>
            <a:r>
              <a:rPr lang="en-US" sz="1800" dirty="0">
                <a:effectLst/>
                <a:ea typeface="맑은 고딕" panose="020B0503020000020004" pitchFamily="34" charset="-127"/>
              </a:rPr>
              <a:t> </a:t>
            </a:r>
            <a:endParaRPr lang="en-US" sz="1800" dirty="0">
              <a:ea typeface="맑은 고딕" panose="020B0503020000020004" pitchFamily="34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맑은 고딕" panose="020B0503020000020004" pitchFamily="34" charset="-127"/>
              </a:rPr>
              <a:t>https://stratifly.engin.umich.edu/gui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mbria" panose="02040503050406030204" pitchFamily="18" charset="0"/>
              <a:ea typeface="맑은 고딕" panose="020B0503020000020004" pitchFamily="34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mbria" panose="02040503050406030204" pitchFamily="18" charset="0"/>
              <a:ea typeface="맑은 고딕" panose="020B0503020000020004" pitchFamily="34" charset="-127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mbria" panose="02040503050406030204" pitchFamily="18" charset="0"/>
                <a:ea typeface="맑은 고딕" panose="020B0503020000020004" pitchFamily="34" charset="-127"/>
              </a:rPr>
              <a:t>How to build something like this?</a:t>
            </a:r>
            <a:endParaRPr lang="en-US" sz="1800" dirty="0">
              <a:effectLst/>
              <a:latin typeface="Cambria" panose="02040503050406030204" pitchFamily="18" charset="0"/>
              <a:ea typeface="맑은 고딕" panose="020B0503020000020004" pitchFamily="34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mbria" panose="02040503050406030204" pitchFamily="18" charset="0"/>
              <a:ea typeface="맑은 고딕" panose="020B0503020000020004" pitchFamily="34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mbria" panose="02040503050406030204" pitchFamily="18" charset="0"/>
              <a:ea typeface="맑은 고딕" panose="020B0503020000020004" pitchFamily="34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맑은 고딕" panose="020B0503020000020004" pitchFamily="34" charset="-127"/>
              </a:rPr>
              <a:t>Python </a:t>
            </a:r>
            <a:r>
              <a:rPr lang="en-US" sz="1800" dirty="0">
                <a:effectLst/>
                <a:latin typeface="Cambria" panose="02040503050406030204" pitchFamily="18" charset="0"/>
                <a:ea typeface="맑은 고딕" panose="020B0503020000020004" pitchFamily="34" charset="-127"/>
                <a:sym typeface="Wingdings" panose="05000000000000000000" pitchFamily="2" charset="2"/>
              </a:rPr>
              <a:t> </a:t>
            </a:r>
            <a:r>
              <a:rPr lang="en-US" sz="1800" dirty="0" err="1">
                <a:effectLst/>
                <a:latin typeface="Cambria" panose="02040503050406030204" pitchFamily="18" charset="0"/>
                <a:ea typeface="맑은 고딕" panose="020B0503020000020004" pitchFamily="34" charset="-127"/>
                <a:sym typeface="Wingdings" panose="05000000000000000000" pitchFamily="2" charset="2"/>
              </a:rPr>
              <a:t>streamlit</a:t>
            </a:r>
            <a:r>
              <a:rPr lang="en-US" sz="1800" dirty="0">
                <a:latin typeface="Cambria" panose="02040503050406030204" pitchFamily="18" charset="0"/>
                <a:ea typeface="맑은 고딕" panose="020B0503020000020004" pitchFamily="34" charset="-127"/>
                <a:sym typeface="Wingdings" panose="05000000000000000000" pitchFamily="2" charset="2"/>
              </a:rPr>
              <a:t> package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mbria" panose="02040503050406030204" pitchFamily="18" charset="0"/>
              <a:ea typeface="맑은 고딕" panose="020B0503020000020004" pitchFamily="34" charset="-127"/>
              <a:sym typeface="Wingdings" panose="05000000000000000000" pitchFamily="2" charset="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mbria" panose="02040503050406030204" pitchFamily="18" charset="0"/>
              <a:ea typeface="맑은 고딕" panose="020B0503020000020004" pitchFamily="34" charset="-127"/>
              <a:sym typeface="Wingdings" panose="05000000000000000000" pitchFamily="2" charset="2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맑은 고딕" panose="020B0503020000020004" pitchFamily="34" charset="-127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B3535-EF90-0E63-164A-2FC612525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556" y="2451413"/>
            <a:ext cx="5290722" cy="3463616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5AEE7110-2A83-88E9-D0A9-9BF42F9E96C0}"/>
              </a:ext>
            </a:extLst>
          </p:cNvPr>
          <p:cNvSpPr/>
          <p:nvPr/>
        </p:nvSpPr>
        <p:spPr>
          <a:xfrm>
            <a:off x="3986784" y="3867912"/>
            <a:ext cx="192024" cy="630619"/>
          </a:xfrm>
          <a:prstGeom prst="leftBrace">
            <a:avLst>
              <a:gd name="adj1" fmla="val 8333"/>
              <a:gd name="adj2" fmla="val 520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EB70A-65E6-5EA2-F11C-C59454F43FAD}"/>
              </a:ext>
            </a:extLst>
          </p:cNvPr>
          <p:cNvSpPr txBox="1"/>
          <p:nvPr/>
        </p:nvSpPr>
        <p:spPr>
          <a:xfrm>
            <a:off x="4219034" y="368324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F2C7F-450B-2C74-BD58-0576F5BECB3B}"/>
              </a:ext>
            </a:extLst>
          </p:cNvPr>
          <p:cNvSpPr txBox="1"/>
          <p:nvPr/>
        </p:nvSpPr>
        <p:spPr>
          <a:xfrm>
            <a:off x="4219034" y="431386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GitLab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D64EB-9C2B-9990-C0D8-8AA071B6B9A3}"/>
              </a:ext>
            </a:extLst>
          </p:cNvPr>
          <p:cNvSpPr/>
          <p:nvPr/>
        </p:nvSpPr>
        <p:spPr>
          <a:xfrm>
            <a:off x="4276742" y="3680988"/>
            <a:ext cx="790601" cy="367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4F22E-9DB2-2DC3-B64F-71BB0296073C}"/>
              </a:ext>
            </a:extLst>
          </p:cNvPr>
          <p:cNvSpPr txBox="1"/>
          <p:nvPr/>
        </p:nvSpPr>
        <p:spPr>
          <a:xfrm>
            <a:off x="6629400" y="6070940"/>
            <a:ext cx="282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Dashboard packages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ABCA3-81BD-88D0-85F5-BD5AB04CC499}"/>
              </a:ext>
            </a:extLst>
          </p:cNvPr>
          <p:cNvSpPr/>
          <p:nvPr/>
        </p:nvSpPr>
        <p:spPr>
          <a:xfrm>
            <a:off x="10844783" y="3107174"/>
            <a:ext cx="509017" cy="813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C7A027A-7516-0A55-AE9F-06B1909F3026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H="1">
            <a:off x="5009635" y="3864643"/>
            <a:ext cx="57708" cy="633888"/>
          </a:xfrm>
          <a:prstGeom prst="curvedConnector3">
            <a:avLst>
              <a:gd name="adj1" fmla="val -39613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C159357F-EEA3-3A49-DBEB-8FA6D99B52EB}"/>
              </a:ext>
            </a:extLst>
          </p:cNvPr>
          <p:cNvSpPr/>
          <p:nvPr/>
        </p:nvSpPr>
        <p:spPr>
          <a:xfrm rot="16200000">
            <a:off x="2354580" y="3749889"/>
            <a:ext cx="192024" cy="2743200"/>
          </a:xfrm>
          <a:prstGeom prst="leftBrace">
            <a:avLst>
              <a:gd name="adj1" fmla="val 8333"/>
              <a:gd name="adj2" fmla="val 520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983A50B-9BF7-1D23-1492-27E0704804AF}"/>
              </a:ext>
            </a:extLst>
          </p:cNvPr>
          <p:cNvSpPr/>
          <p:nvPr/>
        </p:nvSpPr>
        <p:spPr>
          <a:xfrm rot="16200000">
            <a:off x="4581144" y="4527129"/>
            <a:ext cx="192024" cy="1188720"/>
          </a:xfrm>
          <a:prstGeom prst="leftBrace">
            <a:avLst>
              <a:gd name="adj1" fmla="val 8333"/>
              <a:gd name="adj2" fmla="val 520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092C11-90B4-44D7-1B6F-DBFEEF759416}"/>
              </a:ext>
            </a:extLst>
          </p:cNvPr>
          <p:cNvSpPr txBox="1"/>
          <p:nvPr/>
        </p:nvSpPr>
        <p:spPr>
          <a:xfrm>
            <a:off x="330548" y="5352438"/>
            <a:ext cx="3656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맑은 고딕" panose="020B0503020000020004" pitchFamily="34" charset="-127"/>
                <a:sym typeface="Wingdings" panose="05000000000000000000" pitchFamily="2" charset="2"/>
              </a:rPr>
              <a:t>Computation tools + </a:t>
            </a:r>
            <a:r>
              <a:rPr lang="en-US" sz="1800" dirty="0">
                <a:effectLst/>
                <a:latin typeface="Cambria" panose="02040503050406030204" pitchFamily="18" charset="0"/>
                <a:ea typeface="맑은 고딕" panose="020B0503020000020004" pitchFamily="34" charset="-127"/>
                <a:sym typeface="Wingdings" panose="05000000000000000000" pitchFamily="2" charset="2"/>
                <a:hlinkClick r:id="rId7"/>
              </a:rPr>
              <a:t>Dashboard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A719A-3352-ACA0-F1C6-47905A2999AE}"/>
              </a:ext>
            </a:extLst>
          </p:cNvPr>
          <p:cNvSpPr txBox="1"/>
          <p:nvPr/>
        </p:nvSpPr>
        <p:spPr>
          <a:xfrm>
            <a:off x="4044327" y="5375114"/>
            <a:ext cx="1515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맑은 고딕" panose="020B0503020000020004" pitchFamily="34" charset="-127"/>
                <a:sym typeface="Wingdings" panose="05000000000000000000" pitchFamily="2" charset="2"/>
              </a:rPr>
              <a:t>Deploying on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8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5873-6A29-0FE5-9624-898AFDC6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9584" cy="1325563"/>
          </a:xfrm>
        </p:spPr>
        <p:txBody>
          <a:bodyPr/>
          <a:lstStyle/>
          <a:p>
            <a:r>
              <a:rPr lang="en-US" dirty="0"/>
              <a:t>What we need to discuss today is what to show.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Process </a:t>
            </a:r>
            <a:r>
              <a:rPr lang="en-US" dirty="0"/>
              <a:t>and 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D7C0-54FB-B6AA-FA6A-F447DEE62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59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Example</a:t>
            </a:r>
            <a:r>
              <a:rPr lang="en-US" dirty="0"/>
              <a:t>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Please note that the internship students will stay with us for a month, so we will </a:t>
            </a:r>
            <a:r>
              <a:rPr lang="en-US" b="1" dirty="0">
                <a:sym typeface="Wingdings" panose="05000000000000000000" pitchFamily="2" charset="2"/>
              </a:rPr>
              <a:t>not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develop a computation module </a:t>
            </a:r>
            <a:r>
              <a:rPr lang="en-US" dirty="0">
                <a:sym typeface="Wingdings" panose="05000000000000000000" pitchFamily="2" charset="2"/>
              </a:rPr>
              <a:t>but will focus on completing a set of the deployed website.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D4C39-ADA0-3F43-0CCB-DDFC830FE5D9}"/>
              </a:ext>
            </a:extLst>
          </p:cNvPr>
          <p:cNvSpPr txBox="1"/>
          <p:nvPr/>
        </p:nvSpPr>
        <p:spPr>
          <a:xfrm>
            <a:off x="1399924" y="2596896"/>
            <a:ext cx="1816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Inputs</a:t>
            </a:r>
          </a:p>
          <a:p>
            <a:r>
              <a:rPr lang="en-US" dirty="0"/>
              <a:t>Aircraft selection,</a:t>
            </a:r>
          </a:p>
          <a:p>
            <a:r>
              <a:rPr lang="en-US" dirty="0"/>
              <a:t>Design range, capacity</a:t>
            </a:r>
          </a:p>
          <a:p>
            <a:r>
              <a:rPr lang="en-US" dirty="0"/>
              <a:t>Energy vector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274DF-D673-3F55-AB70-AC2A947E878D}"/>
              </a:ext>
            </a:extLst>
          </p:cNvPr>
          <p:cNvSpPr txBox="1"/>
          <p:nvPr/>
        </p:nvSpPr>
        <p:spPr>
          <a:xfrm>
            <a:off x="4875012" y="3451414"/>
            <a:ext cx="1489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Computation</a:t>
            </a:r>
            <a:endParaRPr lang="en-US" dirty="0"/>
          </a:p>
          <a:p>
            <a:r>
              <a:rPr lang="en-US" dirty="0"/>
              <a:t>GAM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2BB21-4FC9-6F90-79FF-80570D98376E}"/>
              </a:ext>
            </a:extLst>
          </p:cNvPr>
          <p:cNvSpPr txBox="1"/>
          <p:nvPr/>
        </p:nvSpPr>
        <p:spPr>
          <a:xfrm>
            <a:off x="7985533" y="3265639"/>
            <a:ext cx="40148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  <a:endParaRPr lang="en-US" dirty="0"/>
          </a:p>
          <a:p>
            <a:r>
              <a:rPr lang="en-US" dirty="0"/>
              <a:t>Characteristic masses, fuel, energy, CO2, </a:t>
            </a:r>
          </a:p>
          <a:p>
            <a:r>
              <a:rPr lang="en-US" dirty="0"/>
              <a:t>Payload – Range diagram, </a:t>
            </a:r>
          </a:p>
          <a:p>
            <a:r>
              <a:rPr lang="en-US" strike="sngStrike" dirty="0"/>
              <a:t>aircraft 3 view diagram,</a:t>
            </a:r>
          </a:p>
          <a:p>
            <a:r>
              <a:rPr lang="en-US" dirty="0"/>
              <a:t>COC, DOC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64F20-1AAD-4AF3-AEF8-C3D5C44F3960}"/>
              </a:ext>
            </a:extLst>
          </p:cNvPr>
          <p:cNvSpPr/>
          <p:nvPr/>
        </p:nvSpPr>
        <p:spPr>
          <a:xfrm>
            <a:off x="1399924" y="2596896"/>
            <a:ext cx="1774973" cy="15806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93C23-1BC3-314F-6A60-4E796684A7B6}"/>
              </a:ext>
            </a:extLst>
          </p:cNvPr>
          <p:cNvSpPr/>
          <p:nvPr/>
        </p:nvSpPr>
        <p:spPr>
          <a:xfrm>
            <a:off x="4723362" y="3265640"/>
            <a:ext cx="1774973" cy="1063169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BD08C-AD59-D41E-CBD8-1683A845C5FD}"/>
              </a:ext>
            </a:extLst>
          </p:cNvPr>
          <p:cNvSpPr/>
          <p:nvPr/>
        </p:nvSpPr>
        <p:spPr>
          <a:xfrm>
            <a:off x="7827749" y="3265639"/>
            <a:ext cx="4172601" cy="167647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C1BCA5-C3A1-760E-C547-323C63114B8C}"/>
              </a:ext>
            </a:extLst>
          </p:cNvPr>
          <p:cNvSpPr txBox="1"/>
          <p:nvPr/>
        </p:nvSpPr>
        <p:spPr>
          <a:xfrm>
            <a:off x="1818780" y="4384526"/>
            <a:ext cx="1914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 database</a:t>
            </a:r>
          </a:p>
          <a:p>
            <a:r>
              <a:rPr lang="en-US" dirty="0"/>
              <a:t>Aircraft database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0023A-3A9F-C4E4-A8C4-A4F5E30BBDE0}"/>
              </a:ext>
            </a:extLst>
          </p:cNvPr>
          <p:cNvSpPr/>
          <p:nvPr/>
        </p:nvSpPr>
        <p:spPr>
          <a:xfrm>
            <a:off x="1847161" y="4337109"/>
            <a:ext cx="1816592" cy="805904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F390199-5980-846E-EE0D-97255D617149}"/>
              </a:ext>
            </a:extLst>
          </p:cNvPr>
          <p:cNvSpPr/>
          <p:nvPr/>
        </p:nvSpPr>
        <p:spPr>
          <a:xfrm>
            <a:off x="3526455" y="3371627"/>
            <a:ext cx="886968" cy="80590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60E98E-C884-4950-D89F-B2164615D25D}"/>
              </a:ext>
            </a:extLst>
          </p:cNvPr>
          <p:cNvSpPr/>
          <p:nvPr/>
        </p:nvSpPr>
        <p:spPr>
          <a:xfrm>
            <a:off x="6732079" y="3291842"/>
            <a:ext cx="886968" cy="80590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3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275C-48DE-2C0D-82A2-19BD40E4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91" y="3361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we need to discuss today is what to show.</a:t>
            </a:r>
            <a:br>
              <a:rPr lang="en-US" dirty="0"/>
            </a:br>
            <a:r>
              <a:rPr lang="en-US" dirty="0"/>
              <a:t>(Process and </a:t>
            </a:r>
            <a:r>
              <a:rPr lang="en-US" b="1" dirty="0"/>
              <a:t>Graphic User Interface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046C-3AD3-5936-D58F-789DB81C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 GUI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B8E32-7A46-B23D-36F8-54981B23ADD5}"/>
              </a:ext>
            </a:extLst>
          </p:cNvPr>
          <p:cNvSpPr/>
          <p:nvPr/>
        </p:nvSpPr>
        <p:spPr>
          <a:xfrm>
            <a:off x="1871521" y="2510127"/>
            <a:ext cx="7908099" cy="384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F3E120-9C0C-ED21-29A1-989285124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909"/>
          <a:stretch/>
        </p:blipFill>
        <p:spPr>
          <a:xfrm>
            <a:off x="2084102" y="2623867"/>
            <a:ext cx="2602198" cy="6436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EFE59E-02C5-E3D9-7CD7-00EC8DE79E8C}"/>
              </a:ext>
            </a:extLst>
          </p:cNvPr>
          <p:cNvSpPr txBox="1"/>
          <p:nvPr/>
        </p:nvSpPr>
        <p:spPr>
          <a:xfrm>
            <a:off x="2072689" y="338937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C9E00-54C9-1B40-0F6E-22DF73B0B336}"/>
              </a:ext>
            </a:extLst>
          </p:cNvPr>
          <p:cNvSpPr txBox="1"/>
          <p:nvPr/>
        </p:nvSpPr>
        <p:spPr>
          <a:xfrm>
            <a:off x="2072689" y="3777661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E73A23-E548-3109-E97E-068002131C64}"/>
              </a:ext>
            </a:extLst>
          </p:cNvPr>
          <p:cNvSpPr/>
          <p:nvPr/>
        </p:nvSpPr>
        <p:spPr>
          <a:xfrm>
            <a:off x="2000233" y="2579797"/>
            <a:ext cx="2769936" cy="180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C34A27-444D-76AC-D75B-C04F81A20A34}"/>
              </a:ext>
            </a:extLst>
          </p:cNvPr>
          <p:cNvSpPr/>
          <p:nvPr/>
        </p:nvSpPr>
        <p:spPr>
          <a:xfrm>
            <a:off x="3301332" y="3417348"/>
            <a:ext cx="1432462" cy="313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3203A7-61FB-0B66-D49F-8D3D96476044}"/>
              </a:ext>
            </a:extLst>
          </p:cNvPr>
          <p:cNvSpPr/>
          <p:nvPr/>
        </p:nvSpPr>
        <p:spPr>
          <a:xfrm>
            <a:off x="3301332" y="3852565"/>
            <a:ext cx="1432462" cy="313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97DE68-6B45-0F4A-8A99-8C337F26EA19}"/>
              </a:ext>
            </a:extLst>
          </p:cNvPr>
          <p:cNvSpPr/>
          <p:nvPr/>
        </p:nvSpPr>
        <p:spPr>
          <a:xfrm>
            <a:off x="5221241" y="2623867"/>
            <a:ext cx="4442335" cy="180735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2DBEB-99C2-F67F-34EF-FD73B9431A07}"/>
              </a:ext>
            </a:extLst>
          </p:cNvPr>
          <p:cNvSpPr/>
          <p:nvPr/>
        </p:nvSpPr>
        <p:spPr>
          <a:xfrm>
            <a:off x="5221241" y="4520865"/>
            <a:ext cx="4442335" cy="180735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08262E-E3CC-3A4A-040E-AC7C8D75BC76}"/>
              </a:ext>
            </a:extLst>
          </p:cNvPr>
          <p:cNvCxnSpPr>
            <a:cxnSpLocks/>
          </p:cNvCxnSpPr>
          <p:nvPr/>
        </p:nvCxnSpPr>
        <p:spPr>
          <a:xfrm>
            <a:off x="5676793" y="4092891"/>
            <a:ext cx="367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B0DF9B-8C9A-9803-347C-117715DFF9D4}"/>
              </a:ext>
            </a:extLst>
          </p:cNvPr>
          <p:cNvCxnSpPr>
            <a:cxnSpLocks/>
          </p:cNvCxnSpPr>
          <p:nvPr/>
        </p:nvCxnSpPr>
        <p:spPr>
          <a:xfrm flipV="1">
            <a:off x="5674491" y="2909300"/>
            <a:ext cx="0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D27D8C6A-F8F3-E812-C7D0-41E8E68714DE}"/>
              </a:ext>
            </a:extLst>
          </p:cNvPr>
          <p:cNvSpPr/>
          <p:nvPr/>
        </p:nvSpPr>
        <p:spPr>
          <a:xfrm>
            <a:off x="5674492" y="3205129"/>
            <a:ext cx="3467492" cy="887762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F3B517-2E6A-636E-1E97-C7C571B06DD7}"/>
              </a:ext>
            </a:extLst>
          </p:cNvPr>
          <p:cNvSpPr txBox="1"/>
          <p:nvPr/>
        </p:nvSpPr>
        <p:spPr>
          <a:xfrm>
            <a:off x="8435373" y="4042602"/>
            <a:ext cx="76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AF01C8-5760-9F43-BED8-13B3A9014713}"/>
              </a:ext>
            </a:extLst>
          </p:cNvPr>
          <p:cNvSpPr txBox="1"/>
          <p:nvPr/>
        </p:nvSpPr>
        <p:spPr>
          <a:xfrm>
            <a:off x="5240897" y="2594261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Payload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305D34-AF3D-102D-B6D8-C0474D8A304D}"/>
              </a:ext>
            </a:extLst>
          </p:cNvPr>
          <p:cNvSpPr/>
          <p:nvPr/>
        </p:nvSpPr>
        <p:spPr>
          <a:xfrm>
            <a:off x="1994522" y="4480839"/>
            <a:ext cx="2769936" cy="180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30473E7-8CD4-DFB2-EF46-677E0749B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102" y="4601744"/>
            <a:ext cx="2488060" cy="40175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8338537-AD72-A0EA-8BAA-8901615F2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689" y="5238252"/>
            <a:ext cx="2525603" cy="62016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1D384C4-02B0-84E6-45C9-8F181BAA29ED}"/>
              </a:ext>
            </a:extLst>
          </p:cNvPr>
          <p:cNvSpPr txBox="1"/>
          <p:nvPr/>
        </p:nvSpPr>
        <p:spPr>
          <a:xfrm>
            <a:off x="2061788" y="5520609"/>
            <a:ext cx="7646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Range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ACA4AF-7167-F2CB-8883-388A532F5464}"/>
              </a:ext>
            </a:extLst>
          </p:cNvPr>
          <p:cNvSpPr txBox="1"/>
          <p:nvPr/>
        </p:nvSpPr>
        <p:spPr>
          <a:xfrm>
            <a:off x="3373614" y="5040040"/>
            <a:ext cx="10518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3000 NM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CC690F-126F-D0FE-96BE-F4F57355476D}"/>
              </a:ext>
            </a:extLst>
          </p:cNvPr>
          <p:cNvSpPr txBox="1"/>
          <p:nvPr/>
        </p:nvSpPr>
        <p:spPr>
          <a:xfrm>
            <a:off x="3665071" y="5566143"/>
            <a:ext cx="9441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6799FE6-2B03-273D-2045-FCF18BABF2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714" t="60388" b="27861"/>
          <a:stretch/>
        </p:blipFill>
        <p:spPr>
          <a:xfrm>
            <a:off x="5264155" y="4584161"/>
            <a:ext cx="4253609" cy="82521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06F8D4A-D7D4-D9FF-2F9A-A8D5FBF7F6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714" t="86269" b="2213"/>
          <a:stretch/>
        </p:blipFill>
        <p:spPr>
          <a:xfrm>
            <a:off x="5264155" y="5447814"/>
            <a:ext cx="4253609" cy="80876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7976B56-8333-9649-F98C-02E613C6C76A}"/>
              </a:ext>
            </a:extLst>
          </p:cNvPr>
          <p:cNvSpPr txBox="1"/>
          <p:nvPr/>
        </p:nvSpPr>
        <p:spPr>
          <a:xfrm>
            <a:off x="11764" y="2472333"/>
            <a:ext cx="1816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Inputs</a:t>
            </a:r>
          </a:p>
          <a:p>
            <a:r>
              <a:rPr lang="en-US" dirty="0"/>
              <a:t>Aircraft selection,</a:t>
            </a:r>
          </a:p>
          <a:p>
            <a:r>
              <a:rPr lang="en-US" dirty="0"/>
              <a:t>Design range, design </a:t>
            </a:r>
            <a:r>
              <a:rPr lang="en-US" dirty="0" err="1"/>
              <a:t>nPax</a:t>
            </a:r>
            <a:r>
              <a:rPr lang="en-US" dirty="0"/>
              <a:t>,</a:t>
            </a:r>
          </a:p>
          <a:p>
            <a:r>
              <a:rPr lang="en-US" strike="sngStrike" dirty="0"/>
              <a:t>Flight Origin-Destination</a:t>
            </a:r>
          </a:p>
          <a:p>
            <a:r>
              <a:rPr lang="en-US" dirty="0"/>
              <a:t>Energy vectors</a:t>
            </a:r>
          </a:p>
          <a:p>
            <a:r>
              <a:rPr lang="en-US" dirty="0"/>
              <a:t>(</a:t>
            </a:r>
            <a:r>
              <a:rPr lang="en-US" dirty="0" err="1"/>
              <a:t>efuel</a:t>
            </a:r>
            <a:r>
              <a:rPr lang="en-US" dirty="0"/>
              <a:t>, hydrogen, methane, battery, etc.)</a:t>
            </a:r>
          </a:p>
          <a:p>
            <a:r>
              <a:rPr lang="en-US" dirty="0"/>
              <a:t>-compare (memorize to build graphs)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C80470-FC13-074E-B20D-69C2054F5C01}"/>
              </a:ext>
            </a:extLst>
          </p:cNvPr>
          <p:cNvSpPr txBox="1"/>
          <p:nvPr/>
        </p:nvSpPr>
        <p:spPr>
          <a:xfrm>
            <a:off x="10029306" y="2567732"/>
            <a:ext cx="19579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Outputs</a:t>
            </a:r>
            <a:endParaRPr lang="en-US" dirty="0"/>
          </a:p>
          <a:p>
            <a:r>
              <a:rPr lang="en-US" dirty="0"/>
              <a:t>Characteristic masses(accumulated bar chart), fuel, energy, CO2, </a:t>
            </a:r>
          </a:p>
          <a:p>
            <a:r>
              <a:rPr lang="en-US" dirty="0"/>
              <a:t>Payload – Range diagram, </a:t>
            </a:r>
          </a:p>
          <a:p>
            <a:r>
              <a:rPr lang="en-US" strike="sngStrike" dirty="0"/>
              <a:t>aircraft 3 view diagram,</a:t>
            </a:r>
          </a:p>
          <a:p>
            <a:r>
              <a:rPr lang="en-US" dirty="0"/>
              <a:t>COC, DOC, summary of aircraft characteristics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4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AEF1-97C7-A18F-4780-67FC1126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B52E-73F6-E77C-16DA-66E07030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to submit a journal paper </a:t>
            </a:r>
          </a:p>
          <a:p>
            <a:pPr lvl="1"/>
            <a:r>
              <a:rPr lang="en-US" dirty="0">
                <a:hlinkClick r:id="rId2"/>
              </a:rPr>
              <a:t>https://joss.theoj.org/</a:t>
            </a:r>
            <a:endParaRPr lang="en-US" dirty="0"/>
          </a:p>
          <a:p>
            <a:pPr lvl="1"/>
            <a:r>
              <a:rPr lang="en-US" dirty="0"/>
              <a:t>https://joss.readthedocs.io/en/latest/paper.html</a:t>
            </a:r>
          </a:p>
        </p:txBody>
      </p:sp>
    </p:spTree>
    <p:extLst>
      <p:ext uri="{BB962C8B-B14F-4D97-AF65-F5344CB8AC3E}">
        <p14:creationId xmlns:p14="http://schemas.microsoft.com/office/powerpoint/2010/main" val="23316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861-D3EF-94A2-AE0A-77532977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December 3 (meeting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EA6A-D847-2052-B1EA-B15CAD01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675"/>
            <a:ext cx="10515600" cy="45862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Tasks</a:t>
            </a:r>
          </a:p>
          <a:p>
            <a:pPr marL="0" indent="0">
              <a:buNone/>
            </a:pPr>
            <a:r>
              <a:rPr lang="en-US" dirty="0"/>
              <a:t>1) Remove geometry information from the data shown on the dashboard.</a:t>
            </a:r>
          </a:p>
          <a:p>
            <a:pPr marL="0" indent="0">
              <a:buNone/>
            </a:pPr>
            <a:r>
              <a:rPr lang="en-US" dirty="0"/>
              <a:t>Keep only: </a:t>
            </a:r>
            <a:r>
              <a:rPr lang="en-US" dirty="0" err="1"/>
              <a:t>airplene_type</a:t>
            </a:r>
            <a:r>
              <a:rPr lang="en-US" dirty="0"/>
              <a:t>, name, </a:t>
            </a:r>
            <a:r>
              <a:rPr lang="en-US" dirty="0" err="1"/>
              <a:t>iata_code</a:t>
            </a:r>
            <a:r>
              <a:rPr lang="en-US" dirty="0"/>
              <a:t>, </a:t>
            </a:r>
            <a:r>
              <a:rPr lang="en-US" dirty="0" err="1"/>
              <a:t>icao_code</a:t>
            </a:r>
            <a:r>
              <a:rPr lang="en-US" dirty="0"/>
              <a:t>, constructor,  </a:t>
            </a:r>
            <a:r>
              <a:rPr lang="en-US" dirty="0" err="1"/>
              <a:t>n_pax</a:t>
            </a:r>
            <a:r>
              <a:rPr lang="en-US" dirty="0"/>
              <a:t>, owe, </a:t>
            </a:r>
            <a:r>
              <a:rPr lang="en-US" dirty="0" err="1"/>
              <a:t>mtow</a:t>
            </a:r>
            <a:r>
              <a:rPr lang="en-US" dirty="0"/>
              <a:t>, </a:t>
            </a:r>
            <a:r>
              <a:rPr lang="en-US" dirty="0" err="1"/>
              <a:t>mlw</a:t>
            </a:r>
            <a:r>
              <a:rPr lang="en-US" dirty="0"/>
              <a:t>, </a:t>
            </a:r>
            <a:r>
              <a:rPr lang="en-US" dirty="0" err="1"/>
              <a:t>n_engine</a:t>
            </a:r>
            <a:r>
              <a:rPr lang="en-US" dirty="0"/>
              <a:t>, </a:t>
            </a:r>
            <a:r>
              <a:rPr lang="en-US" dirty="0" err="1"/>
              <a:t>engine_type</a:t>
            </a:r>
            <a:r>
              <a:rPr lang="en-US" dirty="0"/>
              <a:t>, powerplant(TBD), </a:t>
            </a:r>
            <a:r>
              <a:rPr lang="en-US" dirty="0" err="1"/>
              <a:t>bpr</a:t>
            </a:r>
            <a:r>
              <a:rPr lang="en-US" dirty="0"/>
              <a:t>, </a:t>
            </a:r>
            <a:r>
              <a:rPr lang="en-US" dirty="0" err="1"/>
              <a:t>energy_type</a:t>
            </a:r>
            <a:r>
              <a:rPr lang="en-US" dirty="0"/>
              <a:t>, </a:t>
            </a:r>
            <a:r>
              <a:rPr lang="en-US" dirty="0" err="1"/>
              <a:t>max_power</a:t>
            </a:r>
            <a:r>
              <a:rPr lang="en-US" dirty="0"/>
              <a:t>(note: no max_power_2), </a:t>
            </a:r>
            <a:r>
              <a:rPr lang="en-US" dirty="0" err="1"/>
              <a:t>max_thrust</a:t>
            </a:r>
            <a:r>
              <a:rPr lang="en-US" dirty="0"/>
              <a:t>, </a:t>
            </a:r>
            <a:r>
              <a:rPr lang="en-US" dirty="0" err="1"/>
              <a:t>cruise_speed</a:t>
            </a:r>
            <a:r>
              <a:rPr lang="en-US" dirty="0"/>
              <a:t>, </a:t>
            </a:r>
            <a:r>
              <a:rPr lang="en-US" dirty="0" err="1"/>
              <a:t>cruise_altitude</a:t>
            </a:r>
            <a:r>
              <a:rPr lang="en-US" dirty="0"/>
              <a:t>, </a:t>
            </a:r>
            <a:r>
              <a:rPr lang="en-US" dirty="0" err="1"/>
              <a:t>nominal_range</a:t>
            </a:r>
            <a:r>
              <a:rPr lang="en-US" dirty="0"/>
              <a:t>.-----should we consider a shorter list? </a:t>
            </a:r>
          </a:p>
          <a:p>
            <a:pPr marL="0" indent="0">
              <a:buNone/>
            </a:pPr>
            <a:r>
              <a:rPr lang="en-US" dirty="0"/>
              <a:t>2) Transpose the column header (horizontal to vertical)</a:t>
            </a:r>
          </a:p>
          <a:p>
            <a:pPr marL="0" indent="0">
              <a:buNone/>
            </a:pPr>
            <a:r>
              <a:rPr lang="en-US" dirty="0"/>
              <a:t>3) Remove row numbering in the database shown on the dashboard.</a:t>
            </a:r>
          </a:p>
          <a:p>
            <a:pPr marL="0" indent="0">
              <a:buNone/>
            </a:pPr>
            <a:r>
              <a:rPr lang="en-US" dirty="0"/>
              <a:t>4) Change the position of “By Aircraft Constructor” to the utmost.</a:t>
            </a:r>
          </a:p>
          <a:p>
            <a:pPr marL="0" indent="0">
              <a:buNone/>
            </a:pPr>
            <a:r>
              <a:rPr lang="en-US" dirty="0"/>
              <a:t>5) In the table shown on the dashboard, put “aircraft name” and “ICAO code” close to each other.</a:t>
            </a:r>
          </a:p>
          <a:p>
            <a:pPr marL="0" indent="0">
              <a:buNone/>
            </a:pPr>
            <a:r>
              <a:rPr lang="en-US" dirty="0"/>
              <a:t>6) Remove business jet from the category selection (business jet can belong to any type of category)  </a:t>
            </a:r>
          </a:p>
          <a:p>
            <a:pPr marL="0" indent="0">
              <a:buNone/>
            </a:pPr>
            <a:r>
              <a:rPr lang="en-US" dirty="0"/>
              <a:t>7) Is it possible to show an interactive table on the dashboard?</a:t>
            </a:r>
          </a:p>
          <a:p>
            <a:pPr marL="0" indent="0">
              <a:buNone/>
            </a:pPr>
            <a:r>
              <a:rPr lang="en-US" dirty="0"/>
              <a:t>8) Add unit selection and show unit change, either imperial unit or metric unit (note: no conversion for the speed, GAM uses SI unit, so there should be one more unit conversion for the input of GAM.) </a:t>
            </a:r>
          </a:p>
          <a:p>
            <a:pPr marL="0" indent="0">
              <a:buNone/>
            </a:pPr>
            <a:r>
              <a:rPr lang="en-US" dirty="0"/>
              <a:t>9) Grouping outputs.</a:t>
            </a:r>
          </a:p>
          <a:p>
            <a:pPr marL="0" indent="0">
              <a:buNone/>
            </a:pPr>
            <a:r>
              <a:rPr lang="en-US" dirty="0"/>
              <a:t>10) Show a graph with the selection of x and y-axis properties. </a:t>
            </a:r>
          </a:p>
          <a:p>
            <a:pPr marL="0" indent="0">
              <a:buNone/>
            </a:pPr>
            <a:r>
              <a:rPr lang="en-US" dirty="0"/>
              <a:t>11) Use factors (e.g. </a:t>
            </a:r>
            <a:r>
              <a:rPr lang="en-US" b="0" dirty="0" err="1">
                <a:effectLst/>
              </a:rPr>
              <a:t>max_payload_factor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max_fuel_factor</a:t>
            </a:r>
            <a:r>
              <a:rPr lang="en-US" dirty="0"/>
              <a:t>) as tweaking parameters.</a:t>
            </a:r>
          </a:p>
          <a:p>
            <a:pPr marL="0" indent="0">
              <a:buNone/>
            </a:pPr>
            <a:r>
              <a:rPr lang="en-US" dirty="0"/>
              <a:t>12) Add text input in addition to the slide bar</a:t>
            </a:r>
          </a:p>
        </p:txBody>
      </p:sp>
    </p:spTree>
    <p:extLst>
      <p:ext uri="{BB962C8B-B14F-4D97-AF65-F5344CB8AC3E}">
        <p14:creationId xmlns:p14="http://schemas.microsoft.com/office/powerpoint/2010/main" val="70074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DF9C-C81E-CAA1-7C35-6F072D27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F38ED-F562-BCD1-3D47-0985619B21F7}"/>
              </a:ext>
            </a:extLst>
          </p:cNvPr>
          <p:cNvSpPr/>
          <p:nvPr/>
        </p:nvSpPr>
        <p:spPr>
          <a:xfrm>
            <a:off x="740664" y="1690688"/>
            <a:ext cx="2202561" cy="2709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Basic GAM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Inputs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A/C parameters</a:t>
            </a:r>
          </a:p>
          <a:p>
            <a:r>
              <a:rPr lang="en-US" dirty="0">
                <a:solidFill>
                  <a:schemeClr val="tx1"/>
                </a:solidFill>
              </a:rPr>
              <a:t>Mission parameters</a:t>
            </a:r>
          </a:p>
          <a:p>
            <a:r>
              <a:rPr lang="en-US" dirty="0">
                <a:solidFill>
                  <a:schemeClr val="tx1"/>
                </a:solidFill>
              </a:rPr>
              <a:t>Internal parameters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Output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E41CD-4A65-D083-1A6E-D85F3B721C4C}"/>
              </a:ext>
            </a:extLst>
          </p:cNvPr>
          <p:cNvSpPr/>
          <p:nvPr/>
        </p:nvSpPr>
        <p:spPr>
          <a:xfrm>
            <a:off x="740663" y="4796503"/>
            <a:ext cx="6050661" cy="16963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Tweak design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Inputs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Updating A/C parameters</a:t>
            </a:r>
          </a:p>
          <a:p>
            <a:r>
              <a:rPr lang="en-US" dirty="0">
                <a:solidFill>
                  <a:schemeClr val="tx1"/>
                </a:solidFill>
              </a:rPr>
              <a:t>Updating Mission parameters</a:t>
            </a:r>
          </a:p>
          <a:p>
            <a:r>
              <a:rPr lang="en-US" dirty="0">
                <a:solidFill>
                  <a:schemeClr val="tx1"/>
                </a:solidFill>
              </a:rPr>
              <a:t>Updating Internal parameters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9B3CF8-C65E-0D38-6F09-1869A203ACFA}"/>
              </a:ext>
            </a:extLst>
          </p:cNvPr>
          <p:cNvSpPr/>
          <p:nvPr/>
        </p:nvSpPr>
        <p:spPr>
          <a:xfrm>
            <a:off x="4231576" y="1686687"/>
            <a:ext cx="2444496" cy="27098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Tuning design parameters to generate a reference aircraft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Inputs </a:t>
            </a:r>
          </a:p>
          <a:p>
            <a:r>
              <a:rPr lang="en-US" dirty="0">
                <a:solidFill>
                  <a:schemeClr val="tx1"/>
                </a:solidFill>
              </a:rPr>
              <a:t>Aircraft selection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Outputs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0685EB-566B-3F10-FCA1-3868B0039AF8}"/>
              </a:ext>
            </a:extLst>
          </p:cNvPr>
          <p:cNvCxnSpPr/>
          <p:nvPr/>
        </p:nvCxnSpPr>
        <p:spPr>
          <a:xfrm>
            <a:off x="1200150" y="34290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B5E8A0-9054-9BA8-BCFD-B0A38953A110}"/>
              </a:ext>
            </a:extLst>
          </p:cNvPr>
          <p:cNvSpPr txBox="1"/>
          <p:nvPr/>
        </p:nvSpPr>
        <p:spPr>
          <a:xfrm>
            <a:off x="1384839" y="3472934"/>
            <a:ext cx="2202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design_airplane</a:t>
            </a:r>
            <a:endParaRPr lang="en-US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69E47D-6292-DB3A-DEFB-D8F496A23506}"/>
              </a:ext>
            </a:extLst>
          </p:cNvPr>
          <p:cNvCxnSpPr/>
          <p:nvPr/>
        </p:nvCxnSpPr>
        <p:spPr>
          <a:xfrm>
            <a:off x="4640294" y="34290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81597E-D888-922D-EE0A-02D06216A403}"/>
              </a:ext>
            </a:extLst>
          </p:cNvPr>
          <p:cNvSpPr txBox="1"/>
          <p:nvPr/>
        </p:nvSpPr>
        <p:spPr>
          <a:xfrm>
            <a:off x="4824983" y="3472934"/>
            <a:ext cx="2202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tune_design</a:t>
            </a:r>
            <a:endParaRPr lang="en-US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F5227C-C127-3394-153B-9548D530FD2F}"/>
              </a:ext>
            </a:extLst>
          </p:cNvPr>
          <p:cNvCxnSpPr>
            <a:stCxn id="4" idx="2"/>
          </p:cNvCxnSpPr>
          <p:nvPr/>
        </p:nvCxnSpPr>
        <p:spPr>
          <a:xfrm flipH="1">
            <a:off x="1838325" y="4400550"/>
            <a:ext cx="3620" cy="352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AD91FC-921A-0686-95FC-37A0F7752CBF}"/>
              </a:ext>
            </a:extLst>
          </p:cNvPr>
          <p:cNvCxnSpPr/>
          <p:nvPr/>
        </p:nvCxnSpPr>
        <p:spPr>
          <a:xfrm flipH="1">
            <a:off x="5450204" y="4405312"/>
            <a:ext cx="3620" cy="352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708965-AE0E-5F26-06D1-E734F271F29E}"/>
              </a:ext>
            </a:extLst>
          </p:cNvPr>
          <p:cNvSpPr txBox="1"/>
          <p:nvPr/>
        </p:nvSpPr>
        <p:spPr>
          <a:xfrm>
            <a:off x="3390234" y="5311817"/>
            <a:ext cx="2202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design_airplane</a:t>
            </a:r>
            <a:endParaRPr lang="en-US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8DF8EA7-DD7B-F766-3373-6C774D33B343}"/>
              </a:ext>
            </a:extLst>
          </p:cNvPr>
          <p:cNvSpPr/>
          <p:nvPr/>
        </p:nvSpPr>
        <p:spPr>
          <a:xfrm>
            <a:off x="6587822" y="5803628"/>
            <a:ext cx="1228725" cy="4975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4B72DE2-DAA4-E7B8-60BD-3026E97588A3}"/>
              </a:ext>
            </a:extLst>
          </p:cNvPr>
          <p:cNvSpPr/>
          <p:nvPr/>
        </p:nvSpPr>
        <p:spPr>
          <a:xfrm rot="1391948">
            <a:off x="6599809" y="4525957"/>
            <a:ext cx="1228725" cy="4975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3E2745-7ED9-8AA4-72D3-2B9A5194E30C}"/>
              </a:ext>
            </a:extLst>
          </p:cNvPr>
          <p:cNvSpPr txBox="1"/>
          <p:nvPr/>
        </p:nvSpPr>
        <p:spPr>
          <a:xfrm>
            <a:off x="8116062" y="5245421"/>
            <a:ext cx="2859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Superimpose outputs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7A4F5C-DD07-F056-0C1A-58AC84FAA2F7}"/>
              </a:ext>
            </a:extLst>
          </p:cNvPr>
          <p:cNvCxnSpPr>
            <a:cxnSpLocks/>
          </p:cNvCxnSpPr>
          <p:nvPr/>
        </p:nvCxnSpPr>
        <p:spPr>
          <a:xfrm>
            <a:off x="4009169" y="5973601"/>
            <a:ext cx="4582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873B96-8E49-8CCC-0233-1BB6FC96ADF5}"/>
              </a:ext>
            </a:extLst>
          </p:cNvPr>
          <p:cNvSpPr txBox="1"/>
          <p:nvPr/>
        </p:nvSpPr>
        <p:spPr>
          <a:xfrm>
            <a:off x="4786027" y="5803628"/>
            <a:ext cx="1183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Outputs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7995689-F259-8892-FC32-DD75946CCA02}"/>
              </a:ext>
            </a:extLst>
          </p:cNvPr>
          <p:cNvSpPr/>
          <p:nvPr/>
        </p:nvSpPr>
        <p:spPr>
          <a:xfrm rot="7282162">
            <a:off x="8826533" y="3960134"/>
            <a:ext cx="1228725" cy="4975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C522EB-9A02-A23A-D99D-8AF3108C08B1}"/>
              </a:ext>
            </a:extLst>
          </p:cNvPr>
          <p:cNvSpPr txBox="1"/>
          <p:nvPr/>
        </p:nvSpPr>
        <p:spPr>
          <a:xfrm>
            <a:off x="9421748" y="2625202"/>
            <a:ext cx="12953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A/C Airplane Database</a:t>
            </a:r>
          </a:p>
        </p:txBody>
      </p:sp>
    </p:spTree>
    <p:extLst>
      <p:ext uri="{BB962C8B-B14F-4D97-AF65-F5344CB8AC3E}">
        <p14:creationId xmlns:p14="http://schemas.microsoft.com/office/powerpoint/2010/main" val="117852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650</Words>
  <Application>Microsoft Office PowerPoint</Application>
  <PresentationFormat>Widescreen</PresentationFormat>
  <Paragraphs>112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Consolas</vt:lpstr>
      <vt:lpstr>Office Theme</vt:lpstr>
      <vt:lpstr>Examples</vt:lpstr>
      <vt:lpstr>What we need to discuss today is what to show. (Process and GUI)</vt:lpstr>
      <vt:lpstr>What we need to discuss today is what to show. (Process and Graphic User Interface)</vt:lpstr>
      <vt:lpstr>Report</vt:lpstr>
      <vt:lpstr>December 3 (meeting minutes)</vt:lpstr>
      <vt:lpstr>Concept</vt:lpstr>
    </vt:vector>
  </TitlesOfParts>
  <Company>ENAC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</dc:title>
  <dc:creator>Dajung KIM</dc:creator>
  <cp:lastModifiedBy>Dajung KIM</cp:lastModifiedBy>
  <cp:revision>8</cp:revision>
  <dcterms:created xsi:type="dcterms:W3CDTF">2024-11-21T11:49:00Z</dcterms:created>
  <dcterms:modified xsi:type="dcterms:W3CDTF">2024-12-03T16:18:27Z</dcterms:modified>
</cp:coreProperties>
</file>