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660" r:id="rId2"/>
    <p:sldId id="351" r:id="rId3"/>
    <p:sldId id="659" r:id="rId4"/>
    <p:sldId id="719" r:id="rId5"/>
    <p:sldId id="709" r:id="rId6"/>
    <p:sldId id="710" r:id="rId7"/>
    <p:sldId id="711" r:id="rId8"/>
    <p:sldId id="712" r:id="rId9"/>
    <p:sldId id="713" r:id="rId10"/>
    <p:sldId id="715" r:id="rId11"/>
    <p:sldId id="714" r:id="rId12"/>
    <p:sldId id="661" r:id="rId13"/>
    <p:sldId id="663" r:id="rId14"/>
    <p:sldId id="718" r:id="rId15"/>
    <p:sldId id="664" r:id="rId16"/>
    <p:sldId id="707" r:id="rId17"/>
    <p:sldId id="706" r:id="rId18"/>
    <p:sldId id="708" r:id="rId19"/>
    <p:sldId id="666" r:id="rId20"/>
    <p:sldId id="667" r:id="rId21"/>
    <p:sldId id="671" r:id="rId22"/>
    <p:sldId id="672" r:id="rId23"/>
    <p:sldId id="673" r:id="rId24"/>
    <p:sldId id="674" r:id="rId25"/>
    <p:sldId id="675" r:id="rId26"/>
    <p:sldId id="676" r:id="rId27"/>
    <p:sldId id="677" r:id="rId28"/>
    <p:sldId id="678" r:id="rId29"/>
    <p:sldId id="679" r:id="rId30"/>
    <p:sldId id="680" r:id="rId31"/>
    <p:sldId id="681" r:id="rId32"/>
    <p:sldId id="682" r:id="rId33"/>
    <p:sldId id="686" r:id="rId34"/>
    <p:sldId id="683" r:id="rId35"/>
    <p:sldId id="684" r:id="rId36"/>
    <p:sldId id="687" r:id="rId37"/>
    <p:sldId id="717" r:id="rId38"/>
    <p:sldId id="688" r:id="rId39"/>
    <p:sldId id="689" r:id="rId40"/>
    <p:sldId id="690" r:id="rId41"/>
    <p:sldId id="691" r:id="rId42"/>
    <p:sldId id="692" r:id="rId43"/>
    <p:sldId id="704" r:id="rId44"/>
    <p:sldId id="693" r:id="rId45"/>
    <p:sldId id="694" r:id="rId46"/>
    <p:sldId id="695" r:id="rId47"/>
    <p:sldId id="696" r:id="rId48"/>
    <p:sldId id="697" r:id="rId49"/>
    <p:sldId id="698" r:id="rId50"/>
    <p:sldId id="699" r:id="rId51"/>
    <p:sldId id="700" r:id="rId52"/>
    <p:sldId id="701" r:id="rId53"/>
    <p:sldId id="702" r:id="rId54"/>
    <p:sldId id="703" r:id="rId55"/>
    <p:sldId id="705" r:id="rId56"/>
    <p:sldId id="716" r:id="rId57"/>
    <p:sldId id="452" r:id="rId58"/>
    <p:sldId id="646" r:id="rId59"/>
    <p:sldId id="453" r:id="rId6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339933"/>
    <a:srgbClr val="5DD5FF"/>
    <a:srgbClr val="008000"/>
    <a:srgbClr val="990000"/>
    <a:srgbClr val="003A1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4C934-FEA0-426E-B081-61FE807EA637}" type="datetimeFigureOut">
              <a:rPr lang="pt-BR" smtClean="0"/>
              <a:t>09/02/2019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DE88B-C5FB-4190-8CD8-D803F1201C56}" type="slidenum">
              <a:rPr lang="pt-BR" smtClean="0"/>
              <a:t>‹nº›</a:t>
            </a:fld>
            <a:endParaRPr lang="pt-BR"/>
          </a:p>
        </p:txBody>
      </p:sp>
    </p:spTree>
    <p:extLst>
      <p:ext uri="{BB962C8B-B14F-4D97-AF65-F5344CB8AC3E}">
        <p14:creationId xmlns:p14="http://schemas.microsoft.com/office/powerpoint/2010/main" val="105918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69DE88B-C5FB-4190-8CD8-D803F1201C56}" type="slidenum">
              <a:rPr lang="pt-BR" smtClean="0"/>
              <a:t>4</a:t>
            </a:fld>
            <a:endParaRPr lang="pt-BR"/>
          </a:p>
        </p:txBody>
      </p:sp>
    </p:spTree>
    <p:extLst>
      <p:ext uri="{BB962C8B-B14F-4D97-AF65-F5344CB8AC3E}">
        <p14:creationId xmlns:p14="http://schemas.microsoft.com/office/powerpoint/2010/main" val="229782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418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7844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67800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38284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4273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2420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9235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63285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53500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7272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09/02/2019</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03340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m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m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2" name="Imagem 11" descr="Recorte de Tela"/>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7" y="871"/>
            <a:ext cx="1876687" cy="543001"/>
          </a:xfrm>
          <a:prstGeom prst="rect">
            <a:avLst/>
          </a:prstGeom>
        </p:spPr>
      </p:pic>
      <p:pic>
        <p:nvPicPr>
          <p:cNvPr id="14" name="Imagem 13" descr="Recorte de Tela"/>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642847"/>
            <a:ext cx="9144000" cy="215153"/>
          </a:xfrm>
          <a:prstGeom prst="rect">
            <a:avLst/>
          </a:prstGeom>
        </p:spPr>
      </p:pic>
      <p:sp>
        <p:nvSpPr>
          <p:cNvPr id="2" name="Retângulo 1"/>
          <p:cNvSpPr/>
          <p:nvPr/>
        </p:nvSpPr>
        <p:spPr>
          <a:xfrm>
            <a:off x="1979712" y="0"/>
            <a:ext cx="7129279" cy="543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baseline="0" dirty="0">
                <a:solidFill>
                  <a:schemeClr val="tx1"/>
                </a:solidFill>
              </a:rPr>
              <a:t>GOVERNANÇA E QUALIDADE DE SOFTWARE</a:t>
            </a:r>
            <a:endParaRPr lang="pt-BR" sz="2400" b="1" dirty="0">
              <a:solidFill>
                <a:schemeClr val="tx1"/>
              </a:solidFill>
            </a:endParaRPr>
          </a:p>
        </p:txBody>
      </p:sp>
      <p:sp>
        <p:nvSpPr>
          <p:cNvPr id="5" name="Retângulo 4"/>
          <p:cNvSpPr/>
          <p:nvPr/>
        </p:nvSpPr>
        <p:spPr>
          <a:xfrm>
            <a:off x="6300191" y="6705364"/>
            <a:ext cx="2808799" cy="10801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bg1"/>
                </a:solidFill>
              </a:rPr>
              <a:t>Prof. Renato Jardim Parducci</a:t>
            </a:r>
          </a:p>
        </p:txBody>
      </p:sp>
    </p:spTree>
    <p:extLst>
      <p:ext uri="{BB962C8B-B14F-4D97-AF65-F5344CB8AC3E}">
        <p14:creationId xmlns:p14="http://schemas.microsoft.com/office/powerpoint/2010/main" val="113864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7" Type="http://schemas.openxmlformats.org/officeDocument/2006/relationships/image" Target="../media/image19.tmp"/><Relationship Id="rId2" Type="http://schemas.openxmlformats.org/officeDocument/2006/relationships/image" Target="../media/image14.tmp"/><Relationship Id="rId1" Type="http://schemas.openxmlformats.org/officeDocument/2006/relationships/slideLayout" Target="../slideLayouts/slideLayout7.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1.tmp"/><Relationship Id="rId1" Type="http://schemas.openxmlformats.org/officeDocument/2006/relationships/slideLayout" Target="../slideLayouts/slideLayout7.xml"/><Relationship Id="rId4" Type="http://schemas.openxmlformats.org/officeDocument/2006/relationships/image" Target="../media/image37.tmp"/></Relationships>
</file>

<file path=ppt/slides/_rels/slide38.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50.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7.xml"/><Relationship Id="rId4" Type="http://schemas.openxmlformats.org/officeDocument/2006/relationships/image" Target="../media/image57.tmp"/></Relationships>
</file>

<file path=ppt/slides/_rels/slide53.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image" Target="../media/image11.tmp"/><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Imagem 1"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2" y="0"/>
            <a:ext cx="9159821" cy="6669360"/>
          </a:xfrm>
          <a:prstGeom prst="rect">
            <a:avLst/>
          </a:prstGeom>
        </p:spPr>
      </p:pic>
    </p:spTree>
    <p:extLst>
      <p:ext uri="{BB962C8B-B14F-4D97-AF65-F5344CB8AC3E}">
        <p14:creationId xmlns:p14="http://schemas.microsoft.com/office/powerpoint/2010/main" val="411480693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42357" y="4041065"/>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Como você administra seus programas fonte hoje?</a:t>
            </a:r>
          </a:p>
          <a:p>
            <a:r>
              <a:rPr lang="pt-BR" dirty="0"/>
              <a:t>Que riscos você vê na sua forma de trabalho.</a:t>
            </a:r>
          </a:p>
          <a:p>
            <a:endParaRPr lang="pt-BR" dirty="0"/>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91" y="2276872"/>
            <a:ext cx="2457793" cy="1533739"/>
          </a:xfrm>
          <a:prstGeom prst="rect">
            <a:avLst/>
          </a:prstGeom>
        </p:spPr>
      </p:pic>
      <p:sp>
        <p:nvSpPr>
          <p:cNvPr id="6"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Tree>
    <p:extLst>
      <p:ext uri="{BB962C8B-B14F-4D97-AF65-F5344CB8AC3E}">
        <p14:creationId xmlns:p14="http://schemas.microsoft.com/office/powerpoint/2010/main" val="96464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42357" y="1916832"/>
            <a:ext cx="8866063" cy="1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Um dos grandes desafios grandes para a TI no sentido de garantir a Governança é implantar melhorias (novos sistemas e infraestrutura tecnológica) sem interromper as operações diárias da empresa ou interrompendo-as pelo menor tempo possível. </a:t>
            </a:r>
          </a:p>
        </p:txBody>
      </p:sp>
    </p:spTree>
    <p:extLst>
      <p:ext uri="{BB962C8B-B14F-4D97-AF65-F5344CB8AC3E}">
        <p14:creationId xmlns:p14="http://schemas.microsoft.com/office/powerpoint/2010/main" val="122630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42358" y="1898536"/>
            <a:ext cx="8866063"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Para solucionar adequadamente a questão de gerenciamento da produção de fontes de software...</a:t>
            </a:r>
          </a:p>
          <a:p>
            <a:endParaRPr lang="pt-BR" dirty="0"/>
          </a:p>
          <a:p>
            <a:r>
              <a:rPr lang="pt-BR" dirty="0"/>
              <a:t>Primeiramente, é necessário desenhar um processo para realizar mudanças na empresa.</a:t>
            </a:r>
          </a:p>
          <a:p>
            <a:endParaRPr lang="pt-BR" dirty="0"/>
          </a:p>
          <a:p>
            <a:r>
              <a:rPr lang="pt-BR" dirty="0"/>
              <a:t>Vamos foca no processo de criação e modificação de código de aplicação (fontes de programas).</a:t>
            </a:r>
          </a:p>
        </p:txBody>
      </p:sp>
    </p:spTree>
    <p:extLst>
      <p:ext uri="{BB962C8B-B14F-4D97-AF65-F5344CB8AC3E}">
        <p14:creationId xmlns:p14="http://schemas.microsoft.com/office/powerpoint/2010/main" val="413677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42358" y="1884601"/>
            <a:ext cx="886606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Vamos trabalhar com a seguinte proposta de processo de gestão de mudança no desenvolvimento de software:</a:t>
            </a:r>
          </a:p>
          <a:p>
            <a:endParaRPr lang="pt-BR" dirty="0"/>
          </a:p>
          <a:p>
            <a:endParaRPr lang="pt-BR" dirty="0"/>
          </a:p>
        </p:txBody>
      </p:sp>
      <p:sp>
        <p:nvSpPr>
          <p:cNvPr id="2" name="Elipse 1"/>
          <p:cNvSpPr/>
          <p:nvPr/>
        </p:nvSpPr>
        <p:spPr>
          <a:xfrm>
            <a:off x="467544" y="3068960"/>
            <a:ext cx="360040" cy="3600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6804247" y="3403036"/>
            <a:ext cx="508621" cy="4320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lipse 2"/>
          <p:cNvSpPr/>
          <p:nvPr/>
        </p:nvSpPr>
        <p:spPr>
          <a:xfrm>
            <a:off x="6948264" y="3519756"/>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de cantos arredondados 3"/>
          <p:cNvSpPr/>
          <p:nvPr/>
        </p:nvSpPr>
        <p:spPr>
          <a:xfrm>
            <a:off x="1835696" y="3068960"/>
            <a:ext cx="2016224" cy="11521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Criar um fonte no equipamento do desenvolvedor</a:t>
            </a:r>
          </a:p>
        </p:txBody>
      </p:sp>
      <p:cxnSp>
        <p:nvCxnSpPr>
          <p:cNvPr id="8" name="Conector angulado 7"/>
          <p:cNvCxnSpPr>
            <a:endCxn id="4" idx="1"/>
          </p:cNvCxnSpPr>
          <p:nvPr/>
        </p:nvCxnSpPr>
        <p:spPr>
          <a:xfrm>
            <a:off x="827584" y="3248980"/>
            <a:ext cx="1008112" cy="39604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tângulo de cantos arredondados 9"/>
          <p:cNvSpPr/>
          <p:nvPr/>
        </p:nvSpPr>
        <p:spPr>
          <a:xfrm>
            <a:off x="4355976" y="3051704"/>
            <a:ext cx="1580787" cy="11521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Publicar em um servidor de fontes</a:t>
            </a:r>
          </a:p>
        </p:txBody>
      </p:sp>
      <p:cxnSp>
        <p:nvCxnSpPr>
          <p:cNvPr id="11" name="Conector de seta reta 10"/>
          <p:cNvCxnSpPr>
            <a:stCxn id="4" idx="3"/>
            <a:endCxn id="10" idx="1"/>
          </p:cNvCxnSpPr>
          <p:nvPr/>
        </p:nvCxnSpPr>
        <p:spPr>
          <a:xfrm flipV="1">
            <a:off x="3851920" y="3627768"/>
            <a:ext cx="504056" cy="1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stCxn id="10" idx="3"/>
            <a:endCxn id="6" idx="2"/>
          </p:cNvCxnSpPr>
          <p:nvPr/>
        </p:nvCxnSpPr>
        <p:spPr>
          <a:xfrm flipV="1">
            <a:off x="5936763" y="3619060"/>
            <a:ext cx="867484" cy="8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35496" y="3573016"/>
            <a:ext cx="1872332" cy="646331"/>
          </a:xfrm>
          <a:prstGeom prst="rect">
            <a:avLst/>
          </a:prstGeom>
          <a:noFill/>
        </p:spPr>
        <p:txBody>
          <a:bodyPr wrap="square" rtlCol="0">
            <a:spAutoFit/>
          </a:bodyPr>
          <a:lstStyle/>
          <a:p>
            <a:r>
              <a:rPr lang="pt-BR" dirty="0">
                <a:solidFill>
                  <a:schemeClr val="bg1"/>
                </a:solidFill>
              </a:rPr>
              <a:t>Necessidade de desenvolvimento</a:t>
            </a:r>
          </a:p>
        </p:txBody>
      </p:sp>
      <p:sp>
        <p:nvSpPr>
          <p:cNvPr id="19" name="Elipse 18"/>
          <p:cNvSpPr/>
          <p:nvPr/>
        </p:nvSpPr>
        <p:spPr>
          <a:xfrm>
            <a:off x="467544" y="4725144"/>
            <a:ext cx="360040" cy="3600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Elipse 19"/>
          <p:cNvSpPr/>
          <p:nvPr/>
        </p:nvSpPr>
        <p:spPr>
          <a:xfrm>
            <a:off x="7602885" y="4464568"/>
            <a:ext cx="508621" cy="4320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p:cNvSpPr/>
          <p:nvPr/>
        </p:nvSpPr>
        <p:spPr>
          <a:xfrm>
            <a:off x="7746902" y="4581288"/>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de cantos arredondados 21"/>
          <p:cNvSpPr/>
          <p:nvPr/>
        </p:nvSpPr>
        <p:spPr>
          <a:xfrm>
            <a:off x="1835696" y="4725144"/>
            <a:ext cx="2016224" cy="11521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Criar uma cópia do fonte que será editado/alterado</a:t>
            </a:r>
          </a:p>
        </p:txBody>
      </p:sp>
      <p:cxnSp>
        <p:nvCxnSpPr>
          <p:cNvPr id="23" name="Conector angulado 22"/>
          <p:cNvCxnSpPr>
            <a:endCxn id="22" idx="1"/>
          </p:cNvCxnSpPr>
          <p:nvPr/>
        </p:nvCxnSpPr>
        <p:spPr>
          <a:xfrm>
            <a:off x="827584" y="4905164"/>
            <a:ext cx="1008112" cy="39604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tângulo de cantos arredondados 24"/>
          <p:cNvSpPr/>
          <p:nvPr/>
        </p:nvSpPr>
        <p:spPr>
          <a:xfrm>
            <a:off x="4575389" y="4747755"/>
            <a:ext cx="1580787" cy="3772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Editar a cópia</a:t>
            </a:r>
          </a:p>
        </p:txBody>
      </p:sp>
      <p:cxnSp>
        <p:nvCxnSpPr>
          <p:cNvPr id="27" name="Conector de seta reta 26"/>
          <p:cNvCxnSpPr>
            <a:stCxn id="37" idx="0"/>
            <a:endCxn id="20" idx="4"/>
          </p:cNvCxnSpPr>
          <p:nvPr/>
        </p:nvCxnSpPr>
        <p:spPr>
          <a:xfrm flipV="1">
            <a:off x="7852335" y="4896616"/>
            <a:ext cx="4861" cy="479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CaixaDeTexto 27"/>
          <p:cNvSpPr txBox="1"/>
          <p:nvPr/>
        </p:nvSpPr>
        <p:spPr>
          <a:xfrm>
            <a:off x="35496" y="5229200"/>
            <a:ext cx="1872332" cy="646331"/>
          </a:xfrm>
          <a:prstGeom prst="rect">
            <a:avLst/>
          </a:prstGeom>
          <a:noFill/>
        </p:spPr>
        <p:txBody>
          <a:bodyPr wrap="square" rtlCol="0">
            <a:spAutoFit/>
          </a:bodyPr>
          <a:lstStyle/>
          <a:p>
            <a:r>
              <a:rPr lang="pt-BR" dirty="0">
                <a:solidFill>
                  <a:schemeClr val="bg1"/>
                </a:solidFill>
              </a:rPr>
              <a:t>Necessidade de manutenção</a:t>
            </a:r>
          </a:p>
        </p:txBody>
      </p:sp>
      <p:sp>
        <p:nvSpPr>
          <p:cNvPr id="29" name="Retângulo de cantos arredondados 28"/>
          <p:cNvSpPr/>
          <p:nvPr/>
        </p:nvSpPr>
        <p:spPr>
          <a:xfrm>
            <a:off x="4548080" y="5628176"/>
            <a:ext cx="1580787" cy="7020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Validar a cópia</a:t>
            </a:r>
          </a:p>
        </p:txBody>
      </p:sp>
      <p:cxnSp>
        <p:nvCxnSpPr>
          <p:cNvPr id="32" name="Conector angulado 31"/>
          <p:cNvCxnSpPr>
            <a:stCxn id="22" idx="3"/>
            <a:endCxn id="25" idx="1"/>
          </p:cNvCxnSpPr>
          <p:nvPr/>
        </p:nvCxnSpPr>
        <p:spPr>
          <a:xfrm flipV="1">
            <a:off x="3851920" y="4936403"/>
            <a:ext cx="723469" cy="36480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a:stCxn id="25" idx="2"/>
            <a:endCxn id="29" idx="0"/>
          </p:cNvCxnSpPr>
          <p:nvPr/>
        </p:nvCxnSpPr>
        <p:spPr>
          <a:xfrm flipH="1">
            <a:off x="5338474" y="5125051"/>
            <a:ext cx="27309" cy="503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ângulo de cantos arredondados 36"/>
          <p:cNvSpPr/>
          <p:nvPr/>
        </p:nvSpPr>
        <p:spPr>
          <a:xfrm>
            <a:off x="6812189" y="5376613"/>
            <a:ext cx="2080291" cy="10397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Atualizar a versão principal a partir da cópia</a:t>
            </a:r>
          </a:p>
        </p:txBody>
      </p:sp>
      <p:cxnSp>
        <p:nvCxnSpPr>
          <p:cNvPr id="39" name="Conector angulado 38"/>
          <p:cNvCxnSpPr>
            <a:stCxn id="29" idx="3"/>
            <a:endCxn id="37" idx="1"/>
          </p:cNvCxnSpPr>
          <p:nvPr/>
        </p:nvCxnSpPr>
        <p:spPr>
          <a:xfrm flipV="1">
            <a:off x="6128867" y="5896468"/>
            <a:ext cx="683322" cy="827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075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415498"/>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ASSISTA OS VÍDEOS NO CANAL DO PROFESSOR</a:t>
            </a:r>
          </a:p>
        </p:txBody>
      </p:sp>
      <p:sp>
        <p:nvSpPr>
          <p:cNvPr id="2" name="Retângulo 1">
            <a:extLst>
              <a:ext uri="{FF2B5EF4-FFF2-40B4-BE49-F238E27FC236}">
                <a16:creationId xmlns:a16="http://schemas.microsoft.com/office/drawing/2014/main" id="{BB053DFD-F3DA-4279-94A6-A151642FDA42}"/>
              </a:ext>
            </a:extLst>
          </p:cNvPr>
          <p:cNvSpPr/>
          <p:nvPr/>
        </p:nvSpPr>
        <p:spPr>
          <a:xfrm>
            <a:off x="0" y="1916832"/>
            <a:ext cx="914400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8CC72C71-BBE0-4780-A9CE-77BF66B5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946" y="929834"/>
            <a:ext cx="1105054" cy="1009791"/>
          </a:xfrm>
          <a:prstGeom prst="rect">
            <a:avLst/>
          </a:prstGeom>
        </p:spPr>
      </p:pic>
      <p:pic>
        <p:nvPicPr>
          <p:cNvPr id="5" name="Imagem 4">
            <a:extLst>
              <a:ext uri="{FF2B5EF4-FFF2-40B4-BE49-F238E27FC236}">
                <a16:creationId xmlns:a16="http://schemas.microsoft.com/office/drawing/2014/main" id="{7B49F175-DFD3-4E15-8649-41070A64C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88" y="2305598"/>
            <a:ext cx="7516274" cy="4077269"/>
          </a:xfrm>
          <a:prstGeom prst="rect">
            <a:avLst/>
          </a:prstGeom>
        </p:spPr>
      </p:pic>
      <p:pic>
        <p:nvPicPr>
          <p:cNvPr id="11" name="Imagem 10">
            <a:extLst>
              <a:ext uri="{FF2B5EF4-FFF2-40B4-BE49-F238E27FC236}">
                <a16:creationId xmlns:a16="http://schemas.microsoft.com/office/drawing/2014/main" id="{0B7F2817-6456-4C34-B644-6F5BE8B98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571" y="5949280"/>
            <a:ext cx="1786750" cy="589801"/>
          </a:xfrm>
          <a:prstGeom prst="rect">
            <a:avLst/>
          </a:prstGeom>
        </p:spPr>
      </p:pic>
      <p:sp>
        <p:nvSpPr>
          <p:cNvPr id="6" name="Retângulo 5">
            <a:extLst>
              <a:ext uri="{FF2B5EF4-FFF2-40B4-BE49-F238E27FC236}">
                <a16:creationId xmlns:a16="http://schemas.microsoft.com/office/drawing/2014/main" id="{CD40C48C-33A4-40F8-B4DD-83FD6CA3A473}"/>
              </a:ext>
            </a:extLst>
          </p:cNvPr>
          <p:cNvSpPr/>
          <p:nvPr/>
        </p:nvSpPr>
        <p:spPr>
          <a:xfrm>
            <a:off x="212285" y="1939915"/>
            <a:ext cx="3001527" cy="369332"/>
          </a:xfrm>
          <a:prstGeom prst="rect">
            <a:avLst/>
          </a:prstGeom>
        </p:spPr>
        <p:txBody>
          <a:bodyPr wrap="none">
            <a:spAutoFit/>
          </a:bodyPr>
          <a:lstStyle/>
          <a:p>
            <a:r>
              <a:rPr lang="pt-BR" dirty="0"/>
              <a:t>https://youtu.be/t1E-cbB4gFY</a:t>
            </a:r>
          </a:p>
        </p:txBody>
      </p:sp>
    </p:spTree>
    <p:extLst>
      <p:ext uri="{BB962C8B-B14F-4D97-AF65-F5344CB8AC3E}">
        <p14:creationId xmlns:p14="http://schemas.microsoft.com/office/powerpoint/2010/main" val="254510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42358" y="1340768"/>
            <a:ext cx="886606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Em seguida, vamos vamos adotar uma solução na nuvem como ferramenta para administrar os fontes – o </a:t>
            </a:r>
            <a:r>
              <a:rPr lang="pt-BR" dirty="0">
                <a:solidFill>
                  <a:srgbClr val="FFFF00"/>
                </a:solidFill>
              </a:rPr>
              <a:t>GIT</a:t>
            </a:r>
            <a:r>
              <a:rPr lang="pt-BR" dirty="0"/>
              <a:t> e </a:t>
            </a:r>
            <a:r>
              <a:rPr lang="pt-BR" dirty="0">
                <a:solidFill>
                  <a:srgbClr val="FFFF00"/>
                </a:solidFill>
              </a:rPr>
              <a:t>GIT HUB</a:t>
            </a:r>
            <a:r>
              <a:rPr lang="pt-BR" dirty="0"/>
              <a:t>:</a:t>
            </a:r>
          </a:p>
          <a:p>
            <a:endParaRPr lang="pt-BR" dirty="0"/>
          </a:p>
          <a:p>
            <a:endParaRPr lang="pt-BR" dirty="0"/>
          </a:p>
        </p:txBody>
      </p:sp>
      <p:pic>
        <p:nvPicPr>
          <p:cNvPr id="7" name="Imagem 6"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364" y="2302608"/>
            <a:ext cx="3519058" cy="1629001"/>
          </a:xfrm>
          <a:prstGeom prst="rect">
            <a:avLst/>
          </a:prstGeom>
        </p:spPr>
      </p:pic>
      <p:sp>
        <p:nvSpPr>
          <p:cNvPr id="6" name="CaixaDeTexto 5">
            <a:extLst>
              <a:ext uri="{FF2B5EF4-FFF2-40B4-BE49-F238E27FC236}">
                <a16:creationId xmlns:a16="http://schemas.microsoft.com/office/drawing/2014/main" id="{248EBCE5-A5D5-4897-9A0B-2D055F12FF86}"/>
              </a:ext>
            </a:extLst>
          </p:cNvPr>
          <p:cNvSpPr txBox="1"/>
          <p:nvPr/>
        </p:nvSpPr>
        <p:spPr>
          <a:xfrm>
            <a:off x="119042" y="4437112"/>
            <a:ext cx="8866063"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sz="2000" i="1" dirty="0"/>
              <a:t>Existem outras soluções, hoje menos populares que o GIT mas que funcionam bem na gestão de fontes e versões...</a:t>
            </a:r>
          </a:p>
        </p:txBody>
      </p:sp>
      <p:pic>
        <p:nvPicPr>
          <p:cNvPr id="3" name="Imagem 2">
            <a:extLst>
              <a:ext uri="{FF2B5EF4-FFF2-40B4-BE49-F238E27FC236}">
                <a16:creationId xmlns:a16="http://schemas.microsoft.com/office/drawing/2014/main" id="{C25FBFD2-3093-42B8-8B10-320D601E9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454" y="4869160"/>
            <a:ext cx="1810003" cy="1581371"/>
          </a:xfrm>
          <a:prstGeom prst="rect">
            <a:avLst/>
          </a:prstGeom>
        </p:spPr>
      </p:pic>
      <p:pic>
        <p:nvPicPr>
          <p:cNvPr id="8" name="Imagem 7">
            <a:extLst>
              <a:ext uri="{FF2B5EF4-FFF2-40B4-BE49-F238E27FC236}">
                <a16:creationId xmlns:a16="http://schemas.microsoft.com/office/drawing/2014/main" id="{43AC3F2D-1E93-44DB-B93B-20BE3419A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1996" y="4804121"/>
            <a:ext cx="1438476" cy="1686160"/>
          </a:xfrm>
          <a:prstGeom prst="rect">
            <a:avLst/>
          </a:prstGeom>
        </p:spPr>
      </p:pic>
      <p:pic>
        <p:nvPicPr>
          <p:cNvPr id="10" name="Imagem 9">
            <a:extLst>
              <a:ext uri="{FF2B5EF4-FFF2-40B4-BE49-F238E27FC236}">
                <a16:creationId xmlns:a16="http://schemas.microsoft.com/office/drawing/2014/main" id="{AB5CBC9C-FD9A-453F-BFC1-7EE93F890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924" y="5350315"/>
            <a:ext cx="2248214" cy="885949"/>
          </a:xfrm>
          <a:prstGeom prst="rect">
            <a:avLst/>
          </a:prstGeom>
        </p:spPr>
      </p:pic>
      <p:pic>
        <p:nvPicPr>
          <p:cNvPr id="12" name="Imagem 11">
            <a:extLst>
              <a:ext uri="{FF2B5EF4-FFF2-40B4-BE49-F238E27FC236}">
                <a16:creationId xmlns:a16="http://schemas.microsoft.com/office/drawing/2014/main" id="{354C5CF7-D418-43FC-9696-C1C8DDD4A8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6677" y="5235380"/>
            <a:ext cx="1991003" cy="1181265"/>
          </a:xfrm>
          <a:prstGeom prst="rect">
            <a:avLst/>
          </a:prstGeom>
        </p:spPr>
      </p:pic>
      <p:pic>
        <p:nvPicPr>
          <p:cNvPr id="14" name="Imagem 13">
            <a:extLst>
              <a:ext uri="{FF2B5EF4-FFF2-40B4-BE49-F238E27FC236}">
                <a16:creationId xmlns:a16="http://schemas.microsoft.com/office/drawing/2014/main" id="{73E1C3A9-B3DC-4C79-BC0B-93710E20B7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552" y="2302609"/>
            <a:ext cx="3381847" cy="1629002"/>
          </a:xfrm>
          <a:prstGeom prst="rect">
            <a:avLst/>
          </a:prstGeom>
        </p:spPr>
      </p:pic>
    </p:spTree>
    <p:extLst>
      <p:ext uri="{BB962C8B-B14F-4D97-AF65-F5344CB8AC3E}">
        <p14:creationId xmlns:p14="http://schemas.microsoft.com/office/powerpoint/2010/main" val="397001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4860031" y="2896925"/>
            <a:ext cx="4148389" cy="37004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etângulo de cantos arredondados 2"/>
          <p:cNvSpPr/>
          <p:nvPr/>
        </p:nvSpPr>
        <p:spPr>
          <a:xfrm>
            <a:off x="179388" y="3660995"/>
            <a:ext cx="1914076" cy="23602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p:cNvSpPr txBox="1"/>
          <p:nvPr/>
        </p:nvSpPr>
        <p:spPr>
          <a:xfrm>
            <a:off x="142358" y="1452553"/>
            <a:ext cx="886606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Através da ferramenta de controle de versões de códigos e/ou documentos de software, é possível evitar os problemas de se trabalhar com a fonte errada em um determinado ponto do projeto, facilitando a colaboração no projeto.</a:t>
            </a:r>
          </a:p>
        </p:txBody>
      </p:sp>
      <p:pic>
        <p:nvPicPr>
          <p:cNvPr id="6" name="Imagem 5"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15" y="4250589"/>
            <a:ext cx="1834957" cy="1574591"/>
          </a:xfrm>
          <a:prstGeom prst="rect">
            <a:avLst/>
          </a:prstGeom>
        </p:spPr>
      </p:pic>
      <p:pic>
        <p:nvPicPr>
          <p:cNvPr id="7" name="Imagem 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400" y="3573016"/>
            <a:ext cx="3888432" cy="2792341"/>
          </a:xfrm>
          <a:prstGeom prst="rect">
            <a:avLst/>
          </a:prstGeom>
        </p:spPr>
      </p:pic>
      <p:sp>
        <p:nvSpPr>
          <p:cNvPr id="8" name="Seta para a direita 7"/>
          <p:cNvSpPr/>
          <p:nvPr/>
        </p:nvSpPr>
        <p:spPr>
          <a:xfrm>
            <a:off x="2267744" y="4797152"/>
            <a:ext cx="2592288" cy="108012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err="1">
                <a:solidFill>
                  <a:schemeClr val="tx1"/>
                </a:solidFill>
              </a:rPr>
              <a:t>Check</a:t>
            </a:r>
            <a:r>
              <a:rPr lang="pt-BR" b="1" dirty="0">
                <a:solidFill>
                  <a:schemeClr val="tx1"/>
                </a:solidFill>
              </a:rPr>
              <a:t> in após a manutenção</a:t>
            </a:r>
          </a:p>
        </p:txBody>
      </p:sp>
      <p:sp>
        <p:nvSpPr>
          <p:cNvPr id="9" name="Seta para a direita 8"/>
          <p:cNvSpPr/>
          <p:nvPr/>
        </p:nvSpPr>
        <p:spPr>
          <a:xfrm rot="10800000">
            <a:off x="2093464" y="3861048"/>
            <a:ext cx="2622552" cy="1080120"/>
          </a:xfrm>
          <a:prstGeom prst="rightArrow">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0" name="CaixaDeTexto 9"/>
          <p:cNvSpPr txBox="1"/>
          <p:nvPr/>
        </p:nvSpPr>
        <p:spPr>
          <a:xfrm>
            <a:off x="2267744" y="4077072"/>
            <a:ext cx="2448272" cy="646331"/>
          </a:xfrm>
          <a:prstGeom prst="rect">
            <a:avLst/>
          </a:prstGeom>
          <a:noFill/>
        </p:spPr>
        <p:txBody>
          <a:bodyPr wrap="square" rtlCol="0">
            <a:spAutoFit/>
          </a:bodyPr>
          <a:lstStyle/>
          <a:p>
            <a:r>
              <a:rPr lang="pt-BR" b="1" dirty="0" err="1"/>
              <a:t>Check</a:t>
            </a:r>
            <a:r>
              <a:rPr lang="pt-BR" b="1" dirty="0"/>
              <a:t> out para fazer a manutenção</a:t>
            </a:r>
          </a:p>
        </p:txBody>
      </p:sp>
      <p:sp>
        <p:nvSpPr>
          <p:cNvPr id="4" name="CaixaDeTexto 3"/>
          <p:cNvSpPr txBox="1"/>
          <p:nvPr/>
        </p:nvSpPr>
        <p:spPr>
          <a:xfrm>
            <a:off x="323528" y="3789040"/>
            <a:ext cx="1610249" cy="369332"/>
          </a:xfrm>
          <a:prstGeom prst="rect">
            <a:avLst/>
          </a:prstGeom>
          <a:noFill/>
        </p:spPr>
        <p:txBody>
          <a:bodyPr wrap="none" rtlCol="0">
            <a:spAutoFit/>
          </a:bodyPr>
          <a:lstStyle/>
          <a:p>
            <a:r>
              <a:rPr lang="pt-BR" b="1" dirty="0"/>
              <a:t>Desenvolvedor</a:t>
            </a:r>
          </a:p>
        </p:txBody>
      </p:sp>
      <p:sp>
        <p:nvSpPr>
          <p:cNvPr id="14" name="CaixaDeTexto 13"/>
          <p:cNvSpPr txBox="1"/>
          <p:nvPr/>
        </p:nvSpPr>
        <p:spPr>
          <a:xfrm>
            <a:off x="5768406" y="2996952"/>
            <a:ext cx="2259978" cy="369332"/>
          </a:xfrm>
          <a:prstGeom prst="rect">
            <a:avLst/>
          </a:prstGeom>
          <a:noFill/>
        </p:spPr>
        <p:txBody>
          <a:bodyPr wrap="none" rtlCol="0">
            <a:spAutoFit/>
          </a:bodyPr>
          <a:lstStyle/>
          <a:p>
            <a:r>
              <a:rPr lang="pt-BR" b="1" dirty="0"/>
              <a:t>Repositório de Fontes</a:t>
            </a:r>
          </a:p>
        </p:txBody>
      </p:sp>
      <p:sp>
        <p:nvSpPr>
          <p:cNvPr id="15"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Tree>
    <p:extLst>
      <p:ext uri="{BB962C8B-B14F-4D97-AF65-F5344CB8AC3E}">
        <p14:creationId xmlns:p14="http://schemas.microsoft.com/office/powerpoint/2010/main" val="206680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de cantos arredondados 7"/>
          <p:cNvSpPr/>
          <p:nvPr/>
        </p:nvSpPr>
        <p:spPr>
          <a:xfrm>
            <a:off x="194858" y="4970785"/>
            <a:ext cx="8510958" cy="1393413"/>
          </a:xfrm>
          <a:prstGeom prst="roundRect">
            <a:avLst>
              <a:gd name="adj" fmla="val 245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de cantos arredondados 2"/>
          <p:cNvSpPr/>
          <p:nvPr/>
        </p:nvSpPr>
        <p:spPr>
          <a:xfrm>
            <a:off x="237506" y="3115707"/>
            <a:ext cx="8510958" cy="139341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42358" y="2053878"/>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Trabalhando com GIT, os arquivos fontes serão organizados em:</a:t>
            </a:r>
          </a:p>
          <a:p>
            <a:endParaRPr lang="pt-BR" dirty="0"/>
          </a:p>
          <a:p>
            <a:endParaRPr lang="pt-BR" dirty="0"/>
          </a:p>
        </p:txBody>
      </p:sp>
      <p:sp>
        <p:nvSpPr>
          <p:cNvPr id="2" name="Retângulo 1"/>
          <p:cNvSpPr/>
          <p:nvPr/>
        </p:nvSpPr>
        <p:spPr>
          <a:xfrm>
            <a:off x="194858" y="2654042"/>
            <a:ext cx="40060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BR" sz="5400" b="1" cap="none" spc="0" dirty="0">
                <a:ln w="11430"/>
                <a:solidFill>
                  <a:srgbClr val="92D050"/>
                </a:solidFill>
                <a:effectLst>
                  <a:outerShdw blurRad="50800" dist="39000" dir="5460000" algn="tl">
                    <a:srgbClr val="000000">
                      <a:alpha val="38000"/>
                    </a:srgbClr>
                  </a:outerShdw>
                </a:effectLst>
              </a:rPr>
              <a:t>Cópia Master</a:t>
            </a:r>
          </a:p>
        </p:txBody>
      </p:sp>
      <p:sp>
        <p:nvSpPr>
          <p:cNvPr id="6" name="Retângulo 5"/>
          <p:cNvSpPr/>
          <p:nvPr/>
        </p:nvSpPr>
        <p:spPr>
          <a:xfrm>
            <a:off x="237506" y="4509120"/>
            <a:ext cx="395896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pt-BR" sz="5400" b="1" cap="none" spc="0" dirty="0">
                <a:ln w="11430"/>
                <a:solidFill>
                  <a:srgbClr val="FFFF00"/>
                </a:solidFill>
                <a:effectLst>
                  <a:outerShdw blurRad="50800" dist="39000" dir="5460000" algn="tl">
                    <a:srgbClr val="000000">
                      <a:alpha val="38000"/>
                    </a:srgbClr>
                  </a:outerShdw>
                </a:effectLst>
              </a:rPr>
              <a:t>Cópia </a:t>
            </a:r>
            <a:r>
              <a:rPr lang="pt-BR" sz="5400" b="1" cap="none" spc="0" dirty="0" err="1">
                <a:ln w="11430"/>
                <a:solidFill>
                  <a:srgbClr val="FFFF00"/>
                </a:solidFill>
                <a:effectLst>
                  <a:outerShdw blurRad="50800" dist="39000" dir="5460000" algn="tl">
                    <a:srgbClr val="000000">
                      <a:alpha val="38000"/>
                    </a:srgbClr>
                  </a:outerShdw>
                </a:effectLst>
              </a:rPr>
              <a:t>Branch</a:t>
            </a:r>
            <a:endParaRPr lang="pt-BR" sz="5400" b="1" cap="none" spc="0" dirty="0">
              <a:ln w="11430"/>
              <a:solidFill>
                <a:srgbClr val="FFFF00"/>
              </a:solidFill>
              <a:effectLst>
                <a:outerShdw blurRad="50800" dist="39000" dir="5460000" algn="tl">
                  <a:srgbClr val="000000">
                    <a:alpha val="38000"/>
                  </a:srgbClr>
                </a:outerShdw>
              </a:effectLst>
            </a:endParaRPr>
          </a:p>
        </p:txBody>
      </p:sp>
      <p:sp>
        <p:nvSpPr>
          <p:cNvPr id="4" name="CaixaDeTexto 3"/>
          <p:cNvSpPr txBox="1"/>
          <p:nvPr/>
        </p:nvSpPr>
        <p:spPr>
          <a:xfrm>
            <a:off x="395535" y="3436476"/>
            <a:ext cx="8213477" cy="923330"/>
          </a:xfrm>
          <a:prstGeom prst="rect">
            <a:avLst/>
          </a:prstGeom>
          <a:noFill/>
        </p:spPr>
        <p:txBody>
          <a:bodyPr wrap="square" rtlCol="0">
            <a:spAutoFit/>
          </a:bodyPr>
          <a:lstStyle/>
          <a:p>
            <a:r>
              <a:rPr lang="pt-BR" dirty="0">
                <a:solidFill>
                  <a:srgbClr val="92D050"/>
                </a:solidFill>
              </a:rPr>
              <a:t>Contém os arquivos na versão estável, que podem ser usados por outros desenvolvedores na integração de componentes ou com outros sistemas, ou podem ser usados para gerar um pacote de versão final do produto.</a:t>
            </a:r>
          </a:p>
        </p:txBody>
      </p:sp>
      <p:sp>
        <p:nvSpPr>
          <p:cNvPr id="10" name="CaixaDeTexto 9"/>
          <p:cNvSpPr txBox="1"/>
          <p:nvPr/>
        </p:nvSpPr>
        <p:spPr>
          <a:xfrm>
            <a:off x="409772" y="5375298"/>
            <a:ext cx="8213477" cy="646331"/>
          </a:xfrm>
          <a:prstGeom prst="rect">
            <a:avLst/>
          </a:prstGeom>
          <a:noFill/>
        </p:spPr>
        <p:txBody>
          <a:bodyPr wrap="square" rtlCol="0">
            <a:spAutoFit/>
          </a:bodyPr>
          <a:lstStyle/>
          <a:p>
            <a:r>
              <a:rPr lang="pt-BR" dirty="0">
                <a:solidFill>
                  <a:srgbClr val="FFFF00"/>
                </a:solidFill>
              </a:rPr>
              <a:t>Contém os arquivos em uma versão de manutenção/atualização que não estão estáveis e não podem ser usados para gerar uma versão final do produto.</a:t>
            </a:r>
          </a:p>
        </p:txBody>
      </p:sp>
    </p:spTree>
    <p:extLst>
      <p:ext uri="{BB962C8B-B14F-4D97-AF65-F5344CB8AC3E}">
        <p14:creationId xmlns:p14="http://schemas.microsoft.com/office/powerpoint/2010/main" val="1389134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42358" y="1628800"/>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O funcionamento da </a:t>
            </a:r>
            <a:r>
              <a:rPr lang="pt-BR" dirty="0" err="1"/>
              <a:t>Branch</a:t>
            </a:r>
            <a:r>
              <a:rPr lang="pt-BR" dirty="0"/>
              <a:t>.</a:t>
            </a:r>
          </a:p>
          <a:p>
            <a:endParaRPr lang="pt-BR" dirty="0"/>
          </a:p>
          <a:p>
            <a:endParaRPr lang="pt-BR" dirty="0"/>
          </a:p>
        </p:txBody>
      </p:sp>
      <p:sp>
        <p:nvSpPr>
          <p:cNvPr id="7" name="Seta para a direita 6"/>
          <p:cNvSpPr/>
          <p:nvPr/>
        </p:nvSpPr>
        <p:spPr>
          <a:xfrm>
            <a:off x="323528" y="2924944"/>
            <a:ext cx="7272808"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p:cNvSpPr txBox="1"/>
          <p:nvPr/>
        </p:nvSpPr>
        <p:spPr>
          <a:xfrm>
            <a:off x="395536" y="2350621"/>
            <a:ext cx="6962675" cy="646331"/>
          </a:xfrm>
          <a:prstGeom prst="rect">
            <a:avLst/>
          </a:prstGeom>
          <a:noFill/>
        </p:spPr>
        <p:txBody>
          <a:bodyPr wrap="none" rtlCol="0">
            <a:spAutoFit/>
          </a:bodyPr>
          <a:lstStyle/>
          <a:p>
            <a:r>
              <a:rPr lang="pt-BR" dirty="0">
                <a:solidFill>
                  <a:srgbClr val="FFFF00"/>
                </a:solidFill>
              </a:rPr>
              <a:t>Versão Master (estável - usada para gerar versões finais do produto)</a:t>
            </a:r>
          </a:p>
          <a:p>
            <a:r>
              <a:rPr lang="pt-BR" dirty="0">
                <a:solidFill>
                  <a:srgbClr val="FFFF00"/>
                </a:solidFill>
              </a:rPr>
              <a:t>Pode retratar os fontes de uma versão já em uso/instalada para usuários</a:t>
            </a:r>
          </a:p>
        </p:txBody>
      </p:sp>
      <p:sp>
        <p:nvSpPr>
          <p:cNvPr id="11" name="Retângulo de cantos arredondados 10"/>
          <p:cNvSpPr/>
          <p:nvPr/>
        </p:nvSpPr>
        <p:spPr>
          <a:xfrm>
            <a:off x="7586424" y="2555612"/>
            <a:ext cx="1421997" cy="11614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2"/>
                </a:solidFill>
              </a:rPr>
              <a:t>Release</a:t>
            </a:r>
          </a:p>
        </p:txBody>
      </p:sp>
      <p:sp>
        <p:nvSpPr>
          <p:cNvPr id="13" name="CaixaDeTexto 12"/>
          <p:cNvSpPr txBox="1"/>
          <p:nvPr/>
        </p:nvSpPr>
        <p:spPr>
          <a:xfrm flipH="1">
            <a:off x="290392" y="4941168"/>
            <a:ext cx="8167761" cy="1477328"/>
          </a:xfrm>
          <a:prstGeom prst="rect">
            <a:avLst/>
          </a:prstGeom>
          <a:noFill/>
        </p:spPr>
        <p:txBody>
          <a:bodyPr wrap="square" rtlCol="0">
            <a:spAutoFit/>
          </a:bodyPr>
          <a:lstStyle/>
          <a:p>
            <a:r>
              <a:rPr lang="pt-BR" b="1" dirty="0">
                <a:solidFill>
                  <a:srgbClr val="FF9999"/>
                </a:solidFill>
              </a:rPr>
              <a:t>Ponto de necessidade de manutenção para:</a:t>
            </a:r>
          </a:p>
          <a:p>
            <a:r>
              <a:rPr lang="pt-BR" dirty="0">
                <a:solidFill>
                  <a:srgbClr val="FF9999"/>
                </a:solidFill>
              </a:rPr>
              <a:t>-Corrigir o software/</a:t>
            </a:r>
            <a:r>
              <a:rPr lang="pt-BR" dirty="0" err="1">
                <a:solidFill>
                  <a:srgbClr val="FF9999"/>
                </a:solidFill>
              </a:rPr>
              <a:t>elimar</a:t>
            </a:r>
            <a:r>
              <a:rPr lang="pt-BR" dirty="0">
                <a:solidFill>
                  <a:srgbClr val="FF9999"/>
                </a:solidFill>
              </a:rPr>
              <a:t> </a:t>
            </a:r>
            <a:r>
              <a:rPr lang="pt-BR" dirty="0" err="1">
                <a:solidFill>
                  <a:srgbClr val="FF9999"/>
                </a:solidFill>
              </a:rPr>
              <a:t>BUGs</a:t>
            </a:r>
            <a:r>
              <a:rPr lang="pt-BR" dirty="0">
                <a:solidFill>
                  <a:srgbClr val="FF9999"/>
                </a:solidFill>
              </a:rPr>
              <a:t>  (manutenção CORRETIVA);</a:t>
            </a:r>
          </a:p>
          <a:p>
            <a:r>
              <a:rPr lang="pt-BR" dirty="0">
                <a:solidFill>
                  <a:srgbClr val="FF9999"/>
                </a:solidFill>
              </a:rPr>
              <a:t>-Adaptar o software para novas regras de negócio (manutenção ADAPTATIVA);;</a:t>
            </a:r>
          </a:p>
          <a:p>
            <a:r>
              <a:rPr lang="pt-BR" dirty="0">
                <a:solidFill>
                  <a:srgbClr val="FF9999"/>
                </a:solidFill>
              </a:rPr>
              <a:t>-Prevenir contra possíveis problemas futuros (manutenção PREVENTIVA);;</a:t>
            </a:r>
          </a:p>
          <a:p>
            <a:r>
              <a:rPr lang="pt-BR" dirty="0">
                <a:solidFill>
                  <a:srgbClr val="FF9999"/>
                </a:solidFill>
              </a:rPr>
              <a:t>-Alcançar a perfeição na experiência do usuário (</a:t>
            </a:r>
            <a:r>
              <a:rPr lang="pt-BR" dirty="0" err="1">
                <a:solidFill>
                  <a:srgbClr val="FF9999"/>
                </a:solidFill>
              </a:rPr>
              <a:t>manuteNção</a:t>
            </a:r>
            <a:r>
              <a:rPr lang="pt-BR" dirty="0">
                <a:solidFill>
                  <a:srgbClr val="FF9999"/>
                </a:solidFill>
              </a:rPr>
              <a:t> PREFECTIVA)</a:t>
            </a:r>
          </a:p>
        </p:txBody>
      </p:sp>
      <p:cxnSp>
        <p:nvCxnSpPr>
          <p:cNvPr id="15" name="Conector de seta reta 14"/>
          <p:cNvCxnSpPr/>
          <p:nvPr/>
        </p:nvCxnSpPr>
        <p:spPr>
          <a:xfrm flipH="1">
            <a:off x="1043608" y="3311136"/>
            <a:ext cx="721889" cy="1630032"/>
          </a:xfrm>
          <a:prstGeom prst="straightConnector1">
            <a:avLst/>
          </a:prstGeom>
          <a:ln>
            <a:solidFill>
              <a:srgbClr val="FF9999"/>
            </a:solidFill>
            <a:tailEnd type="arrow"/>
          </a:ln>
        </p:spPr>
        <p:style>
          <a:lnRef idx="1">
            <a:schemeClr val="accent1"/>
          </a:lnRef>
          <a:fillRef idx="0">
            <a:schemeClr val="accent1"/>
          </a:fillRef>
          <a:effectRef idx="0">
            <a:schemeClr val="accent1"/>
          </a:effectRef>
          <a:fontRef idx="minor">
            <a:schemeClr val="tx1"/>
          </a:fontRef>
        </p:style>
      </p:cxnSp>
      <p:sp>
        <p:nvSpPr>
          <p:cNvPr id="18" name="Retângulo 17"/>
          <p:cNvSpPr/>
          <p:nvPr/>
        </p:nvSpPr>
        <p:spPr>
          <a:xfrm>
            <a:off x="2312456" y="4198159"/>
            <a:ext cx="3069048" cy="188110"/>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rot="4475436">
            <a:off x="1653987" y="3705191"/>
            <a:ext cx="1115918" cy="153410"/>
          </a:xfrm>
          <a:prstGeom prst="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p:cNvSpPr/>
          <p:nvPr/>
        </p:nvSpPr>
        <p:spPr>
          <a:xfrm>
            <a:off x="1691680" y="2942360"/>
            <a:ext cx="504056" cy="43204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2698209" y="3574757"/>
            <a:ext cx="3097927" cy="646331"/>
          </a:xfrm>
          <a:prstGeom prst="rect">
            <a:avLst/>
          </a:prstGeom>
          <a:noFill/>
        </p:spPr>
        <p:txBody>
          <a:bodyPr wrap="square" rtlCol="0">
            <a:spAutoFit/>
          </a:bodyPr>
          <a:lstStyle/>
          <a:p>
            <a:r>
              <a:rPr lang="pt-BR" dirty="0">
                <a:solidFill>
                  <a:srgbClr val="FF9999"/>
                </a:solidFill>
              </a:rPr>
              <a:t>Versão  </a:t>
            </a:r>
            <a:r>
              <a:rPr lang="pt-BR" dirty="0" err="1">
                <a:solidFill>
                  <a:srgbClr val="FF9999"/>
                </a:solidFill>
              </a:rPr>
              <a:t>Branch</a:t>
            </a:r>
            <a:r>
              <a:rPr lang="pt-BR" dirty="0">
                <a:solidFill>
                  <a:srgbClr val="FF9999"/>
                </a:solidFill>
              </a:rPr>
              <a:t> para modificação de fontes</a:t>
            </a:r>
          </a:p>
        </p:txBody>
      </p:sp>
      <p:sp>
        <p:nvSpPr>
          <p:cNvPr id="25" name="Elipse 24"/>
          <p:cNvSpPr/>
          <p:nvPr/>
        </p:nvSpPr>
        <p:spPr>
          <a:xfrm>
            <a:off x="5524157" y="2942360"/>
            <a:ext cx="504056" cy="43204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Seta para a direita 25"/>
          <p:cNvSpPr/>
          <p:nvPr/>
        </p:nvSpPr>
        <p:spPr>
          <a:xfrm rot="17327544" flipV="1">
            <a:off x="5024367" y="3754475"/>
            <a:ext cx="967473" cy="279291"/>
          </a:xfrm>
          <a:prstGeom prst="rightArrow">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Conector de seta reta 26"/>
          <p:cNvCxnSpPr/>
          <p:nvPr/>
        </p:nvCxnSpPr>
        <p:spPr>
          <a:xfrm>
            <a:off x="6028213" y="3374408"/>
            <a:ext cx="1136075" cy="523514"/>
          </a:xfrm>
          <a:prstGeom prst="straightConnector1">
            <a:avLst/>
          </a:prstGeom>
          <a:ln>
            <a:solidFill>
              <a:srgbClr val="FF9999"/>
            </a:solidFill>
            <a:tailEnd type="arrow"/>
          </a:ln>
        </p:spPr>
        <p:style>
          <a:lnRef idx="1">
            <a:schemeClr val="accent1"/>
          </a:lnRef>
          <a:fillRef idx="0">
            <a:schemeClr val="accent1"/>
          </a:fillRef>
          <a:effectRef idx="0">
            <a:schemeClr val="accent1"/>
          </a:effectRef>
          <a:fontRef idx="minor">
            <a:schemeClr val="tx1"/>
          </a:fontRef>
        </p:style>
      </p:cxnSp>
      <p:sp>
        <p:nvSpPr>
          <p:cNvPr id="29" name="CaixaDeTexto 28"/>
          <p:cNvSpPr txBox="1"/>
          <p:nvPr/>
        </p:nvSpPr>
        <p:spPr>
          <a:xfrm flipH="1">
            <a:off x="5776185" y="3894120"/>
            <a:ext cx="3232236" cy="923330"/>
          </a:xfrm>
          <a:prstGeom prst="rect">
            <a:avLst/>
          </a:prstGeom>
          <a:noFill/>
        </p:spPr>
        <p:txBody>
          <a:bodyPr wrap="square" rtlCol="0">
            <a:spAutoFit/>
          </a:bodyPr>
          <a:lstStyle/>
          <a:p>
            <a:r>
              <a:rPr lang="pt-BR" b="1" dirty="0">
                <a:solidFill>
                  <a:srgbClr val="FF9999"/>
                </a:solidFill>
              </a:rPr>
              <a:t>Ponto de em que a Master recebe as atualizações terminadas.</a:t>
            </a:r>
            <a:endParaRPr lang="pt-BR" dirty="0">
              <a:solidFill>
                <a:srgbClr val="FF9999"/>
              </a:solidFill>
            </a:endParaRPr>
          </a:p>
        </p:txBody>
      </p:sp>
    </p:spTree>
    <p:extLst>
      <p:ext uri="{BB962C8B-B14F-4D97-AF65-F5344CB8AC3E}">
        <p14:creationId xmlns:p14="http://schemas.microsoft.com/office/powerpoint/2010/main" val="417475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28800"/>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Crie sua conta no GIT HUB.</a:t>
            </a:r>
          </a:p>
          <a:p>
            <a:endParaRPr lang="pt-BR" dirty="0"/>
          </a:p>
          <a:p>
            <a:endParaRPr lang="pt-BR" dirty="0"/>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892" y="2092718"/>
            <a:ext cx="5895428" cy="4407648"/>
          </a:xfrm>
          <a:prstGeom prst="rect">
            <a:avLst/>
          </a:prstGeom>
        </p:spPr>
      </p:pic>
    </p:spTree>
    <p:extLst>
      <p:ext uri="{BB962C8B-B14F-4D97-AF65-F5344CB8AC3E}">
        <p14:creationId xmlns:p14="http://schemas.microsoft.com/office/powerpoint/2010/main" val="233786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de cantos arredondados 12"/>
          <p:cNvSpPr/>
          <p:nvPr/>
        </p:nvSpPr>
        <p:spPr>
          <a:xfrm>
            <a:off x="683568" y="2552834"/>
            <a:ext cx="7704856" cy="1308214"/>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755576" y="2721694"/>
            <a:ext cx="7488832" cy="923330"/>
          </a:xfrm>
          <a:prstGeom prst="rect">
            <a:avLst/>
          </a:prstGeom>
          <a:solidFill>
            <a:schemeClr val="bg1"/>
          </a:solidFill>
        </p:spPr>
        <p:txBody>
          <a:bodyPr wrap="square" rtlCol="0">
            <a:spAutoFit/>
          </a:bodyPr>
          <a:lstStyle/>
          <a:p>
            <a:r>
              <a:rPr lang="pt-BR" sz="1800" dirty="0">
                <a:latin typeface="Calibri" panose="020F0502020204030204" pitchFamily="34" charset="0"/>
              </a:rPr>
              <a:t>AULA: </a:t>
            </a:r>
          </a:p>
          <a:p>
            <a:r>
              <a:rPr lang="pt-BR" b="1" dirty="0">
                <a:latin typeface="Calibri" panose="020F0502020204030204" pitchFamily="34" charset="0"/>
              </a:rPr>
              <a:t>3 – EXEMPLIFICAÇÃO DE COMO FERRAMENTAS E PROCESSOS IMPACTAM A QUALIDADE E GOVERNANÇA – GIT HUB</a:t>
            </a:r>
          </a:p>
        </p:txBody>
      </p:sp>
      <p:sp>
        <p:nvSpPr>
          <p:cNvPr id="15" name="Retângulo de cantos arredondados 14"/>
          <p:cNvSpPr/>
          <p:nvPr/>
        </p:nvSpPr>
        <p:spPr>
          <a:xfrm>
            <a:off x="683568" y="4293096"/>
            <a:ext cx="7704856" cy="1440160"/>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753249" y="4510861"/>
            <a:ext cx="2954655" cy="646331"/>
          </a:xfrm>
          <a:prstGeom prst="rect">
            <a:avLst/>
          </a:prstGeom>
          <a:solidFill>
            <a:schemeClr val="bg1"/>
          </a:solidFill>
        </p:spPr>
        <p:txBody>
          <a:bodyPr wrap="none" rtlCol="0">
            <a:spAutoFit/>
          </a:bodyPr>
          <a:lstStyle/>
          <a:p>
            <a:r>
              <a:rPr lang="pt-BR" sz="1800" dirty="0">
                <a:latin typeface="Calibri" panose="020F0502020204030204" pitchFamily="34" charset="0"/>
              </a:rPr>
              <a:t>PROFESSOR: </a:t>
            </a:r>
          </a:p>
          <a:p>
            <a:r>
              <a:rPr lang="pt-BR" sz="1800" b="1" dirty="0">
                <a:latin typeface="Calibri" panose="020F0502020204030204" pitchFamily="34" charset="0"/>
              </a:rPr>
              <a:t>RENATO JARDIM PARDUCCI	</a:t>
            </a:r>
          </a:p>
        </p:txBody>
      </p:sp>
      <p:sp>
        <p:nvSpPr>
          <p:cNvPr id="12" name="CaixaDeTexto 11"/>
          <p:cNvSpPr txBox="1"/>
          <p:nvPr/>
        </p:nvSpPr>
        <p:spPr>
          <a:xfrm>
            <a:off x="720276" y="5301208"/>
            <a:ext cx="3064878" cy="307777"/>
          </a:xfrm>
          <a:prstGeom prst="rect">
            <a:avLst/>
          </a:prstGeom>
          <a:solidFill>
            <a:schemeClr val="bg1"/>
          </a:solidFill>
        </p:spPr>
        <p:txBody>
          <a:bodyPr wrap="none" rtlCol="0">
            <a:spAutoFit/>
          </a:bodyPr>
          <a:lstStyle/>
          <a:p>
            <a:r>
              <a:rPr lang="pt-BR" sz="1400" dirty="0"/>
              <a:t>PROFRENATO.PARDUCCI@FIAP.COM.BR</a:t>
            </a:r>
          </a:p>
        </p:txBody>
      </p:sp>
      <p:sp>
        <p:nvSpPr>
          <p:cNvPr id="11" name="Retângulo de cantos arredondados 10"/>
          <p:cNvSpPr/>
          <p:nvPr/>
        </p:nvSpPr>
        <p:spPr>
          <a:xfrm>
            <a:off x="683568" y="908721"/>
            <a:ext cx="7704856" cy="1224136"/>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735997" y="1052736"/>
            <a:ext cx="6204391" cy="923330"/>
          </a:xfrm>
          <a:prstGeom prst="rect">
            <a:avLst/>
          </a:prstGeom>
          <a:solidFill>
            <a:schemeClr val="bg1"/>
          </a:solidFill>
        </p:spPr>
        <p:txBody>
          <a:bodyPr wrap="none" rtlCol="0">
            <a:spAutoFit/>
          </a:bodyPr>
          <a:lstStyle/>
          <a:p>
            <a:r>
              <a:rPr lang="pt-BR" sz="1800" dirty="0">
                <a:latin typeface="Calibri" panose="020F0502020204030204" pitchFamily="34" charset="0"/>
              </a:rPr>
              <a:t>DISCIPLINA:   </a:t>
            </a:r>
            <a:r>
              <a:rPr lang="pt-BR" b="1" dirty="0"/>
              <a:t>COMPLIANCE &amp; QUALITY ASSURANCE</a:t>
            </a:r>
          </a:p>
          <a:p>
            <a:r>
              <a:rPr lang="it-IT" b="1" dirty="0"/>
              <a:t>PROJETO DE SISTEMAS APLICADO AS MELHORES PRÁTICAS EM </a:t>
            </a:r>
          </a:p>
          <a:p>
            <a:r>
              <a:rPr lang="it-IT" b="1" dirty="0"/>
              <a:t>QUALIDADE DE SOFTWARE E GOVERNANÇA DE TI</a:t>
            </a:r>
            <a:endParaRPr lang="pt-BR" b="1" dirty="0"/>
          </a:p>
        </p:txBody>
      </p:sp>
    </p:spTree>
    <p:extLst>
      <p:ext uri="{BB962C8B-B14F-4D97-AF65-F5344CB8AC3E}">
        <p14:creationId xmlns:p14="http://schemas.microsoft.com/office/powerpoint/2010/main" val="55530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2856"/>
            <a:ext cx="9144000" cy="4392487"/>
          </a:xfrm>
          <a:prstGeom prst="rect">
            <a:avLst/>
          </a:prstGeom>
        </p:spPr>
      </p:pic>
      <p:sp>
        <p:nvSpPr>
          <p:cNvPr id="9" name="CaixaDeTexto 8"/>
          <p:cNvSpPr txBox="1"/>
          <p:nvPr/>
        </p:nvSpPr>
        <p:spPr>
          <a:xfrm>
            <a:off x="179388" y="1700808"/>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Faça o </a:t>
            </a:r>
            <a:r>
              <a:rPr lang="pt-BR" dirty="0" err="1"/>
              <a:t>login</a:t>
            </a:r>
            <a:r>
              <a:rPr lang="pt-BR" dirty="0"/>
              <a:t> para ver se está tudo Ok.</a:t>
            </a:r>
          </a:p>
          <a:p>
            <a:endParaRPr lang="pt-BR" dirty="0"/>
          </a:p>
          <a:p>
            <a:endParaRPr lang="pt-BR" dirty="0"/>
          </a:p>
        </p:txBody>
      </p:sp>
    </p:spTree>
    <p:extLst>
      <p:ext uri="{BB962C8B-B14F-4D97-AF65-F5344CB8AC3E}">
        <p14:creationId xmlns:p14="http://schemas.microsoft.com/office/powerpoint/2010/main" val="219773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866890"/>
            <a:ext cx="88660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err="1"/>
              <a:t>Logado</a:t>
            </a:r>
            <a:r>
              <a:rPr lang="pt-BR" dirty="0"/>
              <a:t> no GITHUB, acesse a área de repositórios.</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28"/>
            <a:ext cx="9144000" cy="3622258"/>
          </a:xfrm>
          <a:prstGeom prst="rect">
            <a:avLst/>
          </a:prstGeom>
        </p:spPr>
      </p:pic>
      <p:sp>
        <p:nvSpPr>
          <p:cNvPr id="6" name="Seta para baixo 5"/>
          <p:cNvSpPr/>
          <p:nvPr/>
        </p:nvSpPr>
        <p:spPr>
          <a:xfrm>
            <a:off x="6824044" y="3587418"/>
            <a:ext cx="325982" cy="6480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6824044" y="4205916"/>
            <a:ext cx="2245390" cy="226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79491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97613"/>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Seus repositórios de projetos de software aparecerão, caso você já tenha catalogado algum.</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64904"/>
            <a:ext cx="7001853" cy="4004980"/>
          </a:xfrm>
          <a:prstGeom prst="rect">
            <a:avLst/>
          </a:prstGeom>
        </p:spPr>
      </p:pic>
    </p:spTree>
    <p:extLst>
      <p:ext uri="{BB962C8B-B14F-4D97-AF65-F5344CB8AC3E}">
        <p14:creationId xmlns:p14="http://schemas.microsoft.com/office/powerpoint/2010/main" val="428932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97613"/>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Seus repositórios de projetos de software aparecerão, caso você já tenha catalogado algum.</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64904"/>
            <a:ext cx="7001853" cy="4004980"/>
          </a:xfrm>
          <a:prstGeom prst="rect">
            <a:avLst/>
          </a:prstGeom>
        </p:spPr>
      </p:pic>
    </p:spTree>
    <p:extLst>
      <p:ext uri="{BB962C8B-B14F-4D97-AF65-F5344CB8AC3E}">
        <p14:creationId xmlns:p14="http://schemas.microsoft.com/office/powerpoint/2010/main" val="325642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556792"/>
            <a:ext cx="88660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Crie um repositório.</a:t>
            </a:r>
          </a:p>
        </p:txBody>
      </p:sp>
      <p:pic>
        <p:nvPicPr>
          <p:cNvPr id="6" name="Imagem 5"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74" y="1955160"/>
            <a:ext cx="6458852" cy="4627655"/>
          </a:xfrm>
          <a:prstGeom prst="rect">
            <a:avLst/>
          </a:prstGeom>
        </p:spPr>
      </p:pic>
    </p:spTree>
    <p:extLst>
      <p:ext uri="{BB962C8B-B14F-4D97-AF65-F5344CB8AC3E}">
        <p14:creationId xmlns:p14="http://schemas.microsoft.com/office/powerpoint/2010/main" val="4218404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556792"/>
            <a:ext cx="88660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Entenda a tela do </a:t>
            </a:r>
            <a:r>
              <a:rPr lang="pt-BR" dirty="0" err="1"/>
              <a:t>GitHub</a:t>
            </a:r>
            <a:r>
              <a:rPr lang="pt-BR" dirty="0"/>
              <a:t>.</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9" y="1941512"/>
            <a:ext cx="9144000" cy="4655839"/>
          </a:xfrm>
          <a:prstGeom prst="rect">
            <a:avLst/>
          </a:prstGeom>
        </p:spPr>
      </p:pic>
      <p:sp>
        <p:nvSpPr>
          <p:cNvPr id="3" name="Retângulo de cantos arredondados 2"/>
          <p:cNvSpPr/>
          <p:nvPr/>
        </p:nvSpPr>
        <p:spPr>
          <a:xfrm>
            <a:off x="40419" y="4077072"/>
            <a:ext cx="1219213"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Seta para baixo 3"/>
          <p:cNvSpPr/>
          <p:nvPr/>
        </p:nvSpPr>
        <p:spPr>
          <a:xfrm>
            <a:off x="395536" y="3789040"/>
            <a:ext cx="254489" cy="28803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395536" y="3429000"/>
            <a:ext cx="254489"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a:t>
            </a:r>
          </a:p>
        </p:txBody>
      </p:sp>
      <p:sp>
        <p:nvSpPr>
          <p:cNvPr id="9" name="Retângulo de cantos arredondados 8"/>
          <p:cNvSpPr/>
          <p:nvPr/>
        </p:nvSpPr>
        <p:spPr>
          <a:xfrm>
            <a:off x="148592" y="4869160"/>
            <a:ext cx="1471080"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p:cNvSpPr/>
          <p:nvPr/>
        </p:nvSpPr>
        <p:spPr>
          <a:xfrm rot="10800000">
            <a:off x="1253465" y="5211795"/>
            <a:ext cx="324036" cy="41019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p:cNvSpPr/>
          <p:nvPr/>
        </p:nvSpPr>
        <p:spPr>
          <a:xfrm>
            <a:off x="1288238" y="5441970"/>
            <a:ext cx="254489"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a:t>
            </a:r>
          </a:p>
        </p:txBody>
      </p:sp>
      <p:sp>
        <p:nvSpPr>
          <p:cNvPr id="12" name="Retângulo de cantos arredondados 11"/>
          <p:cNvSpPr/>
          <p:nvPr/>
        </p:nvSpPr>
        <p:spPr>
          <a:xfrm>
            <a:off x="6372200" y="4077072"/>
            <a:ext cx="864096"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baixo 12"/>
          <p:cNvSpPr/>
          <p:nvPr/>
        </p:nvSpPr>
        <p:spPr>
          <a:xfrm>
            <a:off x="6677003" y="3897734"/>
            <a:ext cx="254489" cy="28803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p:cNvSpPr/>
          <p:nvPr/>
        </p:nvSpPr>
        <p:spPr>
          <a:xfrm>
            <a:off x="6677003" y="3537694"/>
            <a:ext cx="254489"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a:t>
            </a:r>
          </a:p>
        </p:txBody>
      </p:sp>
      <p:sp>
        <p:nvSpPr>
          <p:cNvPr id="15" name="Elipse 14"/>
          <p:cNvSpPr/>
          <p:nvPr/>
        </p:nvSpPr>
        <p:spPr>
          <a:xfrm>
            <a:off x="3923928" y="5477388"/>
            <a:ext cx="254489"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a:t>
            </a:r>
          </a:p>
        </p:txBody>
      </p:sp>
      <p:sp>
        <p:nvSpPr>
          <p:cNvPr id="8" name="CaixaDeTexto 7"/>
          <p:cNvSpPr txBox="1"/>
          <p:nvPr/>
        </p:nvSpPr>
        <p:spPr>
          <a:xfrm>
            <a:off x="4160089" y="5477388"/>
            <a:ext cx="4544001" cy="369332"/>
          </a:xfrm>
          <a:prstGeom prst="rect">
            <a:avLst/>
          </a:prstGeom>
          <a:noFill/>
        </p:spPr>
        <p:txBody>
          <a:bodyPr wrap="none" rtlCol="0">
            <a:spAutoFit/>
          </a:bodyPr>
          <a:lstStyle/>
          <a:p>
            <a:r>
              <a:rPr lang="pt-BR" dirty="0">
                <a:solidFill>
                  <a:srgbClr val="FF0000"/>
                </a:solidFill>
              </a:rPr>
              <a:t>Seleciona a área/cópia de fontes para trabalho</a:t>
            </a:r>
          </a:p>
        </p:txBody>
      </p:sp>
      <p:sp>
        <p:nvSpPr>
          <p:cNvPr id="17" name="Elipse 16"/>
          <p:cNvSpPr/>
          <p:nvPr/>
        </p:nvSpPr>
        <p:spPr>
          <a:xfrm>
            <a:off x="3941404" y="5840684"/>
            <a:ext cx="254489"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a:t>
            </a:r>
          </a:p>
        </p:txBody>
      </p:sp>
      <p:sp>
        <p:nvSpPr>
          <p:cNvPr id="18" name="CaixaDeTexto 17"/>
          <p:cNvSpPr txBox="1"/>
          <p:nvPr/>
        </p:nvSpPr>
        <p:spPr>
          <a:xfrm>
            <a:off x="4177565" y="5840684"/>
            <a:ext cx="4147739" cy="369332"/>
          </a:xfrm>
          <a:prstGeom prst="rect">
            <a:avLst/>
          </a:prstGeom>
          <a:noFill/>
        </p:spPr>
        <p:txBody>
          <a:bodyPr wrap="none" rtlCol="0">
            <a:spAutoFit/>
          </a:bodyPr>
          <a:lstStyle/>
          <a:p>
            <a:r>
              <a:rPr lang="pt-BR" dirty="0">
                <a:solidFill>
                  <a:srgbClr val="FF0000"/>
                </a:solidFill>
              </a:rPr>
              <a:t>Nomes dos arquivos que constam na área</a:t>
            </a:r>
          </a:p>
        </p:txBody>
      </p:sp>
      <p:sp>
        <p:nvSpPr>
          <p:cNvPr id="19" name="Elipse 18"/>
          <p:cNvSpPr/>
          <p:nvPr/>
        </p:nvSpPr>
        <p:spPr>
          <a:xfrm>
            <a:off x="3937576" y="6214372"/>
            <a:ext cx="254489" cy="3600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a:t>
            </a:r>
          </a:p>
        </p:txBody>
      </p:sp>
      <p:sp>
        <p:nvSpPr>
          <p:cNvPr id="20" name="CaixaDeTexto 19"/>
          <p:cNvSpPr txBox="1"/>
          <p:nvPr/>
        </p:nvSpPr>
        <p:spPr>
          <a:xfrm>
            <a:off x="4173737" y="6214372"/>
            <a:ext cx="4141005" cy="369332"/>
          </a:xfrm>
          <a:prstGeom prst="rect">
            <a:avLst/>
          </a:prstGeom>
          <a:noFill/>
        </p:spPr>
        <p:txBody>
          <a:bodyPr wrap="none" rtlCol="0">
            <a:spAutoFit/>
          </a:bodyPr>
          <a:lstStyle/>
          <a:p>
            <a:r>
              <a:rPr lang="pt-BR" dirty="0">
                <a:solidFill>
                  <a:srgbClr val="FF0000"/>
                </a:solidFill>
              </a:rPr>
              <a:t>Usado para carregar arquivos fonte no GIT</a:t>
            </a:r>
          </a:p>
        </p:txBody>
      </p:sp>
    </p:spTree>
    <p:extLst>
      <p:ext uri="{BB962C8B-B14F-4D97-AF65-F5344CB8AC3E}">
        <p14:creationId xmlns:p14="http://schemas.microsoft.com/office/powerpoint/2010/main" val="3827099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21" name="CaixaDeTexto 20"/>
          <p:cNvSpPr txBox="1"/>
          <p:nvPr/>
        </p:nvSpPr>
        <p:spPr>
          <a:xfrm>
            <a:off x="179388" y="1628800"/>
            <a:ext cx="8866063"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b="1" dirty="0"/>
              <a:t>Para incluir novos fontes ou alterar </a:t>
            </a:r>
            <a:r>
              <a:rPr lang="pt-BR" dirty="0"/>
              <a:t>fontes publicados no GIT, </a:t>
            </a:r>
            <a:r>
              <a:rPr lang="pt-BR" b="1" dirty="0"/>
              <a:t>crie uma </a:t>
            </a:r>
            <a:r>
              <a:rPr lang="pt-BR" b="1" dirty="0" err="1"/>
              <a:t>Branch</a:t>
            </a:r>
            <a:r>
              <a:rPr lang="pt-BR" b="1" dirty="0"/>
              <a:t> </a:t>
            </a:r>
            <a:r>
              <a:rPr lang="pt-BR" dirty="0"/>
              <a:t>(cópia de desvio)  </a:t>
            </a:r>
            <a:r>
              <a:rPr lang="pt-BR" b="1" dirty="0"/>
              <a:t>da área Master</a:t>
            </a:r>
            <a:r>
              <a:rPr lang="pt-BR" dirty="0"/>
              <a:t>.</a:t>
            </a:r>
          </a:p>
          <a:p>
            <a:endParaRPr lang="pt-BR" dirty="0"/>
          </a:p>
          <a:p>
            <a:r>
              <a:rPr lang="pt-BR" dirty="0"/>
              <a:t>A Master deve conter apenas os códigos fonte estáveis, que podem ser usados por outros desenvolvedores.</a:t>
            </a:r>
          </a:p>
          <a:p>
            <a:r>
              <a:rPr lang="pt-BR" dirty="0"/>
              <a:t>A </a:t>
            </a:r>
            <a:r>
              <a:rPr lang="pt-BR" dirty="0" err="1"/>
              <a:t>Branch</a:t>
            </a:r>
            <a:r>
              <a:rPr lang="pt-BR" dirty="0"/>
              <a:t> é uma réplica da Master para que um ou mais programadores façam alterações nos programas e depois republiquem os arquivos atualizados na Master.</a:t>
            </a:r>
          </a:p>
        </p:txBody>
      </p:sp>
      <p:pic>
        <p:nvPicPr>
          <p:cNvPr id="16" name="Imagem 15"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4445486"/>
            <a:ext cx="3344305" cy="2022138"/>
          </a:xfrm>
          <a:prstGeom prst="rect">
            <a:avLst/>
          </a:prstGeom>
        </p:spPr>
      </p:pic>
      <p:sp>
        <p:nvSpPr>
          <p:cNvPr id="22" name="CaixaDeTexto 21"/>
          <p:cNvSpPr txBox="1"/>
          <p:nvPr/>
        </p:nvSpPr>
        <p:spPr>
          <a:xfrm>
            <a:off x="323529" y="5013176"/>
            <a:ext cx="4896544" cy="646331"/>
          </a:xfrm>
          <a:prstGeom prst="rect">
            <a:avLst/>
          </a:prstGeom>
          <a:noFill/>
        </p:spPr>
        <p:txBody>
          <a:bodyPr wrap="square" rtlCol="0">
            <a:spAutoFit/>
          </a:bodyPr>
          <a:lstStyle/>
          <a:p>
            <a:r>
              <a:rPr lang="pt-BR" dirty="0">
                <a:solidFill>
                  <a:srgbClr val="FFFF00"/>
                </a:solidFill>
              </a:rPr>
              <a:t>Crie uma </a:t>
            </a:r>
            <a:r>
              <a:rPr lang="pt-BR" dirty="0" err="1">
                <a:solidFill>
                  <a:srgbClr val="FFFF00"/>
                </a:solidFill>
              </a:rPr>
              <a:t>Branch</a:t>
            </a:r>
            <a:r>
              <a:rPr lang="pt-BR" dirty="0">
                <a:solidFill>
                  <a:srgbClr val="FFFF00"/>
                </a:solidFill>
              </a:rPr>
              <a:t> a partir da Master com o nome que desejar.</a:t>
            </a:r>
          </a:p>
        </p:txBody>
      </p:sp>
    </p:spTree>
    <p:extLst>
      <p:ext uri="{BB962C8B-B14F-4D97-AF65-F5344CB8AC3E}">
        <p14:creationId xmlns:p14="http://schemas.microsoft.com/office/powerpoint/2010/main" val="286356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4" name="CaixaDeTexto 3"/>
          <p:cNvSpPr txBox="1"/>
          <p:nvPr/>
        </p:nvSpPr>
        <p:spPr>
          <a:xfrm>
            <a:off x="179512" y="1628800"/>
            <a:ext cx="886606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Acesse o link de Upload para subir para o </a:t>
            </a:r>
            <a:r>
              <a:rPr lang="pt-BR" dirty="0" err="1"/>
              <a:t>GitHub</a:t>
            </a:r>
            <a:r>
              <a:rPr lang="pt-BR" dirty="0"/>
              <a:t> um arquivo do seu computador. </a:t>
            </a:r>
          </a:p>
          <a:p>
            <a:endParaRPr lang="pt-BR" dirty="0"/>
          </a:p>
          <a:p>
            <a:r>
              <a:rPr lang="pt-BR" dirty="0"/>
              <a:t>Suba um arquivo .JAVA ou .SQL para experimentar!</a:t>
            </a:r>
          </a:p>
        </p:txBody>
      </p:sp>
      <p:pic>
        <p:nvPicPr>
          <p:cNvPr id="5" name="Imagem 4"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57" y="3212976"/>
            <a:ext cx="5739181" cy="3384376"/>
          </a:xfrm>
          <a:prstGeom prst="rect">
            <a:avLst/>
          </a:prstGeom>
        </p:spPr>
      </p:pic>
      <p:sp>
        <p:nvSpPr>
          <p:cNvPr id="6" name="Seta para a direita 5"/>
          <p:cNvSpPr/>
          <p:nvPr/>
        </p:nvSpPr>
        <p:spPr>
          <a:xfrm>
            <a:off x="107504" y="4437112"/>
            <a:ext cx="639978" cy="4320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de cantos arredondados 6"/>
          <p:cNvSpPr/>
          <p:nvPr/>
        </p:nvSpPr>
        <p:spPr>
          <a:xfrm>
            <a:off x="747482" y="4437112"/>
            <a:ext cx="151216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6516216" y="3244987"/>
            <a:ext cx="2411760" cy="1754326"/>
          </a:xfrm>
          <a:prstGeom prst="rect">
            <a:avLst/>
          </a:prstGeom>
          <a:noFill/>
        </p:spPr>
        <p:txBody>
          <a:bodyPr wrap="square" rtlCol="0">
            <a:spAutoFit/>
          </a:bodyPr>
          <a:lstStyle/>
          <a:p>
            <a:r>
              <a:rPr lang="pt-BR" dirty="0">
                <a:solidFill>
                  <a:srgbClr val="FFFF00"/>
                </a:solidFill>
              </a:rPr>
              <a:t>Como alternativa, você pode abrir a pasta com o seu arquivo no Windows Explorer e arrastá-lo para a página do GITHUB.</a:t>
            </a:r>
          </a:p>
        </p:txBody>
      </p:sp>
    </p:spTree>
    <p:extLst>
      <p:ext uri="{BB962C8B-B14F-4D97-AF65-F5344CB8AC3E}">
        <p14:creationId xmlns:p14="http://schemas.microsoft.com/office/powerpoint/2010/main" val="1087755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4" name="CaixaDeTexto 3"/>
          <p:cNvSpPr txBox="1"/>
          <p:nvPr/>
        </p:nvSpPr>
        <p:spPr>
          <a:xfrm>
            <a:off x="179512" y="1556792"/>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Cada inclusão ou alteração de arquivo pode ser comentada ao ser salva, facilitando a interpretação das versões.!</a:t>
            </a:r>
          </a:p>
        </p:txBody>
      </p:sp>
      <p:pic>
        <p:nvPicPr>
          <p:cNvPr id="8" name="Imagem 7"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8" y="2564904"/>
            <a:ext cx="9050649" cy="4001080"/>
          </a:xfrm>
          <a:prstGeom prst="rect">
            <a:avLst/>
          </a:prstGeom>
        </p:spPr>
      </p:pic>
    </p:spTree>
    <p:extLst>
      <p:ext uri="{BB962C8B-B14F-4D97-AF65-F5344CB8AC3E}">
        <p14:creationId xmlns:p14="http://schemas.microsoft.com/office/powerpoint/2010/main" val="718406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4" name="CaixaDeTexto 3"/>
          <p:cNvSpPr txBox="1"/>
          <p:nvPr/>
        </p:nvSpPr>
        <p:spPr>
          <a:xfrm>
            <a:off x="179512" y="1647091"/>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Quando algo é modificado na área de trabalho/cópia, fica habilitada a possibilidade de criar uma </a:t>
            </a:r>
            <a:r>
              <a:rPr lang="pt-BR" dirty="0" err="1"/>
              <a:t>Pull</a:t>
            </a:r>
            <a:r>
              <a:rPr lang="pt-BR" dirty="0"/>
              <a:t> </a:t>
            </a:r>
            <a:r>
              <a:rPr lang="pt-BR" dirty="0" err="1"/>
              <a:t>request</a:t>
            </a:r>
            <a:r>
              <a:rPr lang="pt-BR" dirty="0"/>
              <a:t> para atualizar a Master a partir da </a:t>
            </a:r>
            <a:r>
              <a:rPr lang="pt-BR" dirty="0" err="1"/>
              <a:t>Branch</a:t>
            </a:r>
            <a:r>
              <a:rPr lang="pt-BR" dirty="0"/>
              <a:t>.!</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19" y="4221088"/>
            <a:ext cx="8722047" cy="1980628"/>
          </a:xfrm>
          <a:prstGeom prst="rect">
            <a:avLst/>
          </a:prstGeom>
        </p:spPr>
      </p:pic>
      <p:sp>
        <p:nvSpPr>
          <p:cNvPr id="9" name="Seta para a direita 8"/>
          <p:cNvSpPr/>
          <p:nvPr/>
        </p:nvSpPr>
        <p:spPr>
          <a:xfrm rot="5400000">
            <a:off x="7729680" y="3942957"/>
            <a:ext cx="639978" cy="4320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de cantos arredondados 9"/>
          <p:cNvSpPr/>
          <p:nvPr/>
        </p:nvSpPr>
        <p:spPr>
          <a:xfrm>
            <a:off x="7380312" y="4509120"/>
            <a:ext cx="151216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6143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de cantos arredondados 2"/>
          <p:cNvSpPr/>
          <p:nvPr/>
        </p:nvSpPr>
        <p:spPr>
          <a:xfrm>
            <a:off x="107950" y="715963"/>
            <a:ext cx="8856663" cy="5521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5363" name="CaixaDeTexto 1"/>
          <p:cNvSpPr txBox="1">
            <a:spLocks noChangeArrowheads="1"/>
          </p:cNvSpPr>
          <p:nvPr/>
        </p:nvSpPr>
        <p:spPr bwMode="auto">
          <a:xfrm>
            <a:off x="3419475" y="715963"/>
            <a:ext cx="192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b="1">
                <a:solidFill>
                  <a:schemeClr val="tx2"/>
                </a:solidFill>
              </a:rPr>
              <a:t>AGENDA DA AULA</a:t>
            </a:r>
          </a:p>
        </p:txBody>
      </p:sp>
      <p:cxnSp>
        <p:nvCxnSpPr>
          <p:cNvPr id="5" name="Conector reto 4"/>
          <p:cNvCxnSpPr/>
          <p:nvPr/>
        </p:nvCxnSpPr>
        <p:spPr>
          <a:xfrm>
            <a:off x="358775" y="1085850"/>
            <a:ext cx="835342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250825" y="1341438"/>
            <a:ext cx="473206" cy="369332"/>
          </a:xfrm>
          <a:prstGeom prst="rect">
            <a:avLst/>
          </a:prstGeom>
          <a:noFill/>
        </p:spPr>
        <p:txBody>
          <a:bodyPr wrap="none">
            <a:spAutoFit/>
          </a:bodyPr>
          <a:lstStyle/>
          <a:p>
            <a:pPr marL="285750" indent="-285750">
              <a:buFont typeface="Wingdings" panose="05000000000000000000" pitchFamily="2" charset="2"/>
              <a:buChar char="ü"/>
              <a:defRPr/>
            </a:pPr>
            <a:endParaRPr lang="pt-BR" sz="1800" dirty="0"/>
          </a:p>
        </p:txBody>
      </p:sp>
      <p:sp>
        <p:nvSpPr>
          <p:cNvPr id="6" name="CaixaDeTexto 5"/>
          <p:cNvSpPr txBox="1"/>
          <p:nvPr/>
        </p:nvSpPr>
        <p:spPr>
          <a:xfrm>
            <a:off x="250825" y="1341438"/>
            <a:ext cx="8569647" cy="923330"/>
          </a:xfrm>
          <a:prstGeom prst="rect">
            <a:avLst/>
          </a:prstGeom>
          <a:noFill/>
        </p:spPr>
        <p:txBody>
          <a:bodyPr wrap="square">
            <a:spAutoFit/>
          </a:bodyPr>
          <a:lstStyle/>
          <a:p>
            <a:pPr marL="285750" indent="-285750">
              <a:buFont typeface="Wingdings" panose="05000000000000000000" pitchFamily="2" charset="2"/>
              <a:buChar char="ü"/>
              <a:defRPr/>
            </a:pPr>
            <a:r>
              <a:rPr lang="pt-BR" dirty="0"/>
              <a:t>Exemplificação do impacto de processos de trabalho e ferramentas sobre a Governança e a Qualidade</a:t>
            </a:r>
          </a:p>
          <a:p>
            <a:pPr marL="285750" indent="-285750">
              <a:buFont typeface="Wingdings" panose="05000000000000000000" pitchFamily="2" charset="2"/>
              <a:buChar char="ü"/>
              <a:defRPr/>
            </a:pPr>
            <a:r>
              <a:rPr lang="pt-BR" sz="1800" dirty="0"/>
              <a:t>Uso do GIT HUB</a:t>
            </a:r>
          </a:p>
        </p:txBody>
      </p:sp>
    </p:spTree>
    <p:extLst>
      <p:ext uri="{BB962C8B-B14F-4D97-AF65-F5344CB8AC3E}">
        <p14:creationId xmlns:p14="http://schemas.microsoft.com/office/powerpoint/2010/main" val="2325428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476672"/>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8" name="CaixaDeTexto 7"/>
          <p:cNvSpPr txBox="1"/>
          <p:nvPr/>
        </p:nvSpPr>
        <p:spPr>
          <a:xfrm>
            <a:off x="170433" y="1268760"/>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Depois que estiver certo que a mudança está completa e correta, publique a modificação na cópia Master, tornando-a disponível para todos os desenvolvedores usarem!</a:t>
            </a:r>
          </a:p>
        </p:txBody>
      </p:sp>
      <p:pic>
        <p:nvPicPr>
          <p:cNvPr id="9" name="Imagem 8"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247" y="2492896"/>
            <a:ext cx="7754433" cy="4050916"/>
          </a:xfrm>
          <a:prstGeom prst="rect">
            <a:avLst/>
          </a:prstGeom>
        </p:spPr>
      </p:pic>
      <p:sp>
        <p:nvSpPr>
          <p:cNvPr id="10" name="Seta para a direita 9"/>
          <p:cNvSpPr/>
          <p:nvPr/>
        </p:nvSpPr>
        <p:spPr>
          <a:xfrm>
            <a:off x="179388" y="6076293"/>
            <a:ext cx="493632" cy="4320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de cantos arredondados 10"/>
          <p:cNvSpPr/>
          <p:nvPr/>
        </p:nvSpPr>
        <p:spPr>
          <a:xfrm>
            <a:off x="726247" y="6111764"/>
            <a:ext cx="1397481"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9800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10" name="CaixaDeTexto 9"/>
          <p:cNvSpPr txBox="1"/>
          <p:nvPr/>
        </p:nvSpPr>
        <p:spPr>
          <a:xfrm>
            <a:off x="179512" y="1711548"/>
            <a:ext cx="8866063"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Experimente criar uma nova </a:t>
            </a:r>
            <a:r>
              <a:rPr lang="pt-BR" dirty="0" err="1"/>
              <a:t>Branch</a:t>
            </a:r>
            <a:r>
              <a:rPr lang="pt-BR" dirty="0"/>
              <a:t> para fazer alterações.!</a:t>
            </a:r>
          </a:p>
          <a:p>
            <a:endParaRPr lang="pt-BR" dirty="0"/>
          </a:p>
          <a:p>
            <a:r>
              <a:rPr lang="pt-BR" dirty="0"/>
              <a:t>Faça as modificações e execute o </a:t>
            </a:r>
            <a:r>
              <a:rPr lang="pt-BR" dirty="0" err="1"/>
              <a:t>Commit</a:t>
            </a:r>
            <a:r>
              <a:rPr lang="pt-BR" dirty="0"/>
              <a:t>.</a:t>
            </a:r>
          </a:p>
          <a:p>
            <a:endParaRPr lang="pt-BR" dirty="0"/>
          </a:p>
          <a:p>
            <a:r>
              <a:rPr lang="pt-BR" dirty="0"/>
              <a:t>Crie uma </a:t>
            </a:r>
            <a:r>
              <a:rPr lang="pt-BR" dirty="0" err="1"/>
              <a:t>Pull</a:t>
            </a:r>
            <a:r>
              <a:rPr lang="pt-BR" dirty="0"/>
              <a:t> </a:t>
            </a:r>
            <a:r>
              <a:rPr lang="pt-BR" dirty="0" err="1"/>
              <a:t>request</a:t>
            </a:r>
            <a:r>
              <a:rPr lang="pt-BR" dirty="0"/>
              <a:t> e execute a atualização da Master (Merge).</a:t>
            </a:r>
          </a:p>
        </p:txBody>
      </p:sp>
    </p:spTree>
    <p:extLst>
      <p:ext uri="{BB962C8B-B14F-4D97-AF65-F5344CB8AC3E}">
        <p14:creationId xmlns:p14="http://schemas.microsoft.com/office/powerpoint/2010/main" val="1085748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10" name="CaixaDeTexto 9"/>
          <p:cNvSpPr txBox="1"/>
          <p:nvPr/>
        </p:nvSpPr>
        <p:spPr>
          <a:xfrm>
            <a:off x="179512" y="1967354"/>
            <a:ext cx="88660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 Master terá o histórico de todas as modificações feitas.</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3" y="2690629"/>
            <a:ext cx="9005032" cy="3905728"/>
          </a:xfrm>
          <a:prstGeom prst="rect">
            <a:avLst/>
          </a:prstGeom>
        </p:spPr>
      </p:pic>
      <p:sp>
        <p:nvSpPr>
          <p:cNvPr id="5" name="Seta para a direita 4"/>
          <p:cNvSpPr/>
          <p:nvPr/>
        </p:nvSpPr>
        <p:spPr>
          <a:xfrm rot="5400000">
            <a:off x="7178977" y="3870949"/>
            <a:ext cx="639978" cy="4320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de cantos arredondados 5"/>
          <p:cNvSpPr/>
          <p:nvPr/>
        </p:nvSpPr>
        <p:spPr>
          <a:xfrm>
            <a:off x="7380312" y="4437112"/>
            <a:ext cx="669357"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94980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10" name="CaixaDeTexto 9"/>
          <p:cNvSpPr txBox="1"/>
          <p:nvPr/>
        </p:nvSpPr>
        <p:spPr>
          <a:xfrm>
            <a:off x="179512" y="1967354"/>
            <a:ext cx="88660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 Master terá o histórico de todas as modificações feitas.</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3" y="2492896"/>
            <a:ext cx="9005032" cy="4042514"/>
          </a:xfrm>
          <a:prstGeom prst="rect">
            <a:avLst/>
          </a:prstGeom>
        </p:spPr>
      </p:pic>
    </p:spTree>
    <p:extLst>
      <p:ext uri="{BB962C8B-B14F-4D97-AF65-F5344CB8AC3E}">
        <p14:creationId xmlns:p14="http://schemas.microsoft.com/office/powerpoint/2010/main" val="324886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10" name="CaixaDeTexto 9"/>
          <p:cNvSpPr txBox="1"/>
          <p:nvPr/>
        </p:nvSpPr>
        <p:spPr>
          <a:xfrm>
            <a:off x="179512" y="1628800"/>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Caso você precise recuperar uma versão anterior, basta selecioná-la.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7" y="2474992"/>
            <a:ext cx="8866187" cy="418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9027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10" name="CaixaDeTexto 9"/>
          <p:cNvSpPr txBox="1"/>
          <p:nvPr/>
        </p:nvSpPr>
        <p:spPr>
          <a:xfrm>
            <a:off x="179512" y="1798077"/>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Quando selecionada uma versão do fonte, o GIT mostra o que foi alterado para você ter certeza de qual versão está vendo.</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3" y="2924944"/>
            <a:ext cx="9005032" cy="3521177"/>
          </a:xfrm>
          <a:prstGeom prst="rect">
            <a:avLst/>
          </a:prstGeom>
        </p:spPr>
      </p:pic>
    </p:spTree>
    <p:extLst>
      <p:ext uri="{BB962C8B-B14F-4D97-AF65-F5344CB8AC3E}">
        <p14:creationId xmlns:p14="http://schemas.microsoft.com/office/powerpoint/2010/main" val="1007236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10" name="CaixaDeTexto 9"/>
          <p:cNvSpPr txBox="1"/>
          <p:nvPr/>
        </p:nvSpPr>
        <p:spPr>
          <a:xfrm>
            <a:off x="179512" y="1877050"/>
            <a:ext cx="8866063" cy="24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Você acabou de estudar um processo com atividades, definição de responsabilidades e ferramentas para gerenciar fontes de programas de aplicação em suas versões.</a:t>
            </a:r>
          </a:p>
          <a:p>
            <a:endParaRPr lang="pt-BR" dirty="0"/>
          </a:p>
          <a:p>
            <a:r>
              <a:rPr lang="pt-BR" dirty="0"/>
              <a:t>Seu 1º passo para garantir Qualidade em projetos de software e a Governança, através da garantia da continuidade dos negócios.</a:t>
            </a:r>
          </a:p>
        </p:txBody>
      </p:sp>
    </p:spTree>
    <p:extLst>
      <p:ext uri="{BB962C8B-B14F-4D97-AF65-F5344CB8AC3E}">
        <p14:creationId xmlns:p14="http://schemas.microsoft.com/office/powerpoint/2010/main" val="857670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415498"/>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ASSISTA OS VÍDEOS NO CANAL DO PROFESSOR</a:t>
            </a:r>
          </a:p>
        </p:txBody>
      </p:sp>
      <p:sp>
        <p:nvSpPr>
          <p:cNvPr id="2" name="Retângulo 1">
            <a:extLst>
              <a:ext uri="{FF2B5EF4-FFF2-40B4-BE49-F238E27FC236}">
                <a16:creationId xmlns:a16="http://schemas.microsoft.com/office/drawing/2014/main" id="{BB053DFD-F3DA-4279-94A6-A151642FDA42}"/>
              </a:ext>
            </a:extLst>
          </p:cNvPr>
          <p:cNvSpPr/>
          <p:nvPr/>
        </p:nvSpPr>
        <p:spPr>
          <a:xfrm>
            <a:off x="0" y="1916832"/>
            <a:ext cx="914400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8CC72C71-BBE0-4780-A9CE-77BF66B5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946" y="929834"/>
            <a:ext cx="1105054" cy="1009791"/>
          </a:xfrm>
          <a:prstGeom prst="rect">
            <a:avLst/>
          </a:prstGeom>
        </p:spPr>
      </p:pic>
      <p:pic>
        <p:nvPicPr>
          <p:cNvPr id="8" name="Imagem 7">
            <a:extLst>
              <a:ext uri="{FF2B5EF4-FFF2-40B4-BE49-F238E27FC236}">
                <a16:creationId xmlns:a16="http://schemas.microsoft.com/office/drawing/2014/main" id="{B2D7969C-2572-42C6-8517-31B67946C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571" y="5868378"/>
            <a:ext cx="1786750" cy="589801"/>
          </a:xfrm>
          <a:prstGeom prst="rect">
            <a:avLst/>
          </a:prstGeom>
        </p:spPr>
      </p:pic>
      <p:sp>
        <p:nvSpPr>
          <p:cNvPr id="10" name="Retângulo 9">
            <a:extLst>
              <a:ext uri="{FF2B5EF4-FFF2-40B4-BE49-F238E27FC236}">
                <a16:creationId xmlns:a16="http://schemas.microsoft.com/office/drawing/2014/main" id="{496D219D-F2EB-41E8-B0E1-F6079B2D9861}"/>
              </a:ext>
            </a:extLst>
          </p:cNvPr>
          <p:cNvSpPr/>
          <p:nvPr/>
        </p:nvSpPr>
        <p:spPr>
          <a:xfrm>
            <a:off x="179388" y="1968630"/>
            <a:ext cx="3248390" cy="369332"/>
          </a:xfrm>
          <a:prstGeom prst="rect">
            <a:avLst/>
          </a:prstGeom>
        </p:spPr>
        <p:txBody>
          <a:bodyPr wrap="none">
            <a:spAutoFit/>
          </a:bodyPr>
          <a:lstStyle/>
          <a:p>
            <a:r>
              <a:rPr lang="pt-BR" dirty="0"/>
              <a:t>https://youtu.be/MYhIM0bk9aQ</a:t>
            </a:r>
          </a:p>
        </p:txBody>
      </p:sp>
      <p:pic>
        <p:nvPicPr>
          <p:cNvPr id="12" name="Imagem 11">
            <a:extLst>
              <a:ext uri="{FF2B5EF4-FFF2-40B4-BE49-F238E27FC236}">
                <a16:creationId xmlns:a16="http://schemas.microsoft.com/office/drawing/2014/main" id="{C54A568A-C50B-45B7-AB80-266E1B5C3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388" y="2409970"/>
            <a:ext cx="6935168" cy="4115374"/>
          </a:xfrm>
          <a:prstGeom prst="rect">
            <a:avLst/>
          </a:prstGeom>
        </p:spPr>
      </p:pic>
    </p:spTree>
    <p:extLst>
      <p:ext uri="{BB962C8B-B14F-4D97-AF65-F5344CB8AC3E}">
        <p14:creationId xmlns:p14="http://schemas.microsoft.com/office/powerpoint/2010/main" val="60729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528336"/>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Você pode ainda, baixar o aplicativo GIT para Windows ou outra plataforma em https://git-scm.com/download/win, para fazer comandos da sua máquina.</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38" y="2638320"/>
            <a:ext cx="6363589" cy="3238952"/>
          </a:xfrm>
          <a:prstGeom prst="rect">
            <a:avLst/>
          </a:prstGeom>
        </p:spPr>
      </p:pic>
      <p:pic>
        <p:nvPicPr>
          <p:cNvPr id="7" name="Imagem 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148" y="4761148"/>
            <a:ext cx="3892348" cy="1787689"/>
          </a:xfrm>
          <a:prstGeom prst="rect">
            <a:avLst/>
          </a:prstGeom>
        </p:spPr>
      </p:pic>
      <p:sp>
        <p:nvSpPr>
          <p:cNvPr id="8" name="Seta para baixo 7"/>
          <p:cNvSpPr/>
          <p:nvPr/>
        </p:nvSpPr>
        <p:spPr>
          <a:xfrm>
            <a:off x="6982322" y="4437112"/>
            <a:ext cx="325982" cy="6480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p:cNvSpPr/>
          <p:nvPr/>
        </p:nvSpPr>
        <p:spPr>
          <a:xfrm rot="16423030">
            <a:off x="467544" y="4894425"/>
            <a:ext cx="648072" cy="6480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1135942" y="5218461"/>
            <a:ext cx="2245390" cy="226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6185609" y="5085184"/>
            <a:ext cx="1410727" cy="146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24496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528336"/>
            <a:ext cx="88660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Pode também selecionar um gerenciador de interface gráfica (</a:t>
            </a:r>
            <a:r>
              <a:rPr lang="pt-BR" dirty="0" err="1"/>
              <a:t>Client</a:t>
            </a:r>
            <a:r>
              <a:rPr lang="pt-BR" dirty="0"/>
              <a:t> – GIT) como o </a:t>
            </a:r>
            <a:r>
              <a:rPr lang="pt-BR" dirty="0" err="1"/>
              <a:t>SourceTree</a:t>
            </a:r>
            <a:r>
              <a:rPr lang="pt-BR" dirty="0"/>
              <a:t> para não ter que executar comandos GIT via linha de comando.</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19"/>
            <a:ext cx="6582694" cy="3805523"/>
          </a:xfrm>
          <a:prstGeom prst="rect">
            <a:avLst/>
          </a:prstGeom>
        </p:spPr>
      </p:pic>
      <p:sp>
        <p:nvSpPr>
          <p:cNvPr id="6" name="Seta para baixo 5"/>
          <p:cNvSpPr/>
          <p:nvPr/>
        </p:nvSpPr>
        <p:spPr>
          <a:xfrm rot="16423030">
            <a:off x="467544" y="4894425"/>
            <a:ext cx="648072" cy="6480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135942" y="4077072"/>
            <a:ext cx="3258258" cy="2448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6217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COMPREENDENDO O QUE SIGNIFICA IMPLANTAR AÇÕES DE MELHORIA DA QUALIDADE...</a:t>
            </a:r>
          </a:p>
        </p:txBody>
      </p:sp>
      <p:sp>
        <p:nvSpPr>
          <p:cNvPr id="5" name="CaixaDeTexto 4"/>
          <p:cNvSpPr txBox="1"/>
          <p:nvPr/>
        </p:nvSpPr>
        <p:spPr>
          <a:xfrm>
            <a:off x="63329" y="1844824"/>
            <a:ext cx="8866063"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sz="3200" dirty="0"/>
              <a:t>Vamos estudar algumas boas práticas e ferramentas para você entender o que significa criar ações de melhoria nos processos de TI de forma a garantir a Governança e promover a Qualidade.</a:t>
            </a:r>
          </a:p>
          <a:p>
            <a:endParaRPr lang="pt-BR" sz="3200" dirty="0"/>
          </a:p>
          <a:p>
            <a:r>
              <a:rPr lang="pt-BR" sz="3200" dirty="0"/>
              <a:t>Depois, retornaremos para estudar mais sobre Guias da Qualidade que se definem padrões aceitos internacionalmente para avaliar a qualidade de software.</a:t>
            </a:r>
          </a:p>
        </p:txBody>
      </p:sp>
    </p:spTree>
    <p:extLst>
      <p:ext uri="{BB962C8B-B14F-4D97-AF65-F5344CB8AC3E}">
        <p14:creationId xmlns:p14="http://schemas.microsoft.com/office/powerpoint/2010/main" val="3996174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9" y="1700808"/>
            <a:ext cx="6048796"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Esses aplicativos adicionais permitem que você publique e puxe arquivos para manutenção usando somente o seu computador pessoal, sem necessidade de usar o navegador, como nós fizemos no nosso exemplo.</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302059"/>
            <a:ext cx="1872208" cy="5173497"/>
          </a:xfrm>
          <a:prstGeom prst="rect">
            <a:avLst/>
          </a:prstGeom>
        </p:spPr>
      </p:pic>
      <p:pic>
        <p:nvPicPr>
          <p:cNvPr id="2" name="Imagem 1"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4221088"/>
            <a:ext cx="1326683" cy="1391399"/>
          </a:xfrm>
          <a:prstGeom prst="rect">
            <a:avLst/>
          </a:prstGeom>
        </p:spPr>
      </p:pic>
    </p:spTree>
    <p:extLst>
      <p:ext uri="{BB962C8B-B14F-4D97-AF65-F5344CB8AC3E}">
        <p14:creationId xmlns:p14="http://schemas.microsoft.com/office/powerpoint/2010/main" val="3921062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28800"/>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Você pode sincronizar os repositórios em nuvem com o computador pessoal.</a:t>
            </a:r>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352075"/>
            <a:ext cx="6673417" cy="3861258"/>
          </a:xfrm>
          <a:prstGeom prst="rect">
            <a:avLst/>
          </a:prstGeom>
        </p:spPr>
      </p:pic>
      <p:sp>
        <p:nvSpPr>
          <p:cNvPr id="6" name="Seta para a direita 5"/>
          <p:cNvSpPr/>
          <p:nvPr/>
        </p:nvSpPr>
        <p:spPr>
          <a:xfrm rot="10800000">
            <a:off x="4241172" y="3477029"/>
            <a:ext cx="3528391" cy="50405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916" y="4149080"/>
            <a:ext cx="6030167" cy="2451746"/>
          </a:xfrm>
          <a:prstGeom prst="rect">
            <a:avLst/>
          </a:prstGeom>
        </p:spPr>
      </p:pic>
    </p:spTree>
    <p:extLst>
      <p:ext uri="{BB962C8B-B14F-4D97-AF65-F5344CB8AC3E}">
        <p14:creationId xmlns:p14="http://schemas.microsoft.com/office/powerpoint/2010/main" val="1421051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28800"/>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Com o </a:t>
            </a:r>
            <a:r>
              <a:rPr lang="pt-BR" dirty="0" err="1"/>
              <a:t>GitGUI</a:t>
            </a:r>
            <a:r>
              <a:rPr lang="pt-BR" dirty="0"/>
              <a:t>, por exemplo, você pode acessar as áreas Master, </a:t>
            </a:r>
            <a:r>
              <a:rPr lang="pt-BR" dirty="0" err="1"/>
              <a:t>Branches</a:t>
            </a:r>
            <a:r>
              <a:rPr lang="pt-BR" dirty="0"/>
              <a:t> e pastas pelos menus o seu PC..</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17" y="2431124"/>
            <a:ext cx="8865879" cy="4166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566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28800"/>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Ele pode sincronizar com o GitHub.com se você configurar o </a:t>
            </a:r>
            <a:r>
              <a:rPr lang="pt-BR" dirty="0" err="1"/>
              <a:t>Submenu</a:t>
            </a:r>
            <a:r>
              <a:rPr lang="pt-BR" dirty="0"/>
              <a:t> </a:t>
            </a:r>
            <a:r>
              <a:rPr lang="pt-BR" dirty="0" err="1"/>
              <a:t>Eit</a:t>
            </a:r>
            <a:r>
              <a:rPr lang="pt-BR" dirty="0"/>
              <a:t>/</a:t>
            </a:r>
            <a:r>
              <a:rPr lang="pt-BR" dirty="0" err="1"/>
              <a:t>Options</a:t>
            </a:r>
            <a:r>
              <a:rPr lang="pt-BR" dirty="0"/>
              <a:t> com os dados do seu </a:t>
            </a:r>
            <a:r>
              <a:rPr lang="pt-BR" dirty="0" err="1"/>
              <a:t>login</a:t>
            </a:r>
            <a:r>
              <a:rPr lang="pt-BR" dirty="0"/>
              <a:t> na WEB.</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52" y="3140968"/>
            <a:ext cx="7668696" cy="2715004"/>
          </a:xfrm>
          <a:prstGeom prst="rect">
            <a:avLst/>
          </a:prstGeom>
        </p:spPr>
      </p:pic>
      <p:sp>
        <p:nvSpPr>
          <p:cNvPr id="3" name="Retângulo de cantos arredondados 2"/>
          <p:cNvSpPr/>
          <p:nvPr/>
        </p:nvSpPr>
        <p:spPr>
          <a:xfrm>
            <a:off x="737652" y="3429000"/>
            <a:ext cx="3834348" cy="5760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Seta para a direita 3"/>
          <p:cNvSpPr/>
          <p:nvPr/>
        </p:nvSpPr>
        <p:spPr>
          <a:xfrm>
            <a:off x="179388" y="3429000"/>
            <a:ext cx="558264" cy="43204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40061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28800"/>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Você pode sincronizar os repositórios em nuvem com o computador pessoal e visualizar seus repositórios.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336641"/>
            <a:ext cx="8825657" cy="4260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687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556792"/>
            <a:ext cx="871309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Pode ainda criar </a:t>
            </a:r>
            <a:r>
              <a:rPr lang="pt-BR" dirty="0" err="1"/>
              <a:t>branch</a:t>
            </a:r>
            <a:r>
              <a:rPr lang="pt-BR"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09" y="1988840"/>
            <a:ext cx="8833325" cy="453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803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503075"/>
            <a:ext cx="871309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 essa </a:t>
            </a:r>
            <a:r>
              <a:rPr lang="pt-BR" dirty="0" err="1"/>
              <a:t>Branch</a:t>
            </a:r>
            <a:r>
              <a:rPr lang="pt-BR" dirty="0"/>
              <a:t> pode ser local (só no seu computador) ou rastreada (</a:t>
            </a:r>
            <a:r>
              <a:rPr lang="pt-BR" dirty="0" err="1"/>
              <a:t>track</a:t>
            </a:r>
            <a:r>
              <a:rPr lang="pt-BR" dirty="0"/>
              <a:t>), ligada com o repositório remoto na Internet (associada ao </a:t>
            </a:r>
            <a:r>
              <a:rPr lang="pt-BR" dirty="0" err="1"/>
              <a:t>GitHub</a:t>
            </a:r>
            <a:r>
              <a:rPr lang="pt-BR" dirty="0"/>
              <a:t>).</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8" y="2636911"/>
            <a:ext cx="8713091" cy="3893745"/>
          </a:xfrm>
          <a:prstGeom prst="rect">
            <a:avLst/>
          </a:prstGeom>
        </p:spPr>
      </p:pic>
      <p:sp>
        <p:nvSpPr>
          <p:cNvPr id="3" name="Retângulo de cantos arredondados 2"/>
          <p:cNvSpPr/>
          <p:nvPr/>
        </p:nvSpPr>
        <p:spPr>
          <a:xfrm>
            <a:off x="1979712" y="3789040"/>
            <a:ext cx="2088232" cy="2880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Seta para baixo 3"/>
          <p:cNvSpPr/>
          <p:nvPr/>
        </p:nvSpPr>
        <p:spPr>
          <a:xfrm rot="10800000">
            <a:off x="3501240" y="4077072"/>
            <a:ext cx="432048" cy="57340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34534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72352"/>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Após criada a </a:t>
            </a:r>
            <a:r>
              <a:rPr lang="pt-BR" dirty="0" err="1"/>
              <a:t>Branch</a:t>
            </a:r>
            <a:r>
              <a:rPr lang="pt-BR" dirty="0"/>
              <a:t>, a navegação de acesso aos fontes é via menu da aplicação GUI.</a:t>
            </a:r>
          </a:p>
        </p:txBody>
      </p:sp>
      <p:pic>
        <p:nvPicPr>
          <p:cNvPr id="6" name="Imagem 5"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77" y="2492896"/>
            <a:ext cx="7287643" cy="4056574"/>
          </a:xfrm>
          <a:prstGeom prst="rect">
            <a:avLst/>
          </a:prstGeom>
        </p:spPr>
      </p:pic>
    </p:spTree>
    <p:extLst>
      <p:ext uri="{BB962C8B-B14F-4D97-AF65-F5344CB8AC3E}">
        <p14:creationId xmlns:p14="http://schemas.microsoft.com/office/powerpoint/2010/main" val="4231390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72352"/>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Após criada a </a:t>
            </a:r>
            <a:r>
              <a:rPr lang="pt-BR" dirty="0" err="1"/>
              <a:t>Branch</a:t>
            </a:r>
            <a:r>
              <a:rPr lang="pt-BR" dirty="0"/>
              <a:t>, a navegação de acesso aos fontes é via menu da aplicação GUI.</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53739"/>
            <a:ext cx="8713091" cy="414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de cantos arredondados 1"/>
          <p:cNvSpPr/>
          <p:nvPr/>
        </p:nvSpPr>
        <p:spPr>
          <a:xfrm>
            <a:off x="1331640" y="3068960"/>
            <a:ext cx="1944216" cy="6480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Seta para a direita 2"/>
          <p:cNvSpPr/>
          <p:nvPr/>
        </p:nvSpPr>
        <p:spPr>
          <a:xfrm rot="10800000">
            <a:off x="3275856" y="3392994"/>
            <a:ext cx="3312368" cy="32403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de cantos arredondados 3"/>
          <p:cNvSpPr/>
          <p:nvPr/>
        </p:nvSpPr>
        <p:spPr>
          <a:xfrm>
            <a:off x="6444208" y="3068960"/>
            <a:ext cx="2304256" cy="208823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Você pode selecionar as versões de atualização (</a:t>
            </a:r>
            <a:r>
              <a:rPr lang="pt-BR" dirty="0" err="1"/>
              <a:t>commits</a:t>
            </a:r>
            <a:r>
              <a:rPr lang="pt-BR" dirty="0"/>
              <a:t>)</a:t>
            </a:r>
          </a:p>
        </p:txBody>
      </p:sp>
    </p:spTree>
    <p:extLst>
      <p:ext uri="{BB962C8B-B14F-4D97-AF65-F5344CB8AC3E}">
        <p14:creationId xmlns:p14="http://schemas.microsoft.com/office/powerpoint/2010/main" val="1056751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28800"/>
            <a:ext cx="871309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Para editar arquivos na </a:t>
            </a:r>
            <a:r>
              <a:rPr lang="pt-BR" dirty="0" err="1"/>
              <a:t>Branch</a:t>
            </a:r>
            <a:r>
              <a:rPr lang="pt-BR" dirty="0"/>
              <a:t>, faça um </a:t>
            </a:r>
            <a:r>
              <a:rPr lang="pt-BR" dirty="0" err="1"/>
              <a:t>Checkout</a:t>
            </a:r>
            <a:r>
              <a:rPr lang="pt-BR" dirty="0"/>
              <a:t>!</a:t>
            </a:r>
          </a:p>
        </p:txBody>
      </p:sp>
      <p:pic>
        <p:nvPicPr>
          <p:cNvPr id="9" name="Imagem 8"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501" y="2564904"/>
            <a:ext cx="4007398" cy="1440160"/>
          </a:xfrm>
          <a:prstGeom prst="rect">
            <a:avLst/>
          </a:prstGeom>
        </p:spPr>
      </p:pic>
    </p:spTree>
    <p:extLst>
      <p:ext uri="{BB962C8B-B14F-4D97-AF65-F5344CB8AC3E}">
        <p14:creationId xmlns:p14="http://schemas.microsoft.com/office/powerpoint/2010/main" val="173576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415498"/>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NOSSA VIDA EM UM PROJETO DE SOFTWARE...</a:t>
            </a:r>
          </a:p>
        </p:txBody>
      </p:sp>
      <p:sp>
        <p:nvSpPr>
          <p:cNvPr id="5" name="CaixaDeTexto 4"/>
          <p:cNvSpPr txBox="1"/>
          <p:nvPr/>
        </p:nvSpPr>
        <p:spPr>
          <a:xfrm>
            <a:off x="63329" y="1268760"/>
            <a:ext cx="8866063"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Um projeto é feito de estágios, segundo vosso professor:</a:t>
            </a:r>
          </a:p>
          <a:p>
            <a:endParaRPr lang="pt-BR" dirty="0"/>
          </a:p>
          <a:p>
            <a:pPr marL="457200" indent="-457200">
              <a:buFont typeface="+mj-lt"/>
              <a:buAutoNum type="arabicPeriod"/>
            </a:pPr>
            <a:r>
              <a:rPr lang="pt-BR" dirty="0"/>
              <a:t>“Oba, oba!”</a:t>
            </a:r>
          </a:p>
          <a:p>
            <a:pPr marL="457200" indent="-457200">
              <a:buFont typeface="+mj-lt"/>
              <a:buAutoNum type="arabicPeriod"/>
            </a:pPr>
            <a:endParaRPr lang="pt-BR" dirty="0"/>
          </a:p>
          <a:p>
            <a:pPr marL="457200" indent="-457200">
              <a:buFont typeface="+mj-lt"/>
              <a:buAutoNum type="arabicPeriod"/>
            </a:pPr>
            <a:endParaRPr lang="pt-BR" dirty="0"/>
          </a:p>
          <a:p>
            <a:pPr marL="457200" indent="-457200">
              <a:buFont typeface="+mj-lt"/>
              <a:buAutoNum type="arabicPeriod"/>
            </a:pPr>
            <a:endParaRPr lang="pt-BR" dirty="0"/>
          </a:p>
          <a:p>
            <a:pPr marL="457200" indent="-457200">
              <a:buFont typeface="+mj-lt"/>
              <a:buAutoNum type="arabicPeriod"/>
            </a:pPr>
            <a:endParaRPr lang="pt-BR" dirty="0"/>
          </a:p>
          <a:p>
            <a:pPr marL="457200" indent="-457200">
              <a:buFont typeface="+mj-lt"/>
              <a:buAutoNum type="arabicPeriod"/>
            </a:pPr>
            <a:r>
              <a:rPr lang="pt-BR" dirty="0"/>
              <a:t>“</a:t>
            </a:r>
            <a:r>
              <a:rPr lang="pt-BR" dirty="0" err="1"/>
              <a:t>Epa</a:t>
            </a:r>
            <a:r>
              <a:rPr lang="pt-BR" dirty="0"/>
              <a:t>, </a:t>
            </a:r>
            <a:r>
              <a:rPr lang="pt-BR" dirty="0" err="1"/>
              <a:t>epa</a:t>
            </a:r>
            <a:r>
              <a:rPr lang="pt-BR" dirty="0"/>
              <a:t>!”</a:t>
            </a:r>
          </a:p>
          <a:p>
            <a:pPr marL="457200" indent="-457200">
              <a:buFont typeface="+mj-lt"/>
              <a:buAutoNum type="arabicPeriod"/>
            </a:pPr>
            <a:endParaRPr lang="pt-BR" dirty="0"/>
          </a:p>
          <a:p>
            <a:pPr marL="457200" indent="-457200">
              <a:buFont typeface="+mj-lt"/>
              <a:buAutoNum type="arabicPeriod"/>
            </a:pPr>
            <a:endParaRPr lang="pt-BR" dirty="0"/>
          </a:p>
          <a:p>
            <a:pPr marL="457200" indent="-457200">
              <a:buFont typeface="+mj-lt"/>
              <a:buAutoNum type="arabicPeriod"/>
            </a:pPr>
            <a:endParaRPr lang="pt-BR" dirty="0"/>
          </a:p>
          <a:p>
            <a:pPr marL="457200" indent="-457200">
              <a:buFont typeface="+mj-lt"/>
              <a:buAutoNum type="arabicPeriod"/>
            </a:pPr>
            <a:endParaRPr lang="pt-BR" dirty="0"/>
          </a:p>
          <a:p>
            <a:pPr marL="457200" indent="-457200">
              <a:buFont typeface="+mj-lt"/>
              <a:buAutoNum type="arabicPeriod"/>
            </a:pPr>
            <a:r>
              <a:rPr lang="pt-BR" dirty="0"/>
              <a:t>“Ai, ai, ai!”</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122" y="1972414"/>
            <a:ext cx="1800476" cy="1477328"/>
          </a:xfrm>
          <a:prstGeom prst="rect">
            <a:avLst/>
          </a:prstGeom>
        </p:spPr>
      </p:pic>
      <p:sp>
        <p:nvSpPr>
          <p:cNvPr id="3" name="CaixaDeTexto 2"/>
          <p:cNvSpPr txBox="1"/>
          <p:nvPr/>
        </p:nvSpPr>
        <p:spPr>
          <a:xfrm>
            <a:off x="5346382" y="1972413"/>
            <a:ext cx="3507370" cy="1477328"/>
          </a:xfrm>
          <a:prstGeom prst="rect">
            <a:avLst/>
          </a:prstGeom>
          <a:solidFill>
            <a:srgbClr val="FFFFCC"/>
          </a:solidFill>
        </p:spPr>
        <p:txBody>
          <a:bodyPr wrap="none" rtlCol="0">
            <a:spAutoFit/>
          </a:bodyPr>
          <a:lstStyle/>
          <a:p>
            <a:r>
              <a:rPr lang="pt-BR" dirty="0">
                <a:solidFill>
                  <a:schemeClr val="tx2"/>
                </a:solidFill>
              </a:rPr>
              <a:t>Temos um novo projeto!</a:t>
            </a:r>
          </a:p>
          <a:p>
            <a:r>
              <a:rPr lang="pt-BR" dirty="0">
                <a:solidFill>
                  <a:schemeClr val="tx2"/>
                </a:solidFill>
              </a:rPr>
              <a:t>Nossos empregos estão garantidos!</a:t>
            </a:r>
          </a:p>
          <a:p>
            <a:r>
              <a:rPr lang="pt-BR" dirty="0">
                <a:solidFill>
                  <a:schemeClr val="tx2"/>
                </a:solidFill>
              </a:rPr>
              <a:t>Vai entrar grana!</a:t>
            </a:r>
          </a:p>
          <a:p>
            <a:endParaRPr lang="pt-BR" dirty="0">
              <a:solidFill>
                <a:schemeClr val="tx2"/>
              </a:solidFill>
            </a:endParaRPr>
          </a:p>
          <a:p>
            <a:endParaRPr lang="pt-BR" dirty="0">
              <a:solidFill>
                <a:schemeClr val="tx2"/>
              </a:solidFill>
            </a:endParaRPr>
          </a:p>
        </p:txBody>
      </p:sp>
      <p:sp>
        <p:nvSpPr>
          <p:cNvPr id="6" name="Seta para a direita 5"/>
          <p:cNvSpPr/>
          <p:nvPr/>
        </p:nvSpPr>
        <p:spPr>
          <a:xfrm>
            <a:off x="2267744" y="2121541"/>
            <a:ext cx="1152128" cy="2160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8" name="Seta para a direita 7"/>
          <p:cNvSpPr/>
          <p:nvPr/>
        </p:nvSpPr>
        <p:spPr>
          <a:xfrm>
            <a:off x="2265279" y="3777725"/>
            <a:ext cx="1152128" cy="2160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9" name="Seta para a direita 8"/>
          <p:cNvSpPr/>
          <p:nvPr/>
        </p:nvSpPr>
        <p:spPr>
          <a:xfrm>
            <a:off x="2251632" y="5361901"/>
            <a:ext cx="1152128" cy="2160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pic>
        <p:nvPicPr>
          <p:cNvPr id="7" name="Imagem 6"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121" y="3545331"/>
            <a:ext cx="1692883" cy="1477328"/>
          </a:xfrm>
          <a:prstGeom prst="rect">
            <a:avLst/>
          </a:prstGeom>
        </p:spPr>
      </p:pic>
      <p:sp>
        <p:nvSpPr>
          <p:cNvPr id="11" name="CaixaDeTexto 10"/>
          <p:cNvSpPr txBox="1"/>
          <p:nvPr/>
        </p:nvSpPr>
        <p:spPr>
          <a:xfrm>
            <a:off x="5314924" y="3545331"/>
            <a:ext cx="3538828" cy="1477328"/>
          </a:xfrm>
          <a:prstGeom prst="rect">
            <a:avLst/>
          </a:prstGeom>
          <a:solidFill>
            <a:schemeClr val="accent1"/>
          </a:solidFill>
        </p:spPr>
        <p:txBody>
          <a:bodyPr wrap="square" rtlCol="0">
            <a:spAutoFit/>
          </a:bodyPr>
          <a:lstStyle/>
          <a:p>
            <a:r>
              <a:rPr lang="pt-BR" dirty="0">
                <a:solidFill>
                  <a:schemeClr val="tx2"/>
                </a:solidFill>
              </a:rPr>
              <a:t>Meu...</a:t>
            </a:r>
          </a:p>
          <a:p>
            <a:r>
              <a:rPr lang="pt-BR" dirty="0">
                <a:solidFill>
                  <a:schemeClr val="tx2"/>
                </a:solidFill>
              </a:rPr>
              <a:t>Esse projeto é punk!</a:t>
            </a:r>
          </a:p>
          <a:p>
            <a:r>
              <a:rPr lang="pt-BR" dirty="0">
                <a:solidFill>
                  <a:schemeClr val="tx2"/>
                </a:solidFill>
              </a:rPr>
              <a:t>Será que damos conta?</a:t>
            </a:r>
          </a:p>
          <a:p>
            <a:r>
              <a:rPr lang="pt-BR" dirty="0">
                <a:solidFill>
                  <a:schemeClr val="tx2"/>
                </a:solidFill>
              </a:rPr>
              <a:t>Esse plano de projeto está complicado!</a:t>
            </a:r>
          </a:p>
        </p:txBody>
      </p:sp>
      <p:pic>
        <p:nvPicPr>
          <p:cNvPr id="10" name="Imagem 9" descr="Recorte de Te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5741" y="5109388"/>
            <a:ext cx="1667279" cy="1487964"/>
          </a:xfrm>
          <a:prstGeom prst="rect">
            <a:avLst/>
          </a:prstGeom>
        </p:spPr>
      </p:pic>
      <p:sp>
        <p:nvSpPr>
          <p:cNvPr id="13" name="CaixaDeTexto 12"/>
          <p:cNvSpPr txBox="1"/>
          <p:nvPr/>
        </p:nvSpPr>
        <p:spPr>
          <a:xfrm>
            <a:off x="5314924" y="5120024"/>
            <a:ext cx="3538828" cy="1477328"/>
          </a:xfrm>
          <a:prstGeom prst="rect">
            <a:avLst/>
          </a:prstGeom>
          <a:solidFill>
            <a:schemeClr val="bg1"/>
          </a:solidFill>
        </p:spPr>
        <p:txBody>
          <a:bodyPr wrap="square" rtlCol="0">
            <a:spAutoFit/>
          </a:bodyPr>
          <a:lstStyle/>
          <a:p>
            <a:r>
              <a:rPr lang="pt-BR" dirty="0">
                <a:solidFill>
                  <a:schemeClr val="tx2"/>
                </a:solidFill>
              </a:rPr>
              <a:t>Tá tudo atrasado!</a:t>
            </a:r>
          </a:p>
          <a:p>
            <a:r>
              <a:rPr lang="pt-BR" dirty="0">
                <a:solidFill>
                  <a:schemeClr val="tx2"/>
                </a:solidFill>
              </a:rPr>
              <a:t>Estamos perdendo tempo!</a:t>
            </a:r>
          </a:p>
          <a:p>
            <a:r>
              <a:rPr lang="pt-BR" dirty="0">
                <a:solidFill>
                  <a:schemeClr val="tx2"/>
                </a:solidFill>
              </a:rPr>
              <a:t>Quanto retrabalho!</a:t>
            </a:r>
          </a:p>
          <a:p>
            <a:r>
              <a:rPr lang="pt-BR" dirty="0">
                <a:solidFill>
                  <a:schemeClr val="tx2"/>
                </a:solidFill>
              </a:rPr>
              <a:t>A gente não consegue se organizar!</a:t>
            </a:r>
          </a:p>
          <a:p>
            <a:r>
              <a:rPr lang="pt-BR" dirty="0">
                <a:solidFill>
                  <a:schemeClr val="tx2"/>
                </a:solidFill>
              </a:rPr>
              <a:t>Vamos perder o emprego!</a:t>
            </a:r>
          </a:p>
        </p:txBody>
      </p:sp>
    </p:spTree>
    <p:extLst>
      <p:ext uri="{BB962C8B-B14F-4D97-AF65-F5344CB8AC3E}">
        <p14:creationId xmlns:p14="http://schemas.microsoft.com/office/powerpoint/2010/main" val="1980766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47091"/>
            <a:ext cx="871309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Se você desejar publicar a </a:t>
            </a:r>
            <a:r>
              <a:rPr lang="pt-BR" dirty="0" err="1"/>
              <a:t>Branch</a:t>
            </a:r>
            <a:r>
              <a:rPr lang="pt-BR" dirty="0"/>
              <a:t> crida no seu PC no GitHub.com, faça um PUSH no </a:t>
            </a:r>
            <a:r>
              <a:rPr lang="pt-BR" dirty="0" err="1"/>
              <a:t>submenu</a:t>
            </a:r>
            <a:r>
              <a:rPr lang="pt-BR" dirty="0"/>
              <a:t> Remote (será exigido o </a:t>
            </a:r>
            <a:r>
              <a:rPr lang="pt-BR" dirty="0" err="1"/>
              <a:t>Login</a:t>
            </a:r>
            <a:r>
              <a:rPr lang="pt-BR" dirty="0"/>
              <a:t> do </a:t>
            </a:r>
            <a:r>
              <a:rPr lang="pt-BR" dirty="0" err="1"/>
              <a:t>GitHub</a:t>
            </a:r>
            <a:r>
              <a:rPr lang="pt-BR" dirty="0"/>
              <a:t> para essa operação)!</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561" y="2881236"/>
            <a:ext cx="5116744" cy="1987924"/>
          </a:xfrm>
          <a:prstGeom prst="rect">
            <a:avLst/>
          </a:prstGeom>
        </p:spPr>
      </p:pic>
    </p:spTree>
    <p:extLst>
      <p:ext uri="{BB962C8B-B14F-4D97-AF65-F5344CB8AC3E}">
        <p14:creationId xmlns:p14="http://schemas.microsoft.com/office/powerpoint/2010/main" val="2555660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8" y="1697613"/>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Após o </a:t>
            </a:r>
            <a:r>
              <a:rPr lang="pt-BR" dirty="0" err="1"/>
              <a:t>Push</a:t>
            </a:r>
            <a:r>
              <a:rPr lang="pt-BR" dirty="0"/>
              <a:t>, você poderá visualizar e operar a </a:t>
            </a:r>
            <a:r>
              <a:rPr lang="pt-BR" dirty="0" err="1"/>
              <a:t>Branch</a:t>
            </a:r>
            <a:r>
              <a:rPr lang="pt-BR" dirty="0"/>
              <a:t> e seus arquivos na WEB:</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236" y="2708920"/>
            <a:ext cx="3937927" cy="3283787"/>
          </a:xfrm>
          <a:prstGeom prst="rect">
            <a:avLst/>
          </a:prstGeom>
        </p:spPr>
      </p:pic>
      <p:sp>
        <p:nvSpPr>
          <p:cNvPr id="4" name="Retângulo de cantos arredondados 3"/>
          <p:cNvSpPr/>
          <p:nvPr/>
        </p:nvSpPr>
        <p:spPr>
          <a:xfrm>
            <a:off x="1979712" y="5013176"/>
            <a:ext cx="4680520" cy="5760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a direita 5"/>
          <p:cNvSpPr/>
          <p:nvPr/>
        </p:nvSpPr>
        <p:spPr>
          <a:xfrm>
            <a:off x="1187624" y="4977172"/>
            <a:ext cx="648072" cy="64807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14958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7" y="1674529"/>
            <a:ext cx="871309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Você pode editar os arquivos no seu PC:</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44" y="2167905"/>
            <a:ext cx="5616624" cy="4217538"/>
          </a:xfrm>
          <a:prstGeom prst="rect">
            <a:avLst/>
          </a:prstGeom>
        </p:spPr>
      </p:pic>
      <p:sp>
        <p:nvSpPr>
          <p:cNvPr id="7" name="Retângulo de cantos arredondados 6"/>
          <p:cNvSpPr/>
          <p:nvPr/>
        </p:nvSpPr>
        <p:spPr>
          <a:xfrm>
            <a:off x="-108520" y="2708920"/>
            <a:ext cx="4248472" cy="50405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a direita 7"/>
          <p:cNvSpPr/>
          <p:nvPr/>
        </p:nvSpPr>
        <p:spPr>
          <a:xfrm rot="10800000">
            <a:off x="4168996" y="2864797"/>
            <a:ext cx="2236813" cy="25202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63" y="3212976"/>
            <a:ext cx="8421276" cy="1714739"/>
          </a:xfrm>
          <a:prstGeom prst="rect">
            <a:avLst/>
          </a:prstGeom>
        </p:spPr>
      </p:pic>
      <p:pic>
        <p:nvPicPr>
          <p:cNvPr id="10" name="Imagem 9" descr="Recorte de Te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31" y="5301208"/>
            <a:ext cx="3562847" cy="866896"/>
          </a:xfrm>
          <a:prstGeom prst="rect">
            <a:avLst/>
          </a:prstGeom>
        </p:spPr>
      </p:pic>
      <p:sp>
        <p:nvSpPr>
          <p:cNvPr id="11" name="Retângulo de cantos arredondados 10"/>
          <p:cNvSpPr/>
          <p:nvPr/>
        </p:nvSpPr>
        <p:spPr>
          <a:xfrm>
            <a:off x="2951756" y="4365104"/>
            <a:ext cx="6192244" cy="2880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para baixo 11"/>
          <p:cNvSpPr/>
          <p:nvPr/>
        </p:nvSpPr>
        <p:spPr>
          <a:xfrm>
            <a:off x="6588224" y="4653136"/>
            <a:ext cx="432048" cy="648072"/>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de cantos arredondados 12"/>
          <p:cNvSpPr/>
          <p:nvPr/>
        </p:nvSpPr>
        <p:spPr>
          <a:xfrm>
            <a:off x="6446753" y="5301208"/>
            <a:ext cx="705245" cy="2880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59715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7" y="1524561"/>
            <a:ext cx="8713091"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As edições são refletidas no </a:t>
            </a:r>
            <a:r>
              <a:rPr lang="pt-BR" dirty="0" err="1"/>
              <a:t>GitGui</a:t>
            </a:r>
            <a:r>
              <a:rPr lang="pt-BR" dirty="0"/>
              <a:t> e podem ser atualizadas por </a:t>
            </a:r>
            <a:r>
              <a:rPr lang="pt-BR" dirty="0" err="1"/>
              <a:t>Push</a:t>
            </a:r>
            <a:r>
              <a:rPr lang="pt-BR" dirty="0"/>
              <a:t> no </a:t>
            </a:r>
            <a:r>
              <a:rPr lang="pt-BR" dirty="0" err="1"/>
              <a:t>GitHub</a:t>
            </a:r>
            <a:r>
              <a:rPr lang="pt-BR" dirty="0"/>
              <a:t>!</a:t>
            </a:r>
          </a:p>
          <a:p>
            <a:r>
              <a:rPr lang="pt-BR" dirty="0"/>
              <a:t>Vá no </a:t>
            </a:r>
            <a:r>
              <a:rPr lang="pt-BR" dirty="0" err="1"/>
              <a:t>submenu</a:t>
            </a:r>
            <a:r>
              <a:rPr lang="pt-BR" dirty="0"/>
              <a:t> </a:t>
            </a:r>
            <a:r>
              <a:rPr lang="pt-BR" dirty="0" err="1"/>
              <a:t>Commit</a:t>
            </a:r>
            <a:r>
              <a:rPr lang="pt-BR" dirty="0"/>
              <a:t>/</a:t>
            </a:r>
            <a:r>
              <a:rPr lang="pt-BR" dirty="0" err="1"/>
              <a:t>Rescan</a:t>
            </a:r>
            <a:r>
              <a:rPr lang="pt-BR" dirty="0"/>
              <a:t> para descobrir as mudanças feitas, antes de fazer o </a:t>
            </a:r>
            <a:r>
              <a:rPr lang="pt-BR" dirty="0" err="1"/>
              <a:t>Push</a:t>
            </a:r>
            <a:r>
              <a:rPr lang="pt-BR" dirty="0"/>
              <a:t>!</a:t>
            </a:r>
          </a:p>
        </p:txBody>
      </p:sp>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8" y="2996952"/>
            <a:ext cx="5150861" cy="3405668"/>
          </a:xfrm>
          <a:prstGeom prst="rect">
            <a:avLst/>
          </a:prstGeom>
        </p:spPr>
      </p:pic>
      <p:pic>
        <p:nvPicPr>
          <p:cNvPr id="6" name="Imagem 5"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200" y="4673561"/>
            <a:ext cx="3889295" cy="1365707"/>
          </a:xfrm>
          <a:prstGeom prst="rect">
            <a:avLst/>
          </a:prstGeom>
        </p:spPr>
      </p:pic>
    </p:spTree>
    <p:extLst>
      <p:ext uri="{BB962C8B-B14F-4D97-AF65-F5344CB8AC3E}">
        <p14:creationId xmlns:p14="http://schemas.microsoft.com/office/powerpoint/2010/main" val="1046006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7" y="1553597"/>
            <a:ext cx="871309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Executando o </a:t>
            </a:r>
            <a:r>
              <a:rPr lang="pt-BR" dirty="0" err="1"/>
              <a:t>Push</a:t>
            </a:r>
            <a:r>
              <a:rPr lang="pt-BR" dirty="0"/>
              <a:t> via Menu </a:t>
            </a:r>
            <a:r>
              <a:rPr lang="pt-BR" dirty="0" err="1"/>
              <a:t>Commit</a:t>
            </a:r>
            <a:r>
              <a:rPr lang="pt-BR" dirty="0"/>
              <a:t>: execute o </a:t>
            </a:r>
            <a:r>
              <a:rPr lang="pt-BR" dirty="0" err="1"/>
              <a:t>Commit</a:t>
            </a:r>
            <a:r>
              <a:rPr lang="pt-BR" dirty="0"/>
              <a:t> e depois o </a:t>
            </a:r>
            <a:r>
              <a:rPr lang="pt-BR" dirty="0" err="1"/>
              <a:t>Push</a:t>
            </a:r>
            <a:r>
              <a:rPr lang="pt-BR"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92896"/>
            <a:ext cx="8333902" cy="4104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de cantos arredondados 1"/>
          <p:cNvSpPr/>
          <p:nvPr/>
        </p:nvSpPr>
        <p:spPr>
          <a:xfrm>
            <a:off x="1331640" y="5849976"/>
            <a:ext cx="1008112" cy="2880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Seta para a direita 3"/>
          <p:cNvSpPr/>
          <p:nvPr/>
        </p:nvSpPr>
        <p:spPr>
          <a:xfrm>
            <a:off x="107504" y="5949280"/>
            <a:ext cx="1224136" cy="2880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de cantos arredondados 6"/>
          <p:cNvSpPr/>
          <p:nvPr/>
        </p:nvSpPr>
        <p:spPr>
          <a:xfrm>
            <a:off x="4394200" y="2996952"/>
            <a:ext cx="3418160" cy="309634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direita 9"/>
          <p:cNvSpPr/>
          <p:nvPr/>
        </p:nvSpPr>
        <p:spPr>
          <a:xfrm rot="10800000">
            <a:off x="7812360" y="4041068"/>
            <a:ext cx="1224136"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p:cNvSpPr/>
          <p:nvPr/>
        </p:nvSpPr>
        <p:spPr>
          <a:xfrm>
            <a:off x="107504" y="5733256"/>
            <a:ext cx="1224136"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0" y="5733256"/>
            <a:ext cx="467544" cy="21602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1</a:t>
            </a:r>
          </a:p>
        </p:txBody>
      </p:sp>
      <p:sp>
        <p:nvSpPr>
          <p:cNvPr id="14" name="Elipse 13"/>
          <p:cNvSpPr/>
          <p:nvPr/>
        </p:nvSpPr>
        <p:spPr>
          <a:xfrm>
            <a:off x="0" y="6021288"/>
            <a:ext cx="46754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2</a:t>
            </a:r>
          </a:p>
        </p:txBody>
      </p:sp>
    </p:spTree>
    <p:extLst>
      <p:ext uri="{BB962C8B-B14F-4D97-AF65-F5344CB8AC3E}">
        <p14:creationId xmlns:p14="http://schemas.microsoft.com/office/powerpoint/2010/main" val="1448174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784830"/>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GERENCIAMENTO DA PRODUÇÃO E ATUALIZAÇÃO DE SOFTWARE</a:t>
            </a:r>
          </a:p>
        </p:txBody>
      </p:sp>
      <p:sp>
        <p:nvSpPr>
          <p:cNvPr id="5" name="CaixaDeTexto 4"/>
          <p:cNvSpPr txBox="1"/>
          <p:nvPr/>
        </p:nvSpPr>
        <p:spPr>
          <a:xfrm>
            <a:off x="179387" y="1546046"/>
            <a:ext cx="8713091" cy="1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Com esses procedimentos, você consegue fazer </a:t>
            </a:r>
            <a:r>
              <a:rPr lang="pt-BR" dirty="0" err="1"/>
              <a:t>Check</a:t>
            </a:r>
            <a:r>
              <a:rPr lang="pt-BR" dirty="0"/>
              <a:t> out e </a:t>
            </a:r>
            <a:r>
              <a:rPr lang="pt-BR" dirty="0" err="1"/>
              <a:t>Check</a:t>
            </a:r>
            <a:r>
              <a:rPr lang="pt-BR" dirty="0"/>
              <a:t> in (</a:t>
            </a:r>
            <a:r>
              <a:rPr lang="pt-BR" dirty="0" err="1"/>
              <a:t>Push</a:t>
            </a:r>
            <a:r>
              <a:rPr lang="pt-BR" dirty="0"/>
              <a:t>) , mantendo sincronia entre o ambiente remoto dos fontes e o seu ambiente local de trabalho.</a:t>
            </a:r>
          </a:p>
          <a:p>
            <a:r>
              <a:rPr lang="pt-BR" dirty="0"/>
              <a:t>Após os </a:t>
            </a:r>
            <a:r>
              <a:rPr lang="pt-BR" dirty="0" err="1"/>
              <a:t>Pushes</a:t>
            </a:r>
            <a:r>
              <a:rPr lang="pt-BR" dirty="0"/>
              <a:t>, confira sempre se o GitHub.com foi atualizado corretamente.</a:t>
            </a:r>
          </a:p>
        </p:txBody>
      </p:sp>
      <p:pic>
        <p:nvPicPr>
          <p:cNvPr id="6" name="Imagem 5"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7" y="4429805"/>
            <a:ext cx="8770561" cy="2117033"/>
          </a:xfrm>
          <a:prstGeom prst="rect">
            <a:avLst/>
          </a:prstGeom>
        </p:spPr>
      </p:pic>
      <p:pic>
        <p:nvPicPr>
          <p:cNvPr id="9" name="Imagem 8"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88" y="3356992"/>
            <a:ext cx="8770560" cy="960165"/>
          </a:xfrm>
          <a:prstGeom prst="rect">
            <a:avLst/>
          </a:prstGeom>
        </p:spPr>
      </p:pic>
    </p:spTree>
    <p:extLst>
      <p:ext uri="{BB962C8B-B14F-4D97-AF65-F5344CB8AC3E}">
        <p14:creationId xmlns:p14="http://schemas.microsoft.com/office/powerpoint/2010/main" val="4245684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415498"/>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ASSISTA OS VÍDEOS NO CANAL DO PROFESSOR</a:t>
            </a:r>
          </a:p>
        </p:txBody>
      </p:sp>
      <p:sp>
        <p:nvSpPr>
          <p:cNvPr id="2" name="Retângulo 1">
            <a:extLst>
              <a:ext uri="{FF2B5EF4-FFF2-40B4-BE49-F238E27FC236}">
                <a16:creationId xmlns:a16="http://schemas.microsoft.com/office/drawing/2014/main" id="{BB053DFD-F3DA-4279-94A6-A151642FDA42}"/>
              </a:ext>
            </a:extLst>
          </p:cNvPr>
          <p:cNvSpPr/>
          <p:nvPr/>
        </p:nvSpPr>
        <p:spPr>
          <a:xfrm>
            <a:off x="0" y="1916832"/>
            <a:ext cx="914400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8CC72C71-BBE0-4780-A9CE-77BF66B5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946" y="929834"/>
            <a:ext cx="1105054" cy="1009791"/>
          </a:xfrm>
          <a:prstGeom prst="rect">
            <a:avLst/>
          </a:prstGeom>
        </p:spPr>
      </p:pic>
      <p:sp>
        <p:nvSpPr>
          <p:cNvPr id="13" name="Retângulo 12">
            <a:extLst>
              <a:ext uri="{FF2B5EF4-FFF2-40B4-BE49-F238E27FC236}">
                <a16:creationId xmlns:a16="http://schemas.microsoft.com/office/drawing/2014/main" id="{33F5C1C4-4DB6-483D-9B0A-63D2244F2BAD}"/>
              </a:ext>
            </a:extLst>
          </p:cNvPr>
          <p:cNvSpPr/>
          <p:nvPr/>
        </p:nvSpPr>
        <p:spPr>
          <a:xfrm>
            <a:off x="179388" y="1960904"/>
            <a:ext cx="3123997" cy="369332"/>
          </a:xfrm>
          <a:prstGeom prst="rect">
            <a:avLst/>
          </a:prstGeom>
        </p:spPr>
        <p:txBody>
          <a:bodyPr wrap="none">
            <a:spAutoFit/>
          </a:bodyPr>
          <a:lstStyle/>
          <a:p>
            <a:r>
              <a:rPr lang="pt-BR" dirty="0"/>
              <a:t>https://youtu.be/aSpdQ_82S9k</a:t>
            </a:r>
          </a:p>
        </p:txBody>
      </p:sp>
      <p:pic>
        <p:nvPicPr>
          <p:cNvPr id="17" name="Imagem 16">
            <a:extLst>
              <a:ext uri="{FF2B5EF4-FFF2-40B4-BE49-F238E27FC236}">
                <a16:creationId xmlns:a16="http://schemas.microsoft.com/office/drawing/2014/main" id="{CB6B2866-75C3-48D4-A2E3-1AE4959DA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60" y="2310504"/>
            <a:ext cx="7363853" cy="4286848"/>
          </a:xfrm>
          <a:prstGeom prst="rect">
            <a:avLst/>
          </a:prstGeom>
        </p:spPr>
      </p:pic>
      <p:pic>
        <p:nvPicPr>
          <p:cNvPr id="19" name="Imagem 18">
            <a:extLst>
              <a:ext uri="{FF2B5EF4-FFF2-40B4-BE49-F238E27FC236}">
                <a16:creationId xmlns:a16="http://schemas.microsoft.com/office/drawing/2014/main" id="{9CBA1D80-F284-4B23-B261-8CC891ACB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571" y="5868378"/>
            <a:ext cx="1786750" cy="589801"/>
          </a:xfrm>
          <a:prstGeom prst="rect">
            <a:avLst/>
          </a:prstGeom>
        </p:spPr>
      </p:pic>
    </p:spTree>
    <p:extLst>
      <p:ext uri="{BB962C8B-B14F-4D97-AF65-F5344CB8AC3E}">
        <p14:creationId xmlns:p14="http://schemas.microsoft.com/office/powerpoint/2010/main" val="2663563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 y="692696"/>
            <a:ext cx="8928991" cy="5760640"/>
          </a:xfrm>
          <a:prstGeom prst="rect">
            <a:avLst/>
          </a:prstGeom>
          <a:solidFill>
            <a:schemeClr val="tx2"/>
          </a:solidFill>
        </p:spPr>
      </p:pic>
    </p:spTree>
    <p:extLst>
      <p:ext uri="{BB962C8B-B14F-4D97-AF65-F5344CB8AC3E}">
        <p14:creationId xmlns:p14="http://schemas.microsoft.com/office/powerpoint/2010/main" val="3074024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7000" y="639763"/>
            <a:ext cx="7443788" cy="5873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defRPr/>
            </a:pPr>
            <a:r>
              <a:rPr lang="pt-BR" sz="2800" kern="0" dirty="0">
                <a:solidFill>
                  <a:schemeClr val="bg1"/>
                </a:solidFill>
                <a:latin typeface="Calibri" pitchFamily="34" charset="0"/>
              </a:rPr>
              <a:t>Boa diversão!</a:t>
            </a:r>
            <a:endParaRPr lang="pt-BR" sz="2800" b="1" kern="0" dirty="0">
              <a:solidFill>
                <a:schemeClr val="bg1"/>
              </a:solidFill>
              <a:latin typeface="Calibri" pitchFamily="34" charset="0"/>
            </a:endParaRPr>
          </a:p>
        </p:txBody>
      </p:sp>
      <p:sp>
        <p:nvSpPr>
          <p:cNvPr id="61443" name="Retângulo 1"/>
          <p:cNvSpPr>
            <a:spLocks noChangeArrowheads="1"/>
          </p:cNvSpPr>
          <p:nvPr/>
        </p:nvSpPr>
        <p:spPr bwMode="auto">
          <a:xfrm>
            <a:off x="123825" y="1508125"/>
            <a:ext cx="84248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b="1" dirty="0">
                <a:solidFill>
                  <a:schemeClr val="bg1"/>
                </a:solidFill>
              </a:rPr>
              <a:t>Agora você conhece um jeito inteligente de controlar suas versões de arquivos com total segurança!</a:t>
            </a:r>
          </a:p>
          <a:p>
            <a:endParaRPr lang="pt-BR" altLang="pt-BR" b="1" dirty="0">
              <a:solidFill>
                <a:schemeClr val="bg1"/>
              </a:solidFill>
            </a:endParaRPr>
          </a:p>
          <a:p>
            <a:r>
              <a:rPr lang="pt-BR" altLang="pt-BR" b="1" dirty="0">
                <a:solidFill>
                  <a:schemeClr val="bg1"/>
                </a:solidFill>
              </a:rPr>
              <a:t>Aproveite esse ambiente em todas as suas disciplinas de </a:t>
            </a:r>
            <a:r>
              <a:rPr lang="pt-BR" altLang="pt-BR" b="1" dirty="0" err="1">
                <a:solidFill>
                  <a:schemeClr val="bg1"/>
                </a:solidFill>
              </a:rPr>
              <a:t>prograação</a:t>
            </a:r>
            <a:r>
              <a:rPr lang="pt-BR" altLang="pt-BR" b="1" dirty="0">
                <a:solidFill>
                  <a:schemeClr val="bg1"/>
                </a:solidFill>
              </a:rPr>
              <a:t>!</a:t>
            </a:r>
          </a:p>
        </p:txBody>
      </p:sp>
      <p:sp>
        <p:nvSpPr>
          <p:cNvPr id="61445" name="Retângulo 4"/>
          <p:cNvSpPr>
            <a:spLocks noChangeArrowheads="1"/>
          </p:cNvSpPr>
          <p:nvPr/>
        </p:nvSpPr>
        <p:spPr bwMode="auto">
          <a:xfrm>
            <a:off x="127000" y="1939925"/>
            <a:ext cx="8696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anose="020B0604020202020204" pitchFamily="34" charset="0"/>
              <a:buChar char="•"/>
            </a:pPr>
            <a:endParaRPr lang="pt-BR" sz="1800" dirty="0">
              <a:solidFill>
                <a:schemeClr val="bg1"/>
              </a:solidFill>
            </a:endParaRPr>
          </a:p>
        </p:txBody>
      </p:sp>
    </p:spTree>
    <p:extLst>
      <p:ext uri="{BB962C8B-B14F-4D97-AF65-F5344CB8AC3E}">
        <p14:creationId xmlns:p14="http://schemas.microsoft.com/office/powerpoint/2010/main" val="602924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683568" y="1463799"/>
            <a:ext cx="7704856" cy="885081"/>
          </a:xfrm>
          <a:prstGeom prst="roundRect">
            <a:avLst/>
          </a:prstGeom>
          <a:solidFill>
            <a:srgbClr val="FF99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720276" y="1630541"/>
            <a:ext cx="7524132" cy="646331"/>
          </a:xfrm>
          <a:prstGeom prst="rect">
            <a:avLst/>
          </a:prstGeom>
          <a:solidFill>
            <a:srgbClr val="FF9999"/>
          </a:solidFill>
        </p:spPr>
        <p:txBody>
          <a:bodyPr wrap="square" rtlCol="0">
            <a:spAutoFit/>
          </a:bodyPr>
          <a:lstStyle/>
          <a:p>
            <a:pPr algn="ctr"/>
            <a:r>
              <a:rPr lang="pt-BR" b="1" dirty="0">
                <a:solidFill>
                  <a:srgbClr val="FF0000"/>
                </a:solidFill>
                <a:latin typeface="Calibri" panose="020F0502020204030204" pitchFamily="34" charset="0"/>
              </a:rPr>
              <a:t>EXEMPLIFICAÇÃO DE COMO FERRAMENTAS E PROCESSOS IMPACTAM A QUALIDADE E GOVERNANÇA – GIT HUB</a:t>
            </a:r>
          </a:p>
        </p:txBody>
      </p:sp>
      <p:sp>
        <p:nvSpPr>
          <p:cNvPr id="15" name="Retângulo de cantos arredondados 14"/>
          <p:cNvSpPr/>
          <p:nvPr/>
        </p:nvSpPr>
        <p:spPr>
          <a:xfrm>
            <a:off x="683568" y="3789040"/>
            <a:ext cx="7704856" cy="1440160"/>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825257" y="3908414"/>
            <a:ext cx="2954655" cy="646331"/>
          </a:xfrm>
          <a:prstGeom prst="rect">
            <a:avLst/>
          </a:prstGeom>
          <a:solidFill>
            <a:schemeClr val="bg1"/>
          </a:solidFill>
        </p:spPr>
        <p:txBody>
          <a:bodyPr wrap="none" rtlCol="0">
            <a:spAutoFit/>
          </a:bodyPr>
          <a:lstStyle/>
          <a:p>
            <a:r>
              <a:rPr lang="pt-BR" sz="1800" dirty="0">
                <a:latin typeface="Calibri" panose="020F0502020204030204" pitchFamily="34" charset="0"/>
              </a:rPr>
              <a:t>PROFESSOR: </a:t>
            </a:r>
          </a:p>
          <a:p>
            <a:r>
              <a:rPr lang="pt-BR" sz="1800" b="1" dirty="0">
                <a:latin typeface="Calibri" panose="020F0502020204030204" pitchFamily="34" charset="0"/>
              </a:rPr>
              <a:t>RENATO JARDIM PARDUCCI	</a:t>
            </a:r>
          </a:p>
        </p:txBody>
      </p:sp>
      <p:sp>
        <p:nvSpPr>
          <p:cNvPr id="12" name="CaixaDeTexto 11"/>
          <p:cNvSpPr txBox="1"/>
          <p:nvPr/>
        </p:nvSpPr>
        <p:spPr>
          <a:xfrm>
            <a:off x="720276" y="4797152"/>
            <a:ext cx="3064878" cy="307777"/>
          </a:xfrm>
          <a:prstGeom prst="rect">
            <a:avLst/>
          </a:prstGeom>
          <a:solidFill>
            <a:schemeClr val="bg1"/>
          </a:solidFill>
        </p:spPr>
        <p:txBody>
          <a:bodyPr wrap="none" rtlCol="0">
            <a:spAutoFit/>
          </a:bodyPr>
          <a:lstStyle/>
          <a:p>
            <a:r>
              <a:rPr lang="pt-BR" sz="1400" dirty="0"/>
              <a:t>PROFRENATO.PARDUCCI@FIAP.COM.BR</a:t>
            </a:r>
          </a:p>
        </p:txBody>
      </p:sp>
      <p:sp>
        <p:nvSpPr>
          <p:cNvPr id="9" name="Retângulo de cantos arredondados 8"/>
          <p:cNvSpPr/>
          <p:nvPr/>
        </p:nvSpPr>
        <p:spPr>
          <a:xfrm>
            <a:off x="683567" y="2615927"/>
            <a:ext cx="7704856" cy="885081"/>
          </a:xfrm>
          <a:prstGeom prst="roundRect">
            <a:avLst/>
          </a:prstGeom>
          <a:solidFill>
            <a:srgbClr val="FF99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3992465" y="2687935"/>
            <a:ext cx="1005403" cy="707886"/>
          </a:xfrm>
          <a:prstGeom prst="rect">
            <a:avLst/>
          </a:prstGeom>
          <a:solidFill>
            <a:srgbClr val="FF9999"/>
          </a:solidFill>
        </p:spPr>
        <p:txBody>
          <a:bodyPr wrap="none" rtlCol="0">
            <a:spAutoFit/>
          </a:bodyPr>
          <a:lstStyle/>
          <a:p>
            <a:r>
              <a:rPr lang="pt-BR" sz="4000" b="1" dirty="0">
                <a:solidFill>
                  <a:srgbClr val="FF0000"/>
                </a:solidFill>
                <a:latin typeface="Calibri" panose="020F0502020204030204" pitchFamily="34" charset="0"/>
              </a:rPr>
              <a:t>FIM</a:t>
            </a:r>
          </a:p>
        </p:txBody>
      </p:sp>
    </p:spTree>
    <p:extLst>
      <p:ext uri="{BB962C8B-B14F-4D97-AF65-F5344CB8AC3E}">
        <p14:creationId xmlns:p14="http://schemas.microsoft.com/office/powerpoint/2010/main" val="41911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415498"/>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O DIA SEGUINTE AO PLANEJAMENTO...</a:t>
            </a:r>
          </a:p>
        </p:txBody>
      </p:sp>
      <p:sp>
        <p:nvSpPr>
          <p:cNvPr id="5" name="CaixaDeTexto 4"/>
          <p:cNvSpPr txBox="1"/>
          <p:nvPr/>
        </p:nvSpPr>
        <p:spPr>
          <a:xfrm>
            <a:off x="145341" y="1340768"/>
            <a:ext cx="886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Assim que um plano inicial de projeto é concluído ( o que não é tarefa fácil ), começa o </a:t>
            </a:r>
          </a:p>
        </p:txBody>
      </p:sp>
      <p:grpSp>
        <p:nvGrpSpPr>
          <p:cNvPr id="14" name="Grupo 13"/>
          <p:cNvGrpSpPr/>
          <p:nvPr/>
        </p:nvGrpSpPr>
        <p:grpSpPr>
          <a:xfrm>
            <a:off x="3608278" y="1914312"/>
            <a:ext cx="3123962" cy="3314888"/>
            <a:chOff x="3608278" y="1914312"/>
            <a:chExt cx="1571844" cy="1943372"/>
          </a:xfrm>
        </p:grpSpPr>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278" y="1914312"/>
              <a:ext cx="1571844" cy="1514687"/>
            </a:xfrm>
            <a:prstGeom prst="rect">
              <a:avLst/>
            </a:prstGeom>
          </p:spPr>
        </p:pic>
        <p:pic>
          <p:nvPicPr>
            <p:cNvPr id="12" name="Imagem 11"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8278" y="3428999"/>
              <a:ext cx="1571844" cy="428685"/>
            </a:xfrm>
            <a:prstGeom prst="rect">
              <a:avLst/>
            </a:prstGeom>
          </p:spPr>
        </p:pic>
      </p:grpSp>
    </p:spTree>
    <p:extLst>
      <p:ext uri="{BB962C8B-B14F-4D97-AF65-F5344CB8AC3E}">
        <p14:creationId xmlns:p14="http://schemas.microsoft.com/office/powerpoint/2010/main" val="371378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45341" y="718538"/>
            <a:ext cx="8866063" cy="5555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Quanto mais </a:t>
            </a:r>
            <a:r>
              <a:rPr lang="pt-BR" dirty="0">
                <a:solidFill>
                  <a:srgbClr val="FF99FF"/>
                </a:solidFill>
              </a:rPr>
              <a:t>a equipe acelera os seus trabalhos, maior o risco de descontrole </a:t>
            </a:r>
            <a:r>
              <a:rPr lang="pt-BR" dirty="0"/>
              <a:t>sobre a produção. Se andar devagar, o escopo e/ou premissas e restrições ganham mais chance de mudar!</a:t>
            </a:r>
          </a:p>
          <a:p>
            <a:endParaRPr lang="pt-BR" dirty="0"/>
          </a:p>
          <a:p>
            <a:r>
              <a:rPr lang="pt-BR" dirty="0"/>
              <a:t>Se o </a:t>
            </a:r>
            <a:r>
              <a:rPr lang="pt-BR" dirty="0">
                <a:solidFill>
                  <a:srgbClr val="FF99FF"/>
                </a:solidFill>
              </a:rPr>
              <a:t>escopo é alterado com frequência</a:t>
            </a:r>
            <a:r>
              <a:rPr lang="pt-BR" dirty="0"/>
              <a:t>, o plano de projeto vai ganhando diversos </a:t>
            </a:r>
            <a:r>
              <a:rPr lang="pt-BR" dirty="0" err="1"/>
              <a:t>Baselines</a:t>
            </a:r>
            <a:r>
              <a:rPr lang="pt-BR" dirty="0"/>
              <a:t> (acordos) e </a:t>
            </a:r>
            <a:r>
              <a:rPr lang="pt-BR" dirty="0">
                <a:solidFill>
                  <a:srgbClr val="FF99FF"/>
                </a:solidFill>
              </a:rPr>
              <a:t>confundindo a equipe</a:t>
            </a:r>
            <a:r>
              <a:rPr lang="pt-BR" dirty="0"/>
              <a:t>.</a:t>
            </a:r>
          </a:p>
          <a:p>
            <a:endParaRPr lang="pt-BR" dirty="0"/>
          </a:p>
          <a:p>
            <a:r>
              <a:rPr lang="pt-BR" dirty="0"/>
              <a:t>O software vai tendo </a:t>
            </a:r>
            <a:r>
              <a:rPr lang="pt-BR" b="1" dirty="0">
                <a:solidFill>
                  <a:srgbClr val="FF99FF"/>
                </a:solidFill>
              </a:rPr>
              <a:t>componentes que começam a ser construídos sob uma premissa que depois muda e muda de novo.</a:t>
            </a:r>
          </a:p>
          <a:p>
            <a:endParaRPr lang="pt-BR" dirty="0"/>
          </a:p>
          <a:p>
            <a:r>
              <a:rPr lang="pt-BR" dirty="0"/>
              <a:t>De repente, </a:t>
            </a:r>
            <a:r>
              <a:rPr lang="pt-BR" dirty="0">
                <a:solidFill>
                  <a:srgbClr val="FF99FF"/>
                </a:solidFill>
              </a:rPr>
              <a:t>alguém volta atrás em uma decisão e querem de volta a versão </a:t>
            </a:r>
            <a:r>
              <a:rPr lang="pt-BR" dirty="0"/>
              <a:t>de escopo e do componente de software de </a:t>
            </a:r>
            <a:r>
              <a:rPr lang="pt-BR" dirty="0">
                <a:solidFill>
                  <a:srgbClr val="FF99FF"/>
                </a:solidFill>
              </a:rPr>
              <a:t>antes da última mudança</a:t>
            </a:r>
            <a:r>
              <a:rPr lang="pt-BR" dirty="0"/>
              <a:t>.</a:t>
            </a:r>
          </a:p>
          <a:p>
            <a:endParaRPr lang="pt-BR" b="1" dirty="0"/>
          </a:p>
          <a:p>
            <a:r>
              <a:rPr lang="pt-BR" b="1" dirty="0"/>
              <a:t>					       </a:t>
            </a:r>
            <a:r>
              <a:rPr lang="pt-BR" sz="2800" b="1" dirty="0"/>
              <a:t>Loucura!</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301208"/>
            <a:ext cx="1133633" cy="1314634"/>
          </a:xfrm>
          <a:prstGeom prst="rect">
            <a:avLst/>
          </a:prstGeom>
        </p:spPr>
      </p:pic>
    </p:spTree>
    <p:extLst>
      <p:ext uri="{BB962C8B-B14F-4D97-AF65-F5344CB8AC3E}">
        <p14:creationId xmlns:p14="http://schemas.microsoft.com/office/powerpoint/2010/main" val="194209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5"/>
          <p:cNvSpPr txBox="1">
            <a:spLocks noChangeArrowheads="1"/>
          </p:cNvSpPr>
          <p:nvPr/>
        </p:nvSpPr>
        <p:spPr bwMode="auto">
          <a:xfrm>
            <a:off x="179388" y="722085"/>
            <a:ext cx="8429625" cy="415498"/>
          </a:xfrm>
          <a:prstGeom prst="rect">
            <a:avLst/>
          </a:prstGeom>
          <a:noFill/>
          <a:ln w="9525">
            <a:noFill/>
            <a:miter lim="800000"/>
            <a:headEnd/>
            <a:tailEnd/>
          </a:ln>
          <a:effectLst/>
        </p:spPr>
        <p:txBody>
          <a:bodyPr bIns="0">
            <a:spAutoFit/>
          </a:bodyPr>
          <a:lstStyle>
            <a:lvl1pPr>
              <a:defRPr sz="2400" b="1" i="1">
                <a:solidFill>
                  <a:schemeClr val="bg2"/>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altLang="pt-BR" i="0" dirty="0">
                <a:solidFill>
                  <a:schemeClr val="bg1"/>
                </a:solidFill>
              </a:rPr>
              <a:t>VERSÕES DE UM SOFTWARE?</a:t>
            </a:r>
          </a:p>
        </p:txBody>
      </p:sp>
      <p:sp>
        <p:nvSpPr>
          <p:cNvPr id="5" name="CaixaDeTexto 4"/>
          <p:cNvSpPr txBox="1"/>
          <p:nvPr/>
        </p:nvSpPr>
        <p:spPr>
          <a:xfrm>
            <a:off x="145341" y="1476648"/>
            <a:ext cx="8866063"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Imaginem uma situação mais complicada...</a:t>
            </a:r>
          </a:p>
          <a:p>
            <a:endParaRPr lang="pt-BR" dirty="0"/>
          </a:p>
          <a:p>
            <a:r>
              <a:rPr lang="pt-BR" dirty="0"/>
              <a:t>Uma </a:t>
            </a:r>
            <a:r>
              <a:rPr lang="pt-BR" dirty="0">
                <a:solidFill>
                  <a:srgbClr val="FF99FF"/>
                </a:solidFill>
              </a:rPr>
              <a:t>empresa desenvolvedora de software tem vários clientes de um mesmo produto</a:t>
            </a:r>
            <a:r>
              <a:rPr lang="pt-BR" dirty="0"/>
              <a:t> seu – um sistema ERP, por exemplo.</a:t>
            </a:r>
          </a:p>
          <a:p>
            <a:endParaRPr lang="pt-BR" dirty="0"/>
          </a:p>
          <a:p>
            <a:r>
              <a:rPr lang="pt-BR" dirty="0">
                <a:solidFill>
                  <a:srgbClr val="FF99FF"/>
                </a:solidFill>
              </a:rPr>
              <a:t>Cada cliente possui uma versão </a:t>
            </a:r>
            <a:r>
              <a:rPr lang="pt-BR" dirty="0"/>
              <a:t>do sistema pois cada um deles comprou o produto em uma época e nem todos quiseram atualizar versões – processo que custa muito caro.</a:t>
            </a:r>
          </a:p>
          <a:p>
            <a:endParaRPr lang="pt-BR" dirty="0"/>
          </a:p>
          <a:p>
            <a:r>
              <a:rPr lang="pt-BR" dirty="0"/>
              <a:t>Se um cliente encontra uma falha em um componente do produto, </a:t>
            </a:r>
            <a:r>
              <a:rPr lang="pt-BR" dirty="0">
                <a:solidFill>
                  <a:srgbClr val="FF99FF"/>
                </a:solidFill>
              </a:rPr>
              <a:t>o fabricante do software terá que dar manutenção na versão</a:t>
            </a:r>
            <a:r>
              <a:rPr lang="pt-BR" dirty="0"/>
              <a:t> do componente correspondente a que está instalada no cliente!</a:t>
            </a:r>
          </a:p>
        </p:txBody>
      </p:sp>
    </p:spTree>
    <p:extLst>
      <p:ext uri="{BB962C8B-B14F-4D97-AF65-F5344CB8AC3E}">
        <p14:creationId xmlns:p14="http://schemas.microsoft.com/office/powerpoint/2010/main" val="376044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45341" y="836712"/>
            <a:ext cx="8866063" cy="54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dirty="0"/>
              <a:t>Em momentos de </a:t>
            </a:r>
            <a:r>
              <a:rPr lang="pt-BR" dirty="0">
                <a:solidFill>
                  <a:srgbClr val="FF99FF"/>
                </a:solidFill>
              </a:rPr>
              <a:t>liberação de software </a:t>
            </a:r>
            <a:r>
              <a:rPr lang="pt-BR" dirty="0"/>
              <a:t>para uso, ocorre o mesmo tipo de problema: </a:t>
            </a:r>
            <a:r>
              <a:rPr lang="pt-BR" dirty="0">
                <a:solidFill>
                  <a:srgbClr val="FF99FF"/>
                </a:solidFill>
              </a:rPr>
              <a:t>qual cliente recebe qual versão? Quais os pré-requisitos de instalação?</a:t>
            </a:r>
          </a:p>
          <a:p>
            <a:endParaRPr lang="pt-BR" dirty="0"/>
          </a:p>
          <a:p>
            <a:r>
              <a:rPr lang="pt-BR" dirty="0"/>
              <a:t>Imagine que uma fábrica de software terminou um pacote de componentes e vai liberá-lo. Esse pacote foi testado, aprovado e está sendo criado um pacote de instalação.</a:t>
            </a:r>
          </a:p>
          <a:p>
            <a:endParaRPr lang="pt-BR" dirty="0"/>
          </a:p>
          <a:p>
            <a:r>
              <a:rPr lang="pt-BR" dirty="0"/>
              <a:t>Ao mesmo tempo, a fábrica já está adaptando alguns componentes desse pacote para adequar evoluções que já estão sendo trabalhadas para atender a um projeto.</a:t>
            </a:r>
          </a:p>
          <a:p>
            <a:endParaRPr lang="pt-BR" dirty="0"/>
          </a:p>
          <a:p>
            <a:r>
              <a:rPr lang="pt-BR" dirty="0"/>
              <a:t>E simultaneamente, pessoas estão testando componentes para liberá-los em seguida, só que esses componentes têm diferenças entre os componentes liberados e/ou os que estão na fabricação/adaptação.</a:t>
            </a:r>
          </a:p>
        </p:txBody>
      </p:sp>
    </p:spTree>
    <p:extLst>
      <p:ext uri="{BB962C8B-B14F-4D97-AF65-F5344CB8AC3E}">
        <p14:creationId xmlns:p14="http://schemas.microsoft.com/office/powerpoint/2010/main" val="2741027708"/>
      </p:ext>
    </p:extLst>
  </p:cSld>
  <p:clrMapOvr>
    <a:masterClrMapping/>
  </p:clrMapOvr>
</p:sld>
</file>

<file path=ppt/theme/theme1.xml><?xml version="1.0" encoding="utf-8"?>
<a:theme xmlns:a="http://schemas.openxmlformats.org/drawingml/2006/main" name="Tema do Office">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2281</Words>
  <Application>Microsoft Office PowerPoint</Application>
  <PresentationFormat>Apresentação na tela (4:3)</PresentationFormat>
  <Paragraphs>230</Paragraphs>
  <Slides>59</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59</vt:i4>
      </vt:variant>
    </vt:vector>
  </HeadingPairs>
  <TitlesOfParts>
    <vt:vector size="65" baseType="lpstr">
      <vt:lpstr>Arial</vt:lpstr>
      <vt:lpstr>Calibri</vt:lpstr>
      <vt:lpstr>Square721 BT</vt:lpstr>
      <vt:lpstr>Times New Roman</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dc:creator>
  <cp:lastModifiedBy>Renato Jardim Parducci</cp:lastModifiedBy>
  <cp:revision>660</cp:revision>
  <cp:lastPrinted>2014-02-05T13:48:47Z</cp:lastPrinted>
  <dcterms:created xsi:type="dcterms:W3CDTF">2013-08-12T12:40:06Z</dcterms:created>
  <dcterms:modified xsi:type="dcterms:W3CDTF">2019-02-09T10:47:37Z</dcterms:modified>
</cp:coreProperties>
</file>