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ntonio Bold" charset="1" panose="02000803000000000000"/>
      <p:regular r:id="rId18"/>
    </p:embeddedFont>
    <p:embeddedFont>
      <p:font typeface="Open Sauce" charset="1" panose="00000500000000000000"/>
      <p:regular r:id="rId19"/>
    </p:embeddedFont>
    <p:embeddedFont>
      <p:font typeface="Open Sauce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jpeg" Type="http://schemas.openxmlformats.org/officeDocument/2006/relationships/image"/><Relationship Id="rId5" Target="../media/image23.jpeg" Type="http://schemas.openxmlformats.org/officeDocument/2006/relationships/image"/><Relationship Id="rId6" Target="../media/image2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26.jpeg" Type="http://schemas.openxmlformats.org/officeDocument/2006/relationships/image"/><Relationship Id="rId4" Target="../media/image27.jpeg" Type="http://schemas.openxmlformats.org/officeDocument/2006/relationships/image"/><Relationship Id="rId5" Target="../media/image28.jpeg" Type="http://schemas.openxmlformats.org/officeDocument/2006/relationships/image"/><Relationship Id="rId6" Target="../media/image29.jpeg" Type="http://schemas.openxmlformats.org/officeDocument/2006/relationships/image"/><Relationship Id="rId7" Target="../media/image30.jpeg" Type="http://schemas.openxmlformats.org/officeDocument/2006/relationships/image"/><Relationship Id="rId8" Target="../media/image31.jpe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11" Target="../media/image41.svg" Type="http://schemas.openxmlformats.org/officeDocument/2006/relationships/image"/><Relationship Id="rId12" Target="../media/image42.png" Type="http://schemas.openxmlformats.org/officeDocument/2006/relationships/image"/><Relationship Id="rId13" Target="../media/image43.svg" Type="http://schemas.openxmlformats.org/officeDocument/2006/relationships/image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Relationship Id="rId8" Target="../media/image38.png" Type="http://schemas.openxmlformats.org/officeDocument/2006/relationships/image"/><Relationship Id="rId9" Target="../media/image3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87135" y="-3230617"/>
            <a:ext cx="13313729" cy="5941513"/>
            <a:chOff x="0" y="0"/>
            <a:chExt cx="6350000" cy="28338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2833812"/>
            </a:xfrm>
            <a:custGeom>
              <a:avLst/>
              <a:gdLst/>
              <a:ahLst/>
              <a:cxnLst/>
              <a:rect r="r" b="b" t="t" l="l"/>
              <a:pathLst>
                <a:path h="2833812" w="6350000">
                  <a:moveTo>
                    <a:pt x="3175000" y="0"/>
                  </a:moveTo>
                  <a:cubicBezTo>
                    <a:pt x="1421496" y="0"/>
                    <a:pt x="0" y="634370"/>
                    <a:pt x="0" y="1416906"/>
                  </a:cubicBezTo>
                  <a:cubicBezTo>
                    <a:pt x="0" y="2199442"/>
                    <a:pt x="1421496" y="2833812"/>
                    <a:pt x="3175000" y="2833812"/>
                  </a:cubicBezTo>
                  <a:cubicBezTo>
                    <a:pt x="4928504" y="2833812"/>
                    <a:pt x="6350000" y="2199442"/>
                    <a:pt x="6350000" y="1416906"/>
                  </a:cubicBezTo>
                  <a:cubicBezTo>
                    <a:pt x="6350000" y="634370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B21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391743" y="144092"/>
            <a:ext cx="7504515" cy="1769215"/>
            <a:chOff x="0" y="0"/>
            <a:chExt cx="947408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9436116" cy="2195449"/>
            </a:xfrm>
            <a:custGeom>
              <a:avLst/>
              <a:gdLst/>
              <a:ahLst/>
              <a:cxnLst/>
              <a:rect r="r" b="b" t="t" l="l"/>
              <a:pathLst>
                <a:path h="2195449" w="9436116">
                  <a:moveTo>
                    <a:pt x="833820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8338328" y="0"/>
                  </a:lnTo>
                  <a:cubicBezTo>
                    <a:pt x="8944626" y="0"/>
                    <a:pt x="9436116" y="491490"/>
                    <a:pt x="9436116" y="1097788"/>
                  </a:cubicBezTo>
                  <a:cubicBezTo>
                    <a:pt x="9435989" y="1703959"/>
                    <a:pt x="8944499" y="2195449"/>
                    <a:pt x="833820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474089" cy="2233549"/>
            </a:xfrm>
            <a:custGeom>
              <a:avLst/>
              <a:gdLst/>
              <a:ahLst/>
              <a:cxnLst/>
              <a:rect r="r" b="b" t="t" l="l"/>
              <a:pathLst>
                <a:path h="2233549" w="9474089">
                  <a:moveTo>
                    <a:pt x="835725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8357378" y="0"/>
                  </a:lnTo>
                  <a:cubicBezTo>
                    <a:pt x="8973074" y="0"/>
                    <a:pt x="9474089" y="501015"/>
                    <a:pt x="9474089" y="1116838"/>
                  </a:cubicBezTo>
                  <a:cubicBezTo>
                    <a:pt x="9474089" y="1732534"/>
                    <a:pt x="8973074" y="2233549"/>
                    <a:pt x="835725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8357378" y="2195576"/>
                  </a:lnTo>
                  <a:cubicBezTo>
                    <a:pt x="8952119" y="2195576"/>
                    <a:pt x="9436116" y="1711706"/>
                    <a:pt x="9436116" y="1116838"/>
                  </a:cubicBezTo>
                  <a:cubicBezTo>
                    <a:pt x="9435989" y="521970"/>
                    <a:pt x="8952119" y="38100"/>
                    <a:pt x="835725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074882" y="5465104"/>
            <a:ext cx="4075831" cy="2571329"/>
          </a:xfrm>
          <a:custGeom>
            <a:avLst/>
            <a:gdLst/>
            <a:ahLst/>
            <a:cxnLst/>
            <a:rect r="r" b="b" t="t" l="l"/>
            <a:pathLst>
              <a:path h="2571329" w="4075831">
                <a:moveTo>
                  <a:pt x="0" y="0"/>
                </a:moveTo>
                <a:lnTo>
                  <a:pt x="4075831" y="0"/>
                </a:lnTo>
                <a:lnTo>
                  <a:pt x="4075831" y="2571329"/>
                </a:lnTo>
                <a:lnTo>
                  <a:pt x="0" y="2571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805022" y="8169783"/>
            <a:ext cx="2615551" cy="1997990"/>
          </a:xfrm>
          <a:custGeom>
            <a:avLst/>
            <a:gdLst/>
            <a:ahLst/>
            <a:cxnLst/>
            <a:rect r="r" b="b" t="t" l="l"/>
            <a:pathLst>
              <a:path h="1997990" w="2615551">
                <a:moveTo>
                  <a:pt x="0" y="0"/>
                </a:moveTo>
                <a:lnTo>
                  <a:pt x="2615551" y="0"/>
                </a:lnTo>
                <a:lnTo>
                  <a:pt x="2615551" y="1997990"/>
                </a:lnTo>
                <a:lnTo>
                  <a:pt x="0" y="19979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974511" y="3010877"/>
            <a:ext cx="2276573" cy="2329393"/>
          </a:xfrm>
          <a:custGeom>
            <a:avLst/>
            <a:gdLst/>
            <a:ahLst/>
            <a:cxnLst/>
            <a:rect r="r" b="b" t="t" l="l"/>
            <a:pathLst>
              <a:path h="2329393" w="2276573">
                <a:moveTo>
                  <a:pt x="0" y="0"/>
                </a:moveTo>
                <a:lnTo>
                  <a:pt x="2276573" y="0"/>
                </a:lnTo>
                <a:lnTo>
                  <a:pt x="2276573" y="2329393"/>
                </a:lnTo>
                <a:lnTo>
                  <a:pt x="0" y="23293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342463" y="3010877"/>
            <a:ext cx="5738745" cy="2770428"/>
          </a:xfrm>
          <a:custGeom>
            <a:avLst/>
            <a:gdLst/>
            <a:ahLst/>
            <a:cxnLst/>
            <a:rect r="r" b="b" t="t" l="l"/>
            <a:pathLst>
              <a:path h="2770428" w="5738745">
                <a:moveTo>
                  <a:pt x="0" y="0"/>
                </a:moveTo>
                <a:lnTo>
                  <a:pt x="5738745" y="0"/>
                </a:lnTo>
                <a:lnTo>
                  <a:pt x="5738745" y="2770428"/>
                </a:lnTo>
                <a:lnTo>
                  <a:pt x="0" y="27704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342463" y="6051833"/>
            <a:ext cx="5738745" cy="4115940"/>
          </a:xfrm>
          <a:custGeom>
            <a:avLst/>
            <a:gdLst/>
            <a:ahLst/>
            <a:cxnLst/>
            <a:rect r="r" b="b" t="t" l="l"/>
            <a:pathLst>
              <a:path h="4115940" w="5738745">
                <a:moveTo>
                  <a:pt x="0" y="0"/>
                </a:moveTo>
                <a:lnTo>
                  <a:pt x="5738745" y="0"/>
                </a:lnTo>
                <a:lnTo>
                  <a:pt x="5738745" y="4115940"/>
                </a:lnTo>
                <a:lnTo>
                  <a:pt x="0" y="411594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750392" y="561994"/>
            <a:ext cx="6787217" cy="923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</a:pPr>
            <a:r>
              <a:rPr lang="en-US" sz="6000" spc="-120">
                <a:solidFill>
                  <a:srgbClr val="000000"/>
                </a:solidFill>
                <a:latin typeface="Antonio Bold"/>
              </a:rPr>
              <a:t>Telas do Professor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3622291"/>
            <a:ext cx="7612673" cy="4532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Menu do Professor tem as funcionalidades de administrar perguntas, ver ranking e ver configurações</a:t>
            </a:r>
          </a:p>
          <a:p>
            <a:pPr algn="l">
              <a:lnSpc>
                <a:spcPts val="2160"/>
              </a:lnSpc>
            </a:pPr>
          </a:p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Administrar perguntas:</a:t>
            </a:r>
          </a:p>
          <a:p>
            <a:pPr algn="l" marL="777246" indent="-259082" lvl="2">
              <a:lnSpc>
                <a:spcPts val="2160"/>
              </a:lnSpc>
              <a:buFont typeface="Arial"/>
              <a:buChar char="⚬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o  Na tela administrar perguntas o professor vai poder criar as perguntas para os alunos jogarem </a:t>
            </a:r>
          </a:p>
          <a:p>
            <a:pPr algn="l">
              <a:lnSpc>
                <a:spcPts val="2160"/>
              </a:lnSpc>
            </a:pPr>
          </a:p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Ranking:</a:t>
            </a:r>
          </a:p>
          <a:p>
            <a:pPr algn="l" marL="777246" indent="-259082" lvl="2">
              <a:lnSpc>
                <a:spcPts val="2160"/>
              </a:lnSpc>
              <a:buFont typeface="Arial"/>
              <a:buChar char="⚬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o  Na tela ranking o Professor vai poder ver a posição, nome e pontuação do Alunos</a:t>
            </a:r>
          </a:p>
          <a:p>
            <a:pPr algn="l">
              <a:lnSpc>
                <a:spcPts val="2160"/>
              </a:lnSpc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 </a:t>
            </a:r>
          </a:p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Configurações:</a:t>
            </a:r>
          </a:p>
          <a:p>
            <a:pPr algn="l" marL="777246" indent="-259082" lvl="2">
              <a:lnSpc>
                <a:spcPts val="2160"/>
              </a:lnSpc>
              <a:buFont typeface="Arial"/>
              <a:buChar char="⚬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o  Na tela configurações o Professor vai poder aumentar e diminuir a música do jogo</a:t>
            </a:r>
          </a:p>
          <a:p>
            <a:pPr algn="l">
              <a:lnSpc>
                <a:spcPts val="2160"/>
              </a:lnSpc>
            </a:pPr>
          </a:p>
          <a:p>
            <a:pPr algn="l">
              <a:lnSpc>
                <a:spcPts val="2160"/>
              </a:lnSpc>
            </a:pPr>
          </a:p>
          <a:p>
            <a:pPr algn="l">
              <a:lnSpc>
                <a:spcPts val="216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2710895"/>
            <a:ext cx="2173449" cy="59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-79">
                <a:solidFill>
                  <a:srgbClr val="000000"/>
                </a:solidFill>
                <a:latin typeface="Antonio Bold"/>
              </a:rPr>
              <a:t>  Explicação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87135" y="-3230617"/>
            <a:ext cx="13313729" cy="5941513"/>
            <a:chOff x="0" y="0"/>
            <a:chExt cx="6350000" cy="28338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2833812"/>
            </a:xfrm>
            <a:custGeom>
              <a:avLst/>
              <a:gdLst/>
              <a:ahLst/>
              <a:cxnLst/>
              <a:rect r="r" b="b" t="t" l="l"/>
              <a:pathLst>
                <a:path h="2833812" w="6350000">
                  <a:moveTo>
                    <a:pt x="3175000" y="0"/>
                  </a:moveTo>
                  <a:cubicBezTo>
                    <a:pt x="1421496" y="0"/>
                    <a:pt x="0" y="634370"/>
                    <a:pt x="0" y="1416906"/>
                  </a:cubicBezTo>
                  <a:cubicBezTo>
                    <a:pt x="0" y="2199442"/>
                    <a:pt x="1421496" y="2833812"/>
                    <a:pt x="3175000" y="2833812"/>
                  </a:cubicBezTo>
                  <a:cubicBezTo>
                    <a:pt x="4928504" y="2833812"/>
                    <a:pt x="6350000" y="2199442"/>
                    <a:pt x="6350000" y="1416906"/>
                  </a:cubicBezTo>
                  <a:cubicBezTo>
                    <a:pt x="6350000" y="634370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B21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391743" y="144092"/>
            <a:ext cx="7504515" cy="1769215"/>
            <a:chOff x="0" y="0"/>
            <a:chExt cx="947408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9436116" cy="2195449"/>
            </a:xfrm>
            <a:custGeom>
              <a:avLst/>
              <a:gdLst/>
              <a:ahLst/>
              <a:cxnLst/>
              <a:rect r="r" b="b" t="t" l="l"/>
              <a:pathLst>
                <a:path h="2195449" w="9436116">
                  <a:moveTo>
                    <a:pt x="833820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8338328" y="0"/>
                  </a:lnTo>
                  <a:cubicBezTo>
                    <a:pt x="8944626" y="0"/>
                    <a:pt x="9436116" y="491490"/>
                    <a:pt x="9436116" y="1097788"/>
                  </a:cubicBezTo>
                  <a:cubicBezTo>
                    <a:pt x="9435989" y="1703959"/>
                    <a:pt x="8944499" y="2195449"/>
                    <a:pt x="833820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474089" cy="2233549"/>
            </a:xfrm>
            <a:custGeom>
              <a:avLst/>
              <a:gdLst/>
              <a:ahLst/>
              <a:cxnLst/>
              <a:rect r="r" b="b" t="t" l="l"/>
              <a:pathLst>
                <a:path h="2233549" w="9474089">
                  <a:moveTo>
                    <a:pt x="835725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8357378" y="0"/>
                  </a:lnTo>
                  <a:cubicBezTo>
                    <a:pt x="8973074" y="0"/>
                    <a:pt x="9474089" y="501015"/>
                    <a:pt x="9474089" y="1116838"/>
                  </a:cubicBezTo>
                  <a:cubicBezTo>
                    <a:pt x="9474089" y="1732534"/>
                    <a:pt x="8973074" y="2233549"/>
                    <a:pt x="835725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8357378" y="2195576"/>
                  </a:lnTo>
                  <a:cubicBezTo>
                    <a:pt x="8952119" y="2195576"/>
                    <a:pt x="9436116" y="1711706"/>
                    <a:pt x="9436116" y="1116838"/>
                  </a:cubicBezTo>
                  <a:cubicBezTo>
                    <a:pt x="9435989" y="521970"/>
                    <a:pt x="8952119" y="38100"/>
                    <a:pt x="835725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7914818" y="3319198"/>
            <a:ext cx="2312426" cy="2418258"/>
          </a:xfrm>
          <a:custGeom>
            <a:avLst/>
            <a:gdLst/>
            <a:ahLst/>
            <a:cxnLst/>
            <a:rect r="r" b="b" t="t" l="l"/>
            <a:pathLst>
              <a:path h="2418258" w="2312426">
                <a:moveTo>
                  <a:pt x="0" y="0"/>
                </a:moveTo>
                <a:lnTo>
                  <a:pt x="2312426" y="0"/>
                </a:lnTo>
                <a:lnTo>
                  <a:pt x="2312426" y="2418259"/>
                </a:lnTo>
                <a:lnTo>
                  <a:pt x="0" y="24182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77094" y="3319198"/>
            <a:ext cx="2269558" cy="1931207"/>
          </a:xfrm>
          <a:custGeom>
            <a:avLst/>
            <a:gdLst/>
            <a:ahLst/>
            <a:cxnLst/>
            <a:rect r="r" b="b" t="t" l="l"/>
            <a:pathLst>
              <a:path h="1931207" w="2269558">
                <a:moveTo>
                  <a:pt x="0" y="0"/>
                </a:moveTo>
                <a:lnTo>
                  <a:pt x="2269558" y="0"/>
                </a:lnTo>
                <a:lnTo>
                  <a:pt x="2269558" y="1931207"/>
                </a:lnTo>
                <a:lnTo>
                  <a:pt x="0" y="19312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61433" y="3310859"/>
            <a:ext cx="2781803" cy="3229878"/>
          </a:xfrm>
          <a:custGeom>
            <a:avLst/>
            <a:gdLst/>
            <a:ahLst/>
            <a:cxnLst/>
            <a:rect r="r" b="b" t="t" l="l"/>
            <a:pathLst>
              <a:path h="3229878" w="2781803">
                <a:moveTo>
                  <a:pt x="0" y="0"/>
                </a:moveTo>
                <a:lnTo>
                  <a:pt x="2781803" y="0"/>
                </a:lnTo>
                <a:lnTo>
                  <a:pt x="2781803" y="3229878"/>
                </a:lnTo>
                <a:lnTo>
                  <a:pt x="0" y="3229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443236" y="3310859"/>
            <a:ext cx="2754896" cy="3229878"/>
          </a:xfrm>
          <a:custGeom>
            <a:avLst/>
            <a:gdLst/>
            <a:ahLst/>
            <a:cxnLst/>
            <a:rect r="r" b="b" t="t" l="l"/>
            <a:pathLst>
              <a:path h="3229878" w="2754896">
                <a:moveTo>
                  <a:pt x="0" y="0"/>
                </a:moveTo>
                <a:lnTo>
                  <a:pt x="2754896" y="0"/>
                </a:lnTo>
                <a:lnTo>
                  <a:pt x="2754896" y="3229878"/>
                </a:lnTo>
                <a:lnTo>
                  <a:pt x="0" y="32298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377094" y="7201191"/>
            <a:ext cx="2237395" cy="1871276"/>
          </a:xfrm>
          <a:custGeom>
            <a:avLst/>
            <a:gdLst/>
            <a:ahLst/>
            <a:cxnLst/>
            <a:rect r="r" b="b" t="t" l="l"/>
            <a:pathLst>
              <a:path h="1871276" w="2237395">
                <a:moveTo>
                  <a:pt x="0" y="0"/>
                </a:moveTo>
                <a:lnTo>
                  <a:pt x="2237395" y="0"/>
                </a:lnTo>
                <a:lnTo>
                  <a:pt x="2237395" y="1871276"/>
                </a:lnTo>
                <a:lnTo>
                  <a:pt x="0" y="18712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629270" y="7201191"/>
            <a:ext cx="2807884" cy="2964360"/>
          </a:xfrm>
          <a:custGeom>
            <a:avLst/>
            <a:gdLst/>
            <a:ahLst/>
            <a:cxnLst/>
            <a:rect r="r" b="b" t="t" l="l"/>
            <a:pathLst>
              <a:path h="2964360" w="2807884">
                <a:moveTo>
                  <a:pt x="0" y="0"/>
                </a:moveTo>
                <a:lnTo>
                  <a:pt x="2807884" y="0"/>
                </a:lnTo>
                <a:lnTo>
                  <a:pt x="2807884" y="2964361"/>
                </a:lnTo>
                <a:lnTo>
                  <a:pt x="0" y="296436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411073" y="7200036"/>
            <a:ext cx="2754896" cy="2965515"/>
          </a:xfrm>
          <a:custGeom>
            <a:avLst/>
            <a:gdLst/>
            <a:ahLst/>
            <a:cxnLst/>
            <a:rect r="r" b="b" t="t" l="l"/>
            <a:pathLst>
              <a:path h="2965515" w="2754896">
                <a:moveTo>
                  <a:pt x="0" y="0"/>
                </a:moveTo>
                <a:lnTo>
                  <a:pt x="2754896" y="0"/>
                </a:lnTo>
                <a:lnTo>
                  <a:pt x="2754896" y="2965516"/>
                </a:lnTo>
                <a:lnTo>
                  <a:pt x="0" y="29655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750392" y="561994"/>
            <a:ext cx="6787217" cy="923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</a:pPr>
            <a:r>
              <a:rPr lang="en-US" sz="6000" spc="-120">
                <a:solidFill>
                  <a:srgbClr val="000000"/>
                </a:solidFill>
                <a:latin typeface="Antonio Bold"/>
              </a:rPr>
              <a:t>Telas do Administrador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0" y="3622291"/>
            <a:ext cx="7612673" cy="3998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O Menu do Administrador tem as funcionalidades de cadastrar e administrar professores e alunos e ver configurações</a:t>
            </a:r>
          </a:p>
          <a:p>
            <a:pPr algn="l">
              <a:lnSpc>
                <a:spcPts val="2160"/>
              </a:lnSpc>
            </a:pPr>
          </a:p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Cadastrar usuários:</a:t>
            </a:r>
          </a:p>
          <a:p>
            <a:pPr algn="l" marL="777246" indent="-259082" lvl="2">
              <a:lnSpc>
                <a:spcPts val="2160"/>
              </a:lnSpc>
              <a:buFont typeface="Arial"/>
              <a:buChar char="⚬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o  Na tela cadastrar usuários o administrador vai poder cadastrar alunos e professores com nome, email e senha </a:t>
            </a:r>
          </a:p>
          <a:p>
            <a:pPr algn="l">
              <a:lnSpc>
                <a:spcPts val="2160"/>
              </a:lnSpc>
            </a:pPr>
          </a:p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Administrar usuários</a:t>
            </a:r>
          </a:p>
          <a:p>
            <a:pPr algn="l" marL="777246" indent="-259082" lvl="2">
              <a:lnSpc>
                <a:spcPts val="2160"/>
              </a:lnSpc>
              <a:buFont typeface="Arial"/>
              <a:buChar char="⚬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o  Na tela administrar usuários o administrador vai poder excluir alunos e professores</a:t>
            </a:r>
          </a:p>
          <a:p>
            <a:pPr algn="l">
              <a:lnSpc>
                <a:spcPts val="2160"/>
              </a:lnSpc>
            </a:pPr>
          </a:p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Configurações:</a:t>
            </a:r>
          </a:p>
          <a:p>
            <a:pPr algn="l" marL="777246" indent="-259082" lvl="2">
              <a:lnSpc>
                <a:spcPts val="2160"/>
              </a:lnSpc>
              <a:buFont typeface="Arial"/>
              <a:buChar char="⚬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o  Na tela configurações o Administrador vai poder aumentar e diminuir a música do jogo</a:t>
            </a:r>
          </a:p>
          <a:p>
            <a:pPr algn="l">
              <a:lnSpc>
                <a:spcPts val="216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0" y="2710895"/>
            <a:ext cx="2173449" cy="59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-79">
                <a:solidFill>
                  <a:srgbClr val="000000"/>
                </a:solidFill>
                <a:latin typeface="Antonio Bold"/>
              </a:rPr>
              <a:t>  Explicação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7914818" y="7200036"/>
            <a:ext cx="2157476" cy="1648072"/>
          </a:xfrm>
          <a:custGeom>
            <a:avLst/>
            <a:gdLst/>
            <a:ahLst/>
            <a:cxnLst/>
            <a:rect r="r" b="b" t="t" l="l"/>
            <a:pathLst>
              <a:path h="1648072" w="2157476">
                <a:moveTo>
                  <a:pt x="0" y="0"/>
                </a:moveTo>
                <a:lnTo>
                  <a:pt x="2157476" y="0"/>
                </a:lnTo>
                <a:lnTo>
                  <a:pt x="2157476" y="1648072"/>
                </a:lnTo>
                <a:lnTo>
                  <a:pt x="0" y="164807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27586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189864" y="6953260"/>
            <a:ext cx="2901127" cy="1450563"/>
          </a:xfrm>
          <a:custGeom>
            <a:avLst/>
            <a:gdLst/>
            <a:ahLst/>
            <a:cxnLst/>
            <a:rect r="r" b="b" t="t" l="l"/>
            <a:pathLst>
              <a:path h="1450563" w="2901127">
                <a:moveTo>
                  <a:pt x="0" y="0"/>
                </a:moveTo>
                <a:lnTo>
                  <a:pt x="2901127" y="0"/>
                </a:lnTo>
                <a:lnTo>
                  <a:pt x="2901127" y="1450563"/>
                </a:lnTo>
                <a:lnTo>
                  <a:pt x="0" y="14505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71754" y="7089899"/>
            <a:ext cx="2583173" cy="1291587"/>
          </a:xfrm>
          <a:custGeom>
            <a:avLst/>
            <a:gdLst/>
            <a:ahLst/>
            <a:cxnLst/>
            <a:rect r="r" b="b" t="t" l="l"/>
            <a:pathLst>
              <a:path h="1291587" w="2583173">
                <a:moveTo>
                  <a:pt x="0" y="0"/>
                </a:moveTo>
                <a:lnTo>
                  <a:pt x="2583173" y="0"/>
                </a:lnTo>
                <a:lnTo>
                  <a:pt x="2583173" y="1291586"/>
                </a:lnTo>
                <a:lnTo>
                  <a:pt x="0" y="12915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74841" y="6937804"/>
            <a:ext cx="1536412" cy="1536412"/>
          </a:xfrm>
          <a:custGeom>
            <a:avLst/>
            <a:gdLst/>
            <a:ahLst/>
            <a:cxnLst/>
            <a:rect r="r" b="b" t="t" l="l"/>
            <a:pathLst>
              <a:path h="1536412" w="1536412">
                <a:moveTo>
                  <a:pt x="0" y="0"/>
                </a:moveTo>
                <a:lnTo>
                  <a:pt x="1536412" y="0"/>
                </a:lnTo>
                <a:lnTo>
                  <a:pt x="1536412" y="1536412"/>
                </a:lnTo>
                <a:lnTo>
                  <a:pt x="0" y="15364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668723" y="4493895"/>
            <a:ext cx="1986205" cy="1986205"/>
          </a:xfrm>
          <a:custGeom>
            <a:avLst/>
            <a:gdLst/>
            <a:ahLst/>
            <a:cxnLst/>
            <a:rect r="r" b="b" t="t" l="l"/>
            <a:pathLst>
              <a:path h="1986205" w="1986205">
                <a:moveTo>
                  <a:pt x="0" y="0"/>
                </a:moveTo>
                <a:lnTo>
                  <a:pt x="1986204" y="0"/>
                </a:lnTo>
                <a:lnTo>
                  <a:pt x="1986204" y="1986205"/>
                </a:lnTo>
                <a:lnTo>
                  <a:pt x="0" y="19862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859671" y="4493895"/>
            <a:ext cx="1986205" cy="1986205"/>
          </a:xfrm>
          <a:custGeom>
            <a:avLst/>
            <a:gdLst/>
            <a:ahLst/>
            <a:cxnLst/>
            <a:rect r="r" b="b" t="t" l="l"/>
            <a:pathLst>
              <a:path h="1986205" w="1986205">
                <a:moveTo>
                  <a:pt x="0" y="0"/>
                </a:moveTo>
                <a:lnTo>
                  <a:pt x="1986205" y="0"/>
                </a:lnTo>
                <a:lnTo>
                  <a:pt x="1986205" y="1986205"/>
                </a:lnTo>
                <a:lnTo>
                  <a:pt x="0" y="198620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189864" y="4620052"/>
            <a:ext cx="3189827" cy="1518720"/>
            <a:chOff x="0" y="0"/>
            <a:chExt cx="13398500" cy="63792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398500" cy="6379210"/>
            </a:xfrm>
            <a:custGeom>
              <a:avLst/>
              <a:gdLst/>
              <a:ahLst/>
              <a:cxnLst/>
              <a:rect r="r" b="b" t="t" l="l"/>
              <a:pathLst>
                <a:path h="6379210" w="13398500">
                  <a:moveTo>
                    <a:pt x="6747510" y="0"/>
                  </a:moveTo>
                  <a:lnTo>
                    <a:pt x="6645910" y="0"/>
                  </a:lnTo>
                  <a:lnTo>
                    <a:pt x="6638290" y="7620"/>
                  </a:lnTo>
                  <a:lnTo>
                    <a:pt x="0" y="6379210"/>
                  </a:lnTo>
                  <a:lnTo>
                    <a:pt x="6752590" y="6379210"/>
                  </a:lnTo>
                  <a:lnTo>
                    <a:pt x="13398500" y="0"/>
                  </a:lnTo>
                  <a:close/>
                </a:path>
              </a:pathLst>
            </a:custGeom>
            <a:solidFill>
              <a:srgbClr val="FEB217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2253167" y="2018719"/>
            <a:ext cx="1771035" cy="1771035"/>
          </a:xfrm>
          <a:custGeom>
            <a:avLst/>
            <a:gdLst/>
            <a:ahLst/>
            <a:cxnLst/>
            <a:rect r="r" b="b" t="t" l="l"/>
            <a:pathLst>
              <a:path h="1771035" w="1771035">
                <a:moveTo>
                  <a:pt x="0" y="0"/>
                </a:moveTo>
                <a:lnTo>
                  <a:pt x="1771035" y="0"/>
                </a:lnTo>
                <a:lnTo>
                  <a:pt x="1771035" y="1771035"/>
                </a:lnTo>
                <a:lnTo>
                  <a:pt x="0" y="177103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189864" y="2293595"/>
            <a:ext cx="3472118" cy="1221283"/>
            <a:chOff x="0" y="0"/>
            <a:chExt cx="6350000" cy="223354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9050" y="19050"/>
              <a:ext cx="6312027" cy="2195449"/>
            </a:xfrm>
            <a:custGeom>
              <a:avLst/>
              <a:gdLst/>
              <a:ahLst/>
              <a:cxnLst/>
              <a:rect r="r" b="b" t="t" l="l"/>
              <a:pathLst>
                <a:path h="2195449" w="6312027">
                  <a:moveTo>
                    <a:pt x="5214112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5214239" y="0"/>
                  </a:lnTo>
                  <a:cubicBezTo>
                    <a:pt x="5820537" y="0"/>
                    <a:pt x="6312027" y="491490"/>
                    <a:pt x="6312027" y="1097788"/>
                  </a:cubicBezTo>
                  <a:cubicBezTo>
                    <a:pt x="6311900" y="1703959"/>
                    <a:pt x="5820410" y="2195449"/>
                    <a:pt x="5214112" y="2195449"/>
                  </a:cubicBezTo>
                  <a:close/>
                </a:path>
              </a:pathLst>
            </a:custGeom>
            <a:solidFill>
              <a:srgbClr val="FEB217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2233549"/>
            </a:xfrm>
            <a:custGeom>
              <a:avLst/>
              <a:gdLst/>
              <a:ahLst/>
              <a:cxnLst/>
              <a:rect r="r" b="b" t="t" l="l"/>
              <a:pathLst>
                <a:path h="2233549" w="6350000">
                  <a:moveTo>
                    <a:pt x="5233162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5233289" y="0"/>
                  </a:lnTo>
                  <a:cubicBezTo>
                    <a:pt x="5848985" y="0"/>
                    <a:pt x="6350000" y="501015"/>
                    <a:pt x="6350000" y="1116838"/>
                  </a:cubicBezTo>
                  <a:cubicBezTo>
                    <a:pt x="6350000" y="1732534"/>
                    <a:pt x="5848985" y="2233549"/>
                    <a:pt x="5233162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5233289" y="2195576"/>
                  </a:lnTo>
                  <a:cubicBezTo>
                    <a:pt x="5828030" y="2195576"/>
                    <a:pt x="6312027" y="1711706"/>
                    <a:pt x="6312027" y="1116838"/>
                  </a:cubicBezTo>
                  <a:cubicBezTo>
                    <a:pt x="6311900" y="521970"/>
                    <a:pt x="5828030" y="38100"/>
                    <a:pt x="5233162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68D6A3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4615387" y="1884466"/>
            <a:ext cx="2039540" cy="2039540"/>
            <a:chOff x="0" y="0"/>
            <a:chExt cx="1708150" cy="17081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08150" cy="1708150"/>
            </a:xfrm>
            <a:custGeom>
              <a:avLst/>
              <a:gdLst/>
              <a:ahLst/>
              <a:cxnLst/>
              <a:rect r="r" b="b" t="t" l="l"/>
              <a:pathLst>
                <a:path h="1708150" w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EB217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299336" y="3633581"/>
            <a:ext cx="7014228" cy="3019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6"/>
              </a:lnSpc>
            </a:pPr>
            <a:r>
              <a:rPr lang="en-US" sz="9997" spc="-199">
                <a:solidFill>
                  <a:srgbClr val="000000"/>
                </a:solidFill>
                <a:latin typeface="Antonio Bold"/>
              </a:rPr>
              <a:t>Obrigado pela atenção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795934" y="-246423"/>
            <a:ext cx="18794711" cy="10779845"/>
            <a:chOff x="0" y="0"/>
            <a:chExt cx="15075871" cy="86468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9050" y="73749"/>
              <a:ext cx="15037899" cy="8499378"/>
            </a:xfrm>
            <a:custGeom>
              <a:avLst/>
              <a:gdLst/>
              <a:ahLst/>
              <a:cxnLst/>
              <a:rect r="r" b="b" t="t" l="l"/>
              <a:pathLst>
                <a:path h="8499378" w="15037899">
                  <a:moveTo>
                    <a:pt x="13939983" y="8499379"/>
                  </a:moveTo>
                  <a:lnTo>
                    <a:pt x="1097788" y="8499379"/>
                  </a:lnTo>
                  <a:cubicBezTo>
                    <a:pt x="491490" y="8499379"/>
                    <a:pt x="0" y="6596643"/>
                    <a:pt x="0" y="4249443"/>
                  </a:cubicBezTo>
                  <a:cubicBezTo>
                    <a:pt x="0" y="1902736"/>
                    <a:pt x="491490" y="0"/>
                    <a:pt x="1097788" y="0"/>
                  </a:cubicBezTo>
                  <a:lnTo>
                    <a:pt x="13940110" y="0"/>
                  </a:lnTo>
                  <a:cubicBezTo>
                    <a:pt x="14546408" y="0"/>
                    <a:pt x="15037899" y="1902736"/>
                    <a:pt x="15037899" y="4249936"/>
                  </a:cubicBezTo>
                  <a:cubicBezTo>
                    <a:pt x="15037772" y="6596643"/>
                    <a:pt x="14546281" y="8499379"/>
                    <a:pt x="13939983" y="8499379"/>
                  </a:cubicBezTo>
                  <a:close/>
                </a:path>
              </a:pathLst>
            </a:custGeom>
            <a:solidFill>
              <a:srgbClr val="FEB21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075872" cy="8646877"/>
            </a:xfrm>
            <a:custGeom>
              <a:avLst/>
              <a:gdLst/>
              <a:ahLst/>
              <a:cxnLst/>
              <a:rect r="r" b="b" t="t" l="l"/>
              <a:pathLst>
                <a:path h="8646877" w="15075872">
                  <a:moveTo>
                    <a:pt x="13959033" y="8646877"/>
                  </a:moveTo>
                  <a:lnTo>
                    <a:pt x="1116838" y="8646877"/>
                  </a:lnTo>
                  <a:cubicBezTo>
                    <a:pt x="501015" y="8646877"/>
                    <a:pt x="0" y="6707267"/>
                    <a:pt x="0" y="4323685"/>
                  </a:cubicBezTo>
                  <a:cubicBezTo>
                    <a:pt x="0" y="1939611"/>
                    <a:pt x="501015" y="0"/>
                    <a:pt x="1116838" y="0"/>
                  </a:cubicBezTo>
                  <a:lnTo>
                    <a:pt x="13959160" y="0"/>
                  </a:lnTo>
                  <a:cubicBezTo>
                    <a:pt x="14574856" y="0"/>
                    <a:pt x="15075872" y="1939611"/>
                    <a:pt x="15075872" y="4323685"/>
                  </a:cubicBezTo>
                  <a:cubicBezTo>
                    <a:pt x="15075872" y="6707267"/>
                    <a:pt x="14574856" y="8646877"/>
                    <a:pt x="13959033" y="8646877"/>
                  </a:cubicBezTo>
                  <a:close/>
                  <a:moveTo>
                    <a:pt x="1116838" y="147499"/>
                  </a:moveTo>
                  <a:cubicBezTo>
                    <a:pt x="521970" y="147499"/>
                    <a:pt x="38100" y="2020735"/>
                    <a:pt x="38100" y="4323685"/>
                  </a:cubicBezTo>
                  <a:cubicBezTo>
                    <a:pt x="38100" y="6626143"/>
                    <a:pt x="521970" y="8499870"/>
                    <a:pt x="1116838" y="8499870"/>
                  </a:cubicBezTo>
                  <a:lnTo>
                    <a:pt x="13959160" y="8499870"/>
                  </a:lnTo>
                  <a:cubicBezTo>
                    <a:pt x="14553902" y="8499870"/>
                    <a:pt x="15037899" y="6626635"/>
                    <a:pt x="15037899" y="4323685"/>
                  </a:cubicBezTo>
                  <a:cubicBezTo>
                    <a:pt x="15037772" y="2020735"/>
                    <a:pt x="14553901" y="147499"/>
                    <a:pt x="13959033" y="147499"/>
                  </a:cubicBezTo>
                  <a:lnTo>
                    <a:pt x="1116838" y="14749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76224" y="104195"/>
            <a:ext cx="6916150" cy="1769215"/>
            <a:chOff x="0" y="0"/>
            <a:chExt cx="8731307" cy="22335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9050" y="19050"/>
              <a:ext cx="8693334" cy="2195449"/>
            </a:xfrm>
            <a:custGeom>
              <a:avLst/>
              <a:gdLst/>
              <a:ahLst/>
              <a:cxnLst/>
              <a:rect r="r" b="b" t="t" l="l"/>
              <a:pathLst>
                <a:path h="2195449" w="8693334">
                  <a:moveTo>
                    <a:pt x="7595419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7595546" y="0"/>
                  </a:lnTo>
                  <a:cubicBezTo>
                    <a:pt x="8201844" y="0"/>
                    <a:pt x="8693334" y="491490"/>
                    <a:pt x="8693334" y="1097788"/>
                  </a:cubicBezTo>
                  <a:cubicBezTo>
                    <a:pt x="8693207" y="1703959"/>
                    <a:pt x="8201716" y="2195449"/>
                    <a:pt x="7595419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731307" cy="2233549"/>
            </a:xfrm>
            <a:custGeom>
              <a:avLst/>
              <a:gdLst/>
              <a:ahLst/>
              <a:cxnLst/>
              <a:rect r="r" b="b" t="t" l="l"/>
              <a:pathLst>
                <a:path h="2233549" w="8731307">
                  <a:moveTo>
                    <a:pt x="7614469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7614596" y="0"/>
                  </a:lnTo>
                  <a:cubicBezTo>
                    <a:pt x="8230291" y="0"/>
                    <a:pt x="8731307" y="501015"/>
                    <a:pt x="8731307" y="1116838"/>
                  </a:cubicBezTo>
                  <a:cubicBezTo>
                    <a:pt x="8731307" y="1732534"/>
                    <a:pt x="8230291" y="2233549"/>
                    <a:pt x="7614469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7614596" y="2195576"/>
                  </a:lnTo>
                  <a:cubicBezTo>
                    <a:pt x="8209337" y="2195576"/>
                    <a:pt x="8693334" y="1711706"/>
                    <a:pt x="8693334" y="1116838"/>
                  </a:cubicBezTo>
                  <a:cubicBezTo>
                    <a:pt x="8693207" y="521970"/>
                    <a:pt x="8209337" y="38100"/>
                    <a:pt x="7614469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76224" y="2268734"/>
            <a:ext cx="3564317" cy="3564317"/>
          </a:xfrm>
          <a:custGeom>
            <a:avLst/>
            <a:gdLst/>
            <a:ahLst/>
            <a:cxnLst/>
            <a:rect r="r" b="b" t="t" l="l"/>
            <a:pathLst>
              <a:path h="3564317" w="3564317">
                <a:moveTo>
                  <a:pt x="0" y="0"/>
                </a:moveTo>
                <a:lnTo>
                  <a:pt x="3564317" y="0"/>
                </a:lnTo>
                <a:lnTo>
                  <a:pt x="3564317" y="3564318"/>
                </a:lnTo>
                <a:lnTo>
                  <a:pt x="0" y="35643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40541" y="6344494"/>
            <a:ext cx="3351833" cy="3351833"/>
          </a:xfrm>
          <a:custGeom>
            <a:avLst/>
            <a:gdLst/>
            <a:ahLst/>
            <a:cxnLst/>
            <a:rect r="r" b="b" t="t" l="l"/>
            <a:pathLst>
              <a:path h="3351833" w="3351833">
                <a:moveTo>
                  <a:pt x="0" y="0"/>
                </a:moveTo>
                <a:lnTo>
                  <a:pt x="3351833" y="0"/>
                </a:lnTo>
                <a:lnTo>
                  <a:pt x="3351833" y="3351833"/>
                </a:lnTo>
                <a:lnTo>
                  <a:pt x="0" y="33518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04536" y="522096"/>
            <a:ext cx="6238643" cy="923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</a:pPr>
            <a:r>
              <a:rPr lang="en-US" sz="6000" spc="-120">
                <a:solidFill>
                  <a:srgbClr val="000000"/>
                </a:solidFill>
                <a:latin typeface="Antonio Bold"/>
              </a:rPr>
              <a:t>Apresentação do Jogo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40851" y="104195"/>
            <a:ext cx="1865188" cy="59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-79">
                <a:solidFill>
                  <a:srgbClr val="000000"/>
                </a:solidFill>
                <a:latin typeface="Antonio Bold"/>
              </a:rPr>
              <a:t>Descrição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05963" y="2503592"/>
            <a:ext cx="2937681" cy="59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-79">
                <a:solidFill>
                  <a:srgbClr val="000000"/>
                </a:solidFill>
                <a:latin typeface="Antonio Bold"/>
              </a:rPr>
              <a:t>Funcionamento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40851" y="3322630"/>
            <a:ext cx="9891981" cy="2399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Fizemos um jogo no estilo desafio quiz, onde o jogador tem como objetivo responder o máximo de perguntas certas.</a:t>
            </a:r>
          </a:p>
          <a:p>
            <a:pPr algn="l">
              <a:lnSpc>
                <a:spcPts val="2160"/>
              </a:lnSpc>
            </a:pPr>
          </a:p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O quiz contém perguntas geradas aleatoriamente, e o usuário deve responder o máximo de perguntas corretas possíveis, tentando bater o próprio recorde e os dos demais jogadores.</a:t>
            </a:r>
          </a:p>
          <a:p>
            <a:pPr algn="l">
              <a:lnSpc>
                <a:spcPts val="2160"/>
              </a:lnSpc>
            </a:pPr>
          </a:p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As perguntas são sobre o sistema digestório humano.</a:t>
            </a:r>
          </a:p>
          <a:p>
            <a:pPr algn="l">
              <a:lnSpc>
                <a:spcPts val="216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8261780" y="6696968"/>
            <a:ext cx="2236887" cy="59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-79">
                <a:solidFill>
                  <a:srgbClr val="000000"/>
                </a:solidFill>
                <a:latin typeface="Antonio Bold"/>
              </a:rPr>
              <a:t>Tecnologias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305963" y="7516006"/>
            <a:ext cx="9891981" cy="1866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Utilizamos a linguagem Java com bibliotecas de interface gráfica (javax.swing.; java.awt.) e outras para diversas funções (java.util.*).</a:t>
            </a:r>
          </a:p>
          <a:p>
            <a:pPr algn="l">
              <a:lnSpc>
                <a:spcPts val="2160"/>
              </a:lnSpc>
            </a:pPr>
          </a:p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Integramos a linguagem SQL para uso de banco de dados, com uma tabela para armazenar as perguntas do jogo e outra para armazenar os dados do ranking dos melhores jogadores.</a:t>
            </a:r>
          </a:p>
          <a:p>
            <a:pPr algn="l">
              <a:lnSpc>
                <a:spcPts val="216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8175738" y="924302"/>
            <a:ext cx="9891981" cy="266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Um jogo feito para ensinar sobre o sistema digestivo humano, em forma de quiz.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122550" y="7058993"/>
            <a:ext cx="10471590" cy="5235795"/>
          </a:xfrm>
          <a:custGeom>
            <a:avLst/>
            <a:gdLst/>
            <a:ahLst/>
            <a:cxnLst/>
            <a:rect r="r" b="b" t="t" l="l"/>
            <a:pathLst>
              <a:path h="5235795" w="10471590">
                <a:moveTo>
                  <a:pt x="0" y="0"/>
                </a:moveTo>
                <a:lnTo>
                  <a:pt x="10471590" y="0"/>
                </a:lnTo>
                <a:lnTo>
                  <a:pt x="10471590" y="5235795"/>
                </a:lnTo>
                <a:lnTo>
                  <a:pt x="0" y="523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453065" y="7690289"/>
            <a:ext cx="9871794" cy="5652160"/>
            <a:chOff x="0" y="0"/>
            <a:chExt cx="14912048" cy="853799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912048" cy="8537990"/>
            </a:xfrm>
            <a:custGeom>
              <a:avLst/>
              <a:gdLst/>
              <a:ahLst/>
              <a:cxnLst/>
              <a:rect r="r" b="b" t="t" l="l"/>
              <a:pathLst>
                <a:path h="8537990" w="14912048">
                  <a:moveTo>
                    <a:pt x="7456024" y="0"/>
                  </a:moveTo>
                  <a:cubicBezTo>
                    <a:pt x="3338176" y="0"/>
                    <a:pt x="0" y="1911294"/>
                    <a:pt x="0" y="4268995"/>
                  </a:cubicBezTo>
                  <a:cubicBezTo>
                    <a:pt x="0" y="6626696"/>
                    <a:pt x="3338176" y="8537990"/>
                    <a:pt x="7456024" y="8537990"/>
                  </a:cubicBezTo>
                  <a:cubicBezTo>
                    <a:pt x="11573873" y="8537990"/>
                    <a:pt x="14912048" y="6626696"/>
                    <a:pt x="14912048" y="4268995"/>
                  </a:cubicBezTo>
                  <a:cubicBezTo>
                    <a:pt x="14912048" y="1911294"/>
                    <a:pt x="11573873" y="0"/>
                    <a:pt x="7456024" y="0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49010" y="2377237"/>
          <a:ext cx="8829291" cy="7909763"/>
        </p:xfrm>
        <a:graphic>
          <a:graphicData uri="http://schemas.openxmlformats.org/drawingml/2006/table">
            <a:tbl>
              <a:tblPr/>
              <a:tblGrid>
                <a:gridCol w="4809157"/>
              </a:tblGrid>
              <a:tr h="15163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400"/>
                        </a:lnSpc>
                        <a:defRPr/>
                      </a:pPr>
                      <a:r>
                        <a:rPr lang="en-US" sz="6000">
                          <a:solidFill>
                            <a:srgbClr val="000000"/>
                          </a:solidFill>
                          <a:latin typeface="Open Sauce Bold"/>
                        </a:rPr>
                        <a:t>Funcionais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217"/>
                    </a:solidFill>
                  </a:tcPr>
                </a:tc>
              </a:tr>
              <a:tr h="639346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5993745" y="144092"/>
            <a:ext cx="6300509" cy="1769215"/>
            <a:chOff x="0" y="0"/>
            <a:chExt cx="7954091" cy="22335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9050" y="19050"/>
              <a:ext cx="7916118" cy="2195449"/>
            </a:xfrm>
            <a:custGeom>
              <a:avLst/>
              <a:gdLst/>
              <a:ahLst/>
              <a:cxnLst/>
              <a:rect r="r" b="b" t="t" l="l"/>
              <a:pathLst>
                <a:path h="2195449" w="7916118">
                  <a:moveTo>
                    <a:pt x="6818202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6818330" y="0"/>
                  </a:lnTo>
                  <a:cubicBezTo>
                    <a:pt x="7424627" y="0"/>
                    <a:pt x="7916118" y="491490"/>
                    <a:pt x="7916118" y="1097788"/>
                  </a:cubicBezTo>
                  <a:cubicBezTo>
                    <a:pt x="7915990" y="1703959"/>
                    <a:pt x="7424500" y="2195449"/>
                    <a:pt x="6818202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954090" cy="2233549"/>
            </a:xfrm>
            <a:custGeom>
              <a:avLst/>
              <a:gdLst/>
              <a:ahLst/>
              <a:cxnLst/>
              <a:rect r="r" b="b" t="t" l="l"/>
              <a:pathLst>
                <a:path h="2233549" w="7954090">
                  <a:moveTo>
                    <a:pt x="6837252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6837380" y="0"/>
                  </a:lnTo>
                  <a:cubicBezTo>
                    <a:pt x="7453075" y="0"/>
                    <a:pt x="7954090" y="501015"/>
                    <a:pt x="7954090" y="1116838"/>
                  </a:cubicBezTo>
                  <a:cubicBezTo>
                    <a:pt x="7954090" y="1732534"/>
                    <a:pt x="7453075" y="2233549"/>
                    <a:pt x="6837252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6837380" y="2195576"/>
                  </a:lnTo>
                  <a:cubicBezTo>
                    <a:pt x="7432121" y="2195576"/>
                    <a:pt x="7916118" y="1711706"/>
                    <a:pt x="7916118" y="1116838"/>
                  </a:cubicBezTo>
                  <a:cubicBezTo>
                    <a:pt x="7915990" y="521970"/>
                    <a:pt x="7432121" y="38100"/>
                    <a:pt x="6837252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9010" y="3921808"/>
            <a:ext cx="8829291" cy="6365192"/>
          </a:xfrm>
          <a:custGeom>
            <a:avLst/>
            <a:gdLst/>
            <a:ahLst/>
            <a:cxnLst/>
            <a:rect r="r" b="b" t="t" l="l"/>
            <a:pathLst>
              <a:path h="6365192" w="8829291">
                <a:moveTo>
                  <a:pt x="0" y="0"/>
                </a:moveTo>
                <a:lnTo>
                  <a:pt x="8829291" y="0"/>
                </a:lnTo>
                <a:lnTo>
                  <a:pt x="8829291" y="6365192"/>
                </a:lnTo>
                <a:lnTo>
                  <a:pt x="0" y="63651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62" r="0" b="0"/>
            </a:stretch>
          </a:blipFill>
        </p:spPr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9144000" y="2377237"/>
          <a:ext cx="8829291" cy="4109046"/>
        </p:xfrm>
        <a:graphic>
          <a:graphicData uri="http://schemas.openxmlformats.org/drawingml/2006/table">
            <a:tbl>
              <a:tblPr/>
              <a:tblGrid>
                <a:gridCol w="4809157"/>
              </a:tblGrid>
              <a:tr h="15179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8400"/>
                        </a:lnSpc>
                        <a:defRPr/>
                      </a:pPr>
                      <a:r>
                        <a:rPr lang="en-US" sz="6000">
                          <a:solidFill>
                            <a:srgbClr val="000000"/>
                          </a:solidFill>
                          <a:latin typeface="Open Sauce Bold"/>
                        </a:rPr>
                        <a:t>Não funcionais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B217"/>
                    </a:solidFill>
                  </a:tcPr>
                </a:tc>
              </a:tr>
              <a:tr h="259105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EEE"/>
                    </a:solidFill>
                  </a:tcPr>
                </a:tc>
              </a:tr>
            </a:tbl>
          </a:graphicData>
        </a:graphic>
      </p:graphicFrame>
      <p:sp>
        <p:nvSpPr>
          <p:cNvPr name="Freeform 11" id="11"/>
          <p:cNvSpPr/>
          <p:nvPr/>
        </p:nvSpPr>
        <p:spPr>
          <a:xfrm flipH="false" flipV="false" rot="0">
            <a:off x="9144000" y="3921808"/>
            <a:ext cx="8829291" cy="2564476"/>
          </a:xfrm>
          <a:custGeom>
            <a:avLst/>
            <a:gdLst/>
            <a:ahLst/>
            <a:cxnLst/>
            <a:rect r="r" b="b" t="t" l="l"/>
            <a:pathLst>
              <a:path h="2564476" w="8829291">
                <a:moveTo>
                  <a:pt x="0" y="0"/>
                </a:moveTo>
                <a:lnTo>
                  <a:pt x="8829291" y="0"/>
                </a:lnTo>
                <a:lnTo>
                  <a:pt x="8829291" y="2564475"/>
                </a:lnTo>
                <a:lnTo>
                  <a:pt x="0" y="25644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322057" y="561994"/>
            <a:ext cx="5643886" cy="923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</a:pPr>
            <a:r>
              <a:rPr lang="en-US" sz="6000" spc="-120">
                <a:solidFill>
                  <a:srgbClr val="000000"/>
                </a:solidFill>
                <a:latin typeface="Antonio Bold"/>
              </a:rPr>
              <a:t>Requisitos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87135" y="-3230617"/>
            <a:ext cx="13313729" cy="5941513"/>
            <a:chOff x="0" y="0"/>
            <a:chExt cx="6350000" cy="28338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2833812"/>
            </a:xfrm>
            <a:custGeom>
              <a:avLst/>
              <a:gdLst/>
              <a:ahLst/>
              <a:cxnLst/>
              <a:rect r="r" b="b" t="t" l="l"/>
              <a:pathLst>
                <a:path h="2833812" w="6350000">
                  <a:moveTo>
                    <a:pt x="3175000" y="0"/>
                  </a:moveTo>
                  <a:cubicBezTo>
                    <a:pt x="1421496" y="0"/>
                    <a:pt x="0" y="634370"/>
                    <a:pt x="0" y="1416906"/>
                  </a:cubicBezTo>
                  <a:cubicBezTo>
                    <a:pt x="0" y="2199442"/>
                    <a:pt x="1421496" y="2833812"/>
                    <a:pt x="3175000" y="2833812"/>
                  </a:cubicBezTo>
                  <a:cubicBezTo>
                    <a:pt x="4928504" y="2833812"/>
                    <a:pt x="6350000" y="2199442"/>
                    <a:pt x="6350000" y="1416906"/>
                  </a:cubicBezTo>
                  <a:cubicBezTo>
                    <a:pt x="6350000" y="634370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B21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391743" y="144092"/>
            <a:ext cx="7504515" cy="1769215"/>
            <a:chOff x="0" y="0"/>
            <a:chExt cx="947408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9436116" cy="2195449"/>
            </a:xfrm>
            <a:custGeom>
              <a:avLst/>
              <a:gdLst/>
              <a:ahLst/>
              <a:cxnLst/>
              <a:rect r="r" b="b" t="t" l="l"/>
              <a:pathLst>
                <a:path h="2195449" w="9436116">
                  <a:moveTo>
                    <a:pt x="833820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8338328" y="0"/>
                  </a:lnTo>
                  <a:cubicBezTo>
                    <a:pt x="8944626" y="0"/>
                    <a:pt x="9436116" y="491490"/>
                    <a:pt x="9436116" y="1097788"/>
                  </a:cubicBezTo>
                  <a:cubicBezTo>
                    <a:pt x="9435989" y="1703959"/>
                    <a:pt x="8944499" y="2195449"/>
                    <a:pt x="833820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474089" cy="2233549"/>
            </a:xfrm>
            <a:custGeom>
              <a:avLst/>
              <a:gdLst/>
              <a:ahLst/>
              <a:cxnLst/>
              <a:rect r="r" b="b" t="t" l="l"/>
              <a:pathLst>
                <a:path h="2233549" w="9474089">
                  <a:moveTo>
                    <a:pt x="835725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8357378" y="0"/>
                  </a:lnTo>
                  <a:cubicBezTo>
                    <a:pt x="8973074" y="0"/>
                    <a:pt x="9474089" y="501015"/>
                    <a:pt x="9474089" y="1116838"/>
                  </a:cubicBezTo>
                  <a:cubicBezTo>
                    <a:pt x="9474089" y="1732534"/>
                    <a:pt x="8973074" y="2233549"/>
                    <a:pt x="835725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8357378" y="2195576"/>
                  </a:lnTo>
                  <a:cubicBezTo>
                    <a:pt x="8952119" y="2195576"/>
                    <a:pt x="9436116" y="1711706"/>
                    <a:pt x="9436116" y="1116838"/>
                  </a:cubicBezTo>
                  <a:cubicBezTo>
                    <a:pt x="9435989" y="521970"/>
                    <a:pt x="8952119" y="38100"/>
                    <a:pt x="835725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4722931" y="2710895"/>
            <a:ext cx="8842138" cy="7576105"/>
          </a:xfrm>
          <a:custGeom>
            <a:avLst/>
            <a:gdLst/>
            <a:ahLst/>
            <a:cxnLst/>
            <a:rect r="r" b="b" t="t" l="l"/>
            <a:pathLst>
              <a:path h="7576105" w="8842138">
                <a:moveTo>
                  <a:pt x="0" y="0"/>
                </a:moveTo>
                <a:lnTo>
                  <a:pt x="8842138" y="0"/>
                </a:lnTo>
                <a:lnTo>
                  <a:pt x="8842138" y="7576105"/>
                </a:lnTo>
                <a:lnTo>
                  <a:pt x="0" y="75761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657776" y="561994"/>
            <a:ext cx="6972448" cy="923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</a:pPr>
            <a:r>
              <a:rPr lang="en-US" sz="6000" spc="-120">
                <a:solidFill>
                  <a:srgbClr val="000000"/>
                </a:solidFill>
                <a:latin typeface="Antonio Bold"/>
              </a:rPr>
              <a:t>Diagrama de Caso de Uso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87135" y="-3230617"/>
            <a:ext cx="13313729" cy="5941513"/>
            <a:chOff x="0" y="0"/>
            <a:chExt cx="6350000" cy="28338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2833812"/>
            </a:xfrm>
            <a:custGeom>
              <a:avLst/>
              <a:gdLst/>
              <a:ahLst/>
              <a:cxnLst/>
              <a:rect r="r" b="b" t="t" l="l"/>
              <a:pathLst>
                <a:path h="2833812" w="6350000">
                  <a:moveTo>
                    <a:pt x="3175000" y="0"/>
                  </a:moveTo>
                  <a:cubicBezTo>
                    <a:pt x="1421496" y="0"/>
                    <a:pt x="0" y="634370"/>
                    <a:pt x="0" y="1416906"/>
                  </a:cubicBezTo>
                  <a:cubicBezTo>
                    <a:pt x="0" y="2199442"/>
                    <a:pt x="1421496" y="2833812"/>
                    <a:pt x="3175000" y="2833812"/>
                  </a:cubicBezTo>
                  <a:cubicBezTo>
                    <a:pt x="4928504" y="2833812"/>
                    <a:pt x="6350000" y="2199442"/>
                    <a:pt x="6350000" y="1416906"/>
                  </a:cubicBezTo>
                  <a:cubicBezTo>
                    <a:pt x="6350000" y="634370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B21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391743" y="144092"/>
            <a:ext cx="7504515" cy="1769215"/>
            <a:chOff x="0" y="0"/>
            <a:chExt cx="947408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9436116" cy="2195449"/>
            </a:xfrm>
            <a:custGeom>
              <a:avLst/>
              <a:gdLst/>
              <a:ahLst/>
              <a:cxnLst/>
              <a:rect r="r" b="b" t="t" l="l"/>
              <a:pathLst>
                <a:path h="2195449" w="9436116">
                  <a:moveTo>
                    <a:pt x="833820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8338328" y="0"/>
                  </a:lnTo>
                  <a:cubicBezTo>
                    <a:pt x="8944626" y="0"/>
                    <a:pt x="9436116" y="491490"/>
                    <a:pt x="9436116" y="1097788"/>
                  </a:cubicBezTo>
                  <a:cubicBezTo>
                    <a:pt x="9435989" y="1703959"/>
                    <a:pt x="8944499" y="2195449"/>
                    <a:pt x="833820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474089" cy="2233549"/>
            </a:xfrm>
            <a:custGeom>
              <a:avLst/>
              <a:gdLst/>
              <a:ahLst/>
              <a:cxnLst/>
              <a:rect r="r" b="b" t="t" l="l"/>
              <a:pathLst>
                <a:path h="2233549" w="9474089">
                  <a:moveTo>
                    <a:pt x="835725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8357378" y="0"/>
                  </a:lnTo>
                  <a:cubicBezTo>
                    <a:pt x="8973074" y="0"/>
                    <a:pt x="9474089" y="501015"/>
                    <a:pt x="9474089" y="1116838"/>
                  </a:cubicBezTo>
                  <a:cubicBezTo>
                    <a:pt x="9474089" y="1732534"/>
                    <a:pt x="8973074" y="2233549"/>
                    <a:pt x="835725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8357378" y="2195576"/>
                  </a:lnTo>
                  <a:cubicBezTo>
                    <a:pt x="8952119" y="2195576"/>
                    <a:pt x="9436116" y="1711706"/>
                    <a:pt x="9436116" y="1116838"/>
                  </a:cubicBezTo>
                  <a:cubicBezTo>
                    <a:pt x="9435989" y="521970"/>
                    <a:pt x="8952119" y="38100"/>
                    <a:pt x="835725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325920" y="2710895"/>
            <a:ext cx="15636160" cy="7567966"/>
          </a:xfrm>
          <a:custGeom>
            <a:avLst/>
            <a:gdLst/>
            <a:ahLst/>
            <a:cxnLst/>
            <a:rect r="r" b="b" t="t" l="l"/>
            <a:pathLst>
              <a:path h="7567966" w="15636160">
                <a:moveTo>
                  <a:pt x="0" y="0"/>
                </a:moveTo>
                <a:lnTo>
                  <a:pt x="15636160" y="0"/>
                </a:lnTo>
                <a:lnTo>
                  <a:pt x="15636160" y="7567966"/>
                </a:lnTo>
                <a:lnTo>
                  <a:pt x="0" y="75679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50392" y="561994"/>
            <a:ext cx="6787217" cy="923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</a:pPr>
            <a:r>
              <a:rPr lang="en-US" sz="6000" spc="-120">
                <a:solidFill>
                  <a:srgbClr val="000000"/>
                </a:solidFill>
                <a:latin typeface="Antonio Bold"/>
              </a:rPr>
              <a:t>Diagrama de Classe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87135" y="-3230617"/>
            <a:ext cx="13313729" cy="5941513"/>
            <a:chOff x="0" y="0"/>
            <a:chExt cx="6350000" cy="28338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2833812"/>
            </a:xfrm>
            <a:custGeom>
              <a:avLst/>
              <a:gdLst/>
              <a:ahLst/>
              <a:cxnLst/>
              <a:rect r="r" b="b" t="t" l="l"/>
              <a:pathLst>
                <a:path h="2833812" w="6350000">
                  <a:moveTo>
                    <a:pt x="3175000" y="0"/>
                  </a:moveTo>
                  <a:cubicBezTo>
                    <a:pt x="1421496" y="0"/>
                    <a:pt x="0" y="634370"/>
                    <a:pt x="0" y="1416906"/>
                  </a:cubicBezTo>
                  <a:cubicBezTo>
                    <a:pt x="0" y="2199442"/>
                    <a:pt x="1421496" y="2833812"/>
                    <a:pt x="3175000" y="2833812"/>
                  </a:cubicBezTo>
                  <a:cubicBezTo>
                    <a:pt x="4928504" y="2833812"/>
                    <a:pt x="6350000" y="2199442"/>
                    <a:pt x="6350000" y="1416906"/>
                  </a:cubicBezTo>
                  <a:cubicBezTo>
                    <a:pt x="6350000" y="634370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B21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391743" y="144092"/>
            <a:ext cx="7504515" cy="1769215"/>
            <a:chOff x="0" y="0"/>
            <a:chExt cx="947408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9436116" cy="2195449"/>
            </a:xfrm>
            <a:custGeom>
              <a:avLst/>
              <a:gdLst/>
              <a:ahLst/>
              <a:cxnLst/>
              <a:rect r="r" b="b" t="t" l="l"/>
              <a:pathLst>
                <a:path h="2195449" w="9436116">
                  <a:moveTo>
                    <a:pt x="833820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8338328" y="0"/>
                  </a:lnTo>
                  <a:cubicBezTo>
                    <a:pt x="8944626" y="0"/>
                    <a:pt x="9436116" y="491490"/>
                    <a:pt x="9436116" y="1097788"/>
                  </a:cubicBezTo>
                  <a:cubicBezTo>
                    <a:pt x="9435989" y="1703959"/>
                    <a:pt x="8944499" y="2195449"/>
                    <a:pt x="833820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474089" cy="2233549"/>
            </a:xfrm>
            <a:custGeom>
              <a:avLst/>
              <a:gdLst/>
              <a:ahLst/>
              <a:cxnLst/>
              <a:rect r="r" b="b" t="t" l="l"/>
              <a:pathLst>
                <a:path h="2233549" w="9474089">
                  <a:moveTo>
                    <a:pt x="835725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8357378" y="0"/>
                  </a:lnTo>
                  <a:cubicBezTo>
                    <a:pt x="8973074" y="0"/>
                    <a:pt x="9474089" y="501015"/>
                    <a:pt x="9474089" y="1116838"/>
                  </a:cubicBezTo>
                  <a:cubicBezTo>
                    <a:pt x="9474089" y="1732534"/>
                    <a:pt x="8973074" y="2233549"/>
                    <a:pt x="835725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8357378" y="2195576"/>
                  </a:lnTo>
                  <a:cubicBezTo>
                    <a:pt x="8952119" y="2195576"/>
                    <a:pt x="9436116" y="1711706"/>
                    <a:pt x="9436116" y="1116838"/>
                  </a:cubicBezTo>
                  <a:cubicBezTo>
                    <a:pt x="9435989" y="521970"/>
                    <a:pt x="8952119" y="38100"/>
                    <a:pt x="835725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5750392" y="561994"/>
            <a:ext cx="6787217" cy="923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</a:pPr>
            <a:r>
              <a:rPr lang="en-US" sz="6000" spc="-120">
                <a:solidFill>
                  <a:srgbClr val="000000"/>
                </a:solidFill>
                <a:latin typeface="Antonio Bold"/>
              </a:rPr>
              <a:t>Diagrama de Sequência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53334" y="2710895"/>
            <a:ext cx="15981331" cy="7407520"/>
          </a:xfrm>
          <a:custGeom>
            <a:avLst/>
            <a:gdLst/>
            <a:ahLst/>
            <a:cxnLst/>
            <a:rect r="r" b="b" t="t" l="l"/>
            <a:pathLst>
              <a:path h="7407520" w="15981331">
                <a:moveTo>
                  <a:pt x="0" y="0"/>
                </a:moveTo>
                <a:lnTo>
                  <a:pt x="15981332" y="0"/>
                </a:lnTo>
                <a:lnTo>
                  <a:pt x="15981332" y="7407521"/>
                </a:lnTo>
                <a:lnTo>
                  <a:pt x="0" y="7407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886701" cy="10287000"/>
          </a:xfrm>
          <a:prstGeom prst="rect">
            <a:avLst/>
          </a:prstGeom>
          <a:solidFill>
            <a:srgbClr val="FEB217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793096" y="144092"/>
            <a:ext cx="6300509" cy="1769215"/>
            <a:chOff x="0" y="0"/>
            <a:chExt cx="7954091" cy="22335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9050" y="19050"/>
              <a:ext cx="7916118" cy="2195449"/>
            </a:xfrm>
            <a:custGeom>
              <a:avLst/>
              <a:gdLst/>
              <a:ahLst/>
              <a:cxnLst/>
              <a:rect r="r" b="b" t="t" l="l"/>
              <a:pathLst>
                <a:path h="2195449" w="7916118">
                  <a:moveTo>
                    <a:pt x="6818202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6818330" y="0"/>
                  </a:lnTo>
                  <a:cubicBezTo>
                    <a:pt x="7424627" y="0"/>
                    <a:pt x="7916118" y="491490"/>
                    <a:pt x="7916118" y="1097788"/>
                  </a:cubicBezTo>
                  <a:cubicBezTo>
                    <a:pt x="7915990" y="1703959"/>
                    <a:pt x="7424500" y="2195449"/>
                    <a:pt x="6818202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954090" cy="2233549"/>
            </a:xfrm>
            <a:custGeom>
              <a:avLst/>
              <a:gdLst/>
              <a:ahLst/>
              <a:cxnLst/>
              <a:rect r="r" b="b" t="t" l="l"/>
              <a:pathLst>
                <a:path h="2233549" w="7954090">
                  <a:moveTo>
                    <a:pt x="6837252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6837380" y="0"/>
                  </a:lnTo>
                  <a:cubicBezTo>
                    <a:pt x="7453075" y="0"/>
                    <a:pt x="7954090" y="501015"/>
                    <a:pt x="7954090" y="1116838"/>
                  </a:cubicBezTo>
                  <a:cubicBezTo>
                    <a:pt x="7954090" y="1732534"/>
                    <a:pt x="7453075" y="2233549"/>
                    <a:pt x="6837252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6837380" y="2195576"/>
                  </a:lnTo>
                  <a:cubicBezTo>
                    <a:pt x="7432121" y="2195576"/>
                    <a:pt x="7916118" y="1711706"/>
                    <a:pt x="7916118" y="1116838"/>
                  </a:cubicBezTo>
                  <a:cubicBezTo>
                    <a:pt x="7915990" y="521970"/>
                    <a:pt x="7432121" y="38100"/>
                    <a:pt x="6837252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908425" y="3953712"/>
            <a:ext cx="10401299" cy="6333288"/>
          </a:xfrm>
          <a:custGeom>
            <a:avLst/>
            <a:gdLst/>
            <a:ahLst/>
            <a:cxnLst/>
            <a:rect r="r" b="b" t="t" l="l"/>
            <a:pathLst>
              <a:path h="6333288" w="10401299">
                <a:moveTo>
                  <a:pt x="0" y="0"/>
                </a:moveTo>
                <a:lnTo>
                  <a:pt x="10401299" y="0"/>
                </a:lnTo>
                <a:lnTo>
                  <a:pt x="10401299" y="6333288"/>
                </a:lnTo>
                <a:lnTo>
                  <a:pt x="0" y="63332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3096" y="2693089"/>
            <a:ext cx="3099145" cy="3099145"/>
          </a:xfrm>
          <a:custGeom>
            <a:avLst/>
            <a:gdLst/>
            <a:ahLst/>
            <a:cxnLst/>
            <a:rect r="r" b="b" t="t" l="l"/>
            <a:pathLst>
              <a:path h="3099145" w="3099145">
                <a:moveTo>
                  <a:pt x="0" y="0"/>
                </a:moveTo>
                <a:lnTo>
                  <a:pt x="3099144" y="0"/>
                </a:lnTo>
                <a:lnTo>
                  <a:pt x="3099144" y="3099145"/>
                </a:lnTo>
                <a:lnTo>
                  <a:pt x="0" y="30991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67104" y="6753410"/>
            <a:ext cx="2247080" cy="2247080"/>
          </a:xfrm>
          <a:custGeom>
            <a:avLst/>
            <a:gdLst/>
            <a:ahLst/>
            <a:cxnLst/>
            <a:rect r="r" b="b" t="t" l="l"/>
            <a:pathLst>
              <a:path h="2247080" w="2247080">
                <a:moveTo>
                  <a:pt x="0" y="0"/>
                </a:moveTo>
                <a:lnTo>
                  <a:pt x="2247079" y="0"/>
                </a:lnTo>
                <a:lnTo>
                  <a:pt x="2247079" y="2247080"/>
                </a:lnTo>
                <a:lnTo>
                  <a:pt x="0" y="2247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926171" y="8754110"/>
            <a:ext cx="1903256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0"/>
              </a:lnSpc>
            </a:pPr>
            <a:r>
              <a:rPr lang="en-US" sz="1600">
                <a:solidFill>
                  <a:srgbClr val="FFFFFF"/>
                </a:solidFill>
                <a:latin typeface="Open Sauce"/>
              </a:rPr>
              <a:t>Voltar ao </a:t>
            </a:r>
            <a:r>
              <a:rPr lang="en-US" sz="1600">
                <a:solidFill>
                  <a:srgbClr val="FFFFFF"/>
                </a:solidFill>
                <a:latin typeface="Open Sauce Bold"/>
              </a:rPr>
              <a:t>índice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0298" y="561994"/>
            <a:ext cx="5643886" cy="923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</a:pPr>
            <a:r>
              <a:rPr lang="en-US" sz="6000" spc="-120">
                <a:solidFill>
                  <a:srgbClr val="000000"/>
                </a:solidFill>
                <a:latin typeface="Antonio Bold"/>
              </a:rPr>
              <a:t>Banco de Dados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27499" y="144092"/>
            <a:ext cx="2173449" cy="59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-79">
                <a:solidFill>
                  <a:srgbClr val="000000"/>
                </a:solidFill>
                <a:latin typeface="Antonio Bold"/>
              </a:rPr>
              <a:t>  Explicação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908425" y="963131"/>
            <a:ext cx="10379575" cy="1866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A modelagem de banco de dados é um processo que envolve a criação de representações abstratas e organizadas dos dados que serão armazenados em um sistema de banco de dados.  </a:t>
            </a:r>
          </a:p>
          <a:p>
            <a:pPr algn="l">
              <a:lnSpc>
                <a:spcPts val="2160"/>
              </a:lnSpc>
            </a:pPr>
          </a:p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 Na modelagem de banco de dados criamos tabelas para ranking, professor, perguntas, administrador e aluno. </a:t>
            </a:r>
          </a:p>
          <a:p>
            <a:pPr algn="l">
              <a:lnSpc>
                <a:spcPts val="216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7886701" y="3176552"/>
            <a:ext cx="1551347" cy="59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-79">
                <a:solidFill>
                  <a:srgbClr val="000000"/>
                </a:solidFill>
                <a:latin typeface="Antonio Bold"/>
              </a:rPr>
              <a:t>  Modelo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38825" y="-3230617"/>
            <a:ext cx="14610350" cy="5941513"/>
            <a:chOff x="0" y="0"/>
            <a:chExt cx="6968425" cy="28338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68425" cy="2833812"/>
            </a:xfrm>
            <a:custGeom>
              <a:avLst/>
              <a:gdLst/>
              <a:ahLst/>
              <a:cxnLst/>
              <a:rect r="r" b="b" t="t" l="l"/>
              <a:pathLst>
                <a:path h="2833812" w="6968425">
                  <a:moveTo>
                    <a:pt x="3484213" y="0"/>
                  </a:moveTo>
                  <a:cubicBezTo>
                    <a:pt x="1559935" y="0"/>
                    <a:pt x="0" y="634370"/>
                    <a:pt x="0" y="1416906"/>
                  </a:cubicBezTo>
                  <a:cubicBezTo>
                    <a:pt x="0" y="2199442"/>
                    <a:pt x="1559935" y="2833812"/>
                    <a:pt x="3484213" y="2833812"/>
                  </a:cubicBezTo>
                  <a:cubicBezTo>
                    <a:pt x="5408490" y="2833812"/>
                    <a:pt x="6968425" y="2199442"/>
                    <a:pt x="6968425" y="1416906"/>
                  </a:cubicBezTo>
                  <a:cubicBezTo>
                    <a:pt x="6968425" y="634370"/>
                    <a:pt x="5408490" y="0"/>
                    <a:pt x="3484213" y="0"/>
                  </a:cubicBezTo>
                  <a:close/>
                </a:path>
              </a:pathLst>
            </a:custGeom>
            <a:solidFill>
              <a:srgbClr val="FEB21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4002506" y="144092"/>
            <a:ext cx="10282988" cy="1769215"/>
            <a:chOff x="0" y="0"/>
            <a:chExt cx="1298177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12943806" cy="2195449"/>
            </a:xfrm>
            <a:custGeom>
              <a:avLst/>
              <a:gdLst/>
              <a:ahLst/>
              <a:cxnLst/>
              <a:rect r="r" b="b" t="t" l="l"/>
              <a:pathLst>
                <a:path h="2195449" w="12943806">
                  <a:moveTo>
                    <a:pt x="1184589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11846018" y="0"/>
                  </a:lnTo>
                  <a:cubicBezTo>
                    <a:pt x="12452316" y="0"/>
                    <a:pt x="12943806" y="491490"/>
                    <a:pt x="12943806" y="1097788"/>
                  </a:cubicBezTo>
                  <a:cubicBezTo>
                    <a:pt x="12943679" y="1703959"/>
                    <a:pt x="12452189" y="2195449"/>
                    <a:pt x="1184589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81779" cy="2233549"/>
            </a:xfrm>
            <a:custGeom>
              <a:avLst/>
              <a:gdLst/>
              <a:ahLst/>
              <a:cxnLst/>
              <a:rect r="r" b="b" t="t" l="l"/>
              <a:pathLst>
                <a:path h="2233549" w="12981779">
                  <a:moveTo>
                    <a:pt x="1186494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11865068" y="0"/>
                  </a:lnTo>
                  <a:cubicBezTo>
                    <a:pt x="12480764" y="0"/>
                    <a:pt x="12981779" y="501015"/>
                    <a:pt x="12981779" y="1116838"/>
                  </a:cubicBezTo>
                  <a:cubicBezTo>
                    <a:pt x="12981779" y="1732534"/>
                    <a:pt x="12480764" y="2233549"/>
                    <a:pt x="1186494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11865068" y="2195576"/>
                  </a:lnTo>
                  <a:cubicBezTo>
                    <a:pt x="12459809" y="2195576"/>
                    <a:pt x="12943806" y="1711706"/>
                    <a:pt x="12943806" y="1116838"/>
                  </a:cubicBezTo>
                  <a:cubicBezTo>
                    <a:pt x="12943679" y="521970"/>
                    <a:pt x="12459808" y="38100"/>
                    <a:pt x="1186494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269916" y="3310859"/>
            <a:ext cx="4187614" cy="3410048"/>
          </a:xfrm>
          <a:custGeom>
            <a:avLst/>
            <a:gdLst/>
            <a:ahLst/>
            <a:cxnLst/>
            <a:rect r="r" b="b" t="t" l="l"/>
            <a:pathLst>
              <a:path h="3410048" w="4187614">
                <a:moveTo>
                  <a:pt x="0" y="0"/>
                </a:moveTo>
                <a:lnTo>
                  <a:pt x="4187614" y="0"/>
                </a:lnTo>
                <a:lnTo>
                  <a:pt x="4187614" y="3410048"/>
                </a:lnTo>
                <a:lnTo>
                  <a:pt x="0" y="34100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269916" y="6720907"/>
            <a:ext cx="4187614" cy="3500757"/>
          </a:xfrm>
          <a:custGeom>
            <a:avLst/>
            <a:gdLst/>
            <a:ahLst/>
            <a:cxnLst/>
            <a:rect r="r" b="b" t="t" l="l"/>
            <a:pathLst>
              <a:path h="3500757" w="4187614">
                <a:moveTo>
                  <a:pt x="0" y="0"/>
                </a:moveTo>
                <a:lnTo>
                  <a:pt x="4187614" y="0"/>
                </a:lnTo>
                <a:lnTo>
                  <a:pt x="4187614" y="3500756"/>
                </a:lnTo>
                <a:lnTo>
                  <a:pt x="0" y="35007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836065" y="3310859"/>
            <a:ext cx="5112908" cy="6883784"/>
          </a:xfrm>
          <a:custGeom>
            <a:avLst/>
            <a:gdLst/>
            <a:ahLst/>
            <a:cxnLst/>
            <a:rect r="r" b="b" t="t" l="l"/>
            <a:pathLst>
              <a:path h="6883784" w="5112908">
                <a:moveTo>
                  <a:pt x="0" y="0"/>
                </a:moveTo>
                <a:lnTo>
                  <a:pt x="5112907" y="0"/>
                </a:lnTo>
                <a:lnTo>
                  <a:pt x="5112907" y="6883784"/>
                </a:lnTo>
                <a:lnTo>
                  <a:pt x="0" y="68837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68539" y="561994"/>
            <a:ext cx="9750922" cy="923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</a:pPr>
            <a:r>
              <a:rPr lang="en-US" sz="6000" spc="-120">
                <a:solidFill>
                  <a:srgbClr val="000000"/>
                </a:solidFill>
                <a:latin typeface="Antonio Bold"/>
              </a:rPr>
              <a:t>Telas Login e Redefinição de Senha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2710895"/>
            <a:ext cx="2173449" cy="59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-79">
                <a:solidFill>
                  <a:srgbClr val="000000"/>
                </a:solidFill>
                <a:latin typeface="Antonio Bold"/>
              </a:rPr>
              <a:t>  Explicação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3622291"/>
            <a:ext cx="7612673" cy="6664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Na tela de login o usuário vai colocar seu email e senha</a:t>
            </a:r>
          </a:p>
          <a:p>
            <a:pPr algn="l">
              <a:lnSpc>
                <a:spcPts val="2160"/>
              </a:lnSpc>
            </a:pPr>
          </a:p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O sistema vai identificar se ele é um aluno, professor ou administrador</a:t>
            </a:r>
          </a:p>
          <a:p>
            <a:pPr algn="l">
              <a:lnSpc>
                <a:spcPts val="2160"/>
              </a:lnSpc>
            </a:pPr>
          </a:p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Com essa verificação do sistema, cada usuário vai ter um menu diferente com suas funcionalidades</a:t>
            </a:r>
          </a:p>
          <a:p>
            <a:pPr algn="l">
              <a:lnSpc>
                <a:spcPts val="2160"/>
              </a:lnSpc>
            </a:pPr>
          </a:p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O usuário vai ter a opção de clicar em esqueceu a senha para recuperar sua senha</a:t>
            </a:r>
          </a:p>
          <a:p>
            <a:pPr algn="l">
              <a:lnSpc>
                <a:spcPts val="2160"/>
              </a:lnSpc>
            </a:pPr>
          </a:p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Ao clicar em recuperar senha ele será direcionado para tela de redefinição de senha onde vai colocar seu email e vai gerar um token </a:t>
            </a:r>
          </a:p>
          <a:p>
            <a:pPr algn="l">
              <a:lnSpc>
                <a:spcPts val="2160"/>
              </a:lnSpc>
            </a:pPr>
          </a:p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Ao gerar um token o usuário vai ser direcionado para outra tela de redefinição de senha</a:t>
            </a:r>
          </a:p>
          <a:p>
            <a:pPr algn="l">
              <a:lnSpc>
                <a:spcPts val="2160"/>
              </a:lnSpc>
            </a:pPr>
          </a:p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Nessa tela ele vai colocar o token que recebeu no email, sua nova senha e a confirmação da nova senha </a:t>
            </a:r>
          </a:p>
          <a:p>
            <a:pPr algn="l">
              <a:lnSpc>
                <a:spcPts val="2160"/>
              </a:lnSpc>
            </a:pPr>
          </a:p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Com isso ao clicar em redefinir senha, ele altera a senha para qual você escolheu</a:t>
            </a:r>
          </a:p>
          <a:p>
            <a:pPr algn="l">
              <a:lnSpc>
                <a:spcPts val="2160"/>
              </a:lnSpc>
            </a:pPr>
          </a:p>
          <a:p>
            <a:pPr algn="l">
              <a:lnSpc>
                <a:spcPts val="216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87135" y="-3230617"/>
            <a:ext cx="13313729" cy="5941513"/>
            <a:chOff x="0" y="0"/>
            <a:chExt cx="6350000" cy="28338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2833812"/>
            </a:xfrm>
            <a:custGeom>
              <a:avLst/>
              <a:gdLst/>
              <a:ahLst/>
              <a:cxnLst/>
              <a:rect r="r" b="b" t="t" l="l"/>
              <a:pathLst>
                <a:path h="2833812" w="6350000">
                  <a:moveTo>
                    <a:pt x="3175000" y="0"/>
                  </a:moveTo>
                  <a:cubicBezTo>
                    <a:pt x="1421496" y="0"/>
                    <a:pt x="0" y="634370"/>
                    <a:pt x="0" y="1416906"/>
                  </a:cubicBezTo>
                  <a:cubicBezTo>
                    <a:pt x="0" y="2199442"/>
                    <a:pt x="1421496" y="2833812"/>
                    <a:pt x="3175000" y="2833812"/>
                  </a:cubicBezTo>
                  <a:cubicBezTo>
                    <a:pt x="4928504" y="2833812"/>
                    <a:pt x="6350000" y="2199442"/>
                    <a:pt x="6350000" y="1416906"/>
                  </a:cubicBezTo>
                  <a:cubicBezTo>
                    <a:pt x="6350000" y="634370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EB21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391743" y="144092"/>
            <a:ext cx="7504515" cy="1769215"/>
            <a:chOff x="0" y="0"/>
            <a:chExt cx="947408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9436116" cy="2195449"/>
            </a:xfrm>
            <a:custGeom>
              <a:avLst/>
              <a:gdLst/>
              <a:ahLst/>
              <a:cxnLst/>
              <a:rect r="r" b="b" t="t" l="l"/>
              <a:pathLst>
                <a:path h="2195449" w="9436116">
                  <a:moveTo>
                    <a:pt x="833820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8338328" y="0"/>
                  </a:lnTo>
                  <a:cubicBezTo>
                    <a:pt x="8944626" y="0"/>
                    <a:pt x="9436116" y="491490"/>
                    <a:pt x="9436116" y="1097788"/>
                  </a:cubicBezTo>
                  <a:cubicBezTo>
                    <a:pt x="9435989" y="1703959"/>
                    <a:pt x="8944499" y="2195449"/>
                    <a:pt x="833820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474089" cy="2233549"/>
            </a:xfrm>
            <a:custGeom>
              <a:avLst/>
              <a:gdLst/>
              <a:ahLst/>
              <a:cxnLst/>
              <a:rect r="r" b="b" t="t" l="l"/>
              <a:pathLst>
                <a:path h="2233549" w="9474089">
                  <a:moveTo>
                    <a:pt x="835725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8357378" y="0"/>
                  </a:lnTo>
                  <a:cubicBezTo>
                    <a:pt x="8973074" y="0"/>
                    <a:pt x="9474089" y="501015"/>
                    <a:pt x="9474089" y="1116838"/>
                  </a:cubicBezTo>
                  <a:cubicBezTo>
                    <a:pt x="9474089" y="1732534"/>
                    <a:pt x="8973074" y="2233549"/>
                    <a:pt x="835725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8357378" y="2195576"/>
                  </a:lnTo>
                  <a:cubicBezTo>
                    <a:pt x="8952119" y="2195576"/>
                    <a:pt x="9436116" y="1711706"/>
                    <a:pt x="9436116" y="1116838"/>
                  </a:cubicBezTo>
                  <a:cubicBezTo>
                    <a:pt x="9435989" y="521970"/>
                    <a:pt x="8952119" y="38100"/>
                    <a:pt x="835725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8906926" y="3308380"/>
            <a:ext cx="2037915" cy="2085679"/>
          </a:xfrm>
          <a:custGeom>
            <a:avLst/>
            <a:gdLst/>
            <a:ahLst/>
            <a:cxnLst/>
            <a:rect r="r" b="b" t="t" l="l"/>
            <a:pathLst>
              <a:path h="2085679" w="2037915">
                <a:moveTo>
                  <a:pt x="0" y="0"/>
                </a:moveTo>
                <a:lnTo>
                  <a:pt x="2037915" y="0"/>
                </a:lnTo>
                <a:lnTo>
                  <a:pt x="2037915" y="2085678"/>
                </a:lnTo>
                <a:lnTo>
                  <a:pt x="0" y="20856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052758" y="3308380"/>
            <a:ext cx="6133433" cy="2129157"/>
          </a:xfrm>
          <a:custGeom>
            <a:avLst/>
            <a:gdLst/>
            <a:ahLst/>
            <a:cxnLst/>
            <a:rect r="r" b="b" t="t" l="l"/>
            <a:pathLst>
              <a:path h="2129157" w="6133433">
                <a:moveTo>
                  <a:pt x="0" y="0"/>
                </a:moveTo>
                <a:lnTo>
                  <a:pt x="6133433" y="0"/>
                </a:lnTo>
                <a:lnTo>
                  <a:pt x="6133433" y="2129157"/>
                </a:lnTo>
                <a:lnTo>
                  <a:pt x="0" y="21291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43" r="0" b="-34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052758" y="5730317"/>
            <a:ext cx="6133433" cy="2111510"/>
          </a:xfrm>
          <a:custGeom>
            <a:avLst/>
            <a:gdLst/>
            <a:ahLst/>
            <a:cxnLst/>
            <a:rect r="r" b="b" t="t" l="l"/>
            <a:pathLst>
              <a:path h="2111510" w="6133433">
                <a:moveTo>
                  <a:pt x="0" y="0"/>
                </a:moveTo>
                <a:lnTo>
                  <a:pt x="6133433" y="0"/>
                </a:lnTo>
                <a:lnTo>
                  <a:pt x="6133433" y="2111510"/>
                </a:lnTo>
                <a:lnTo>
                  <a:pt x="0" y="21115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052758" y="8134607"/>
            <a:ext cx="6133433" cy="2095471"/>
          </a:xfrm>
          <a:custGeom>
            <a:avLst/>
            <a:gdLst/>
            <a:ahLst/>
            <a:cxnLst/>
            <a:rect r="r" b="b" t="t" l="l"/>
            <a:pathLst>
              <a:path h="2095471" w="6133433">
                <a:moveTo>
                  <a:pt x="0" y="0"/>
                </a:moveTo>
                <a:lnTo>
                  <a:pt x="6133433" y="0"/>
                </a:lnTo>
                <a:lnTo>
                  <a:pt x="6133433" y="2095471"/>
                </a:lnTo>
                <a:lnTo>
                  <a:pt x="0" y="20954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43" r="0" b="-34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887968" y="5527408"/>
            <a:ext cx="4075831" cy="2571329"/>
          </a:xfrm>
          <a:custGeom>
            <a:avLst/>
            <a:gdLst/>
            <a:ahLst/>
            <a:cxnLst/>
            <a:rect r="r" b="b" t="t" l="l"/>
            <a:pathLst>
              <a:path h="2571329" w="4075831">
                <a:moveTo>
                  <a:pt x="0" y="0"/>
                </a:moveTo>
                <a:lnTo>
                  <a:pt x="4075831" y="0"/>
                </a:lnTo>
                <a:lnTo>
                  <a:pt x="4075831" y="2571330"/>
                </a:lnTo>
                <a:lnTo>
                  <a:pt x="0" y="25713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618108" y="8232088"/>
            <a:ext cx="2615551" cy="1997990"/>
          </a:xfrm>
          <a:custGeom>
            <a:avLst/>
            <a:gdLst/>
            <a:ahLst/>
            <a:cxnLst/>
            <a:rect r="r" b="b" t="t" l="l"/>
            <a:pathLst>
              <a:path h="1997990" w="2615551">
                <a:moveTo>
                  <a:pt x="0" y="0"/>
                </a:moveTo>
                <a:lnTo>
                  <a:pt x="2615551" y="0"/>
                </a:lnTo>
                <a:lnTo>
                  <a:pt x="2615551" y="1997990"/>
                </a:lnTo>
                <a:lnTo>
                  <a:pt x="0" y="19979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750392" y="561994"/>
            <a:ext cx="6787217" cy="923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</a:pPr>
            <a:r>
              <a:rPr lang="en-US" sz="6000" spc="-120">
                <a:solidFill>
                  <a:srgbClr val="000000"/>
                </a:solidFill>
                <a:latin typeface="Antonio Bold"/>
              </a:rPr>
              <a:t>Telas do Aluno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3622291"/>
            <a:ext cx="7612673" cy="5864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O Menu do Aluno tem as funcionalidades de jogar, ver ranking e ver configurações</a:t>
            </a:r>
          </a:p>
          <a:p>
            <a:pPr algn="l">
              <a:lnSpc>
                <a:spcPts val="2160"/>
              </a:lnSpc>
            </a:pPr>
          </a:p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Jogar: </a:t>
            </a:r>
          </a:p>
          <a:p>
            <a:pPr algn="l" marL="777246" indent="-259082" lvl="2">
              <a:lnSpc>
                <a:spcPts val="2160"/>
              </a:lnSpc>
              <a:buFont typeface="Arial"/>
              <a:buChar char="⚬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Na tela jogar o aluno vai responder as questões. </a:t>
            </a:r>
          </a:p>
          <a:p>
            <a:pPr algn="l" marL="777246" indent="-259082" lvl="2">
              <a:lnSpc>
                <a:spcPts val="2160"/>
              </a:lnSpc>
              <a:buFont typeface="Arial"/>
              <a:buChar char="⚬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São 4 questões sendo elas, 3 erradas e 1 certa. </a:t>
            </a:r>
          </a:p>
          <a:p>
            <a:pPr algn="l" marL="777246" indent="-259082" lvl="2">
              <a:lnSpc>
                <a:spcPts val="2160"/>
              </a:lnSpc>
              <a:buFont typeface="Arial"/>
              <a:buChar char="⚬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Ao acertar a questão vai aparecer uma tela dizendo que o aluno acertou a questão e sua pontuação. </a:t>
            </a:r>
          </a:p>
          <a:p>
            <a:pPr algn="l" marL="777246" indent="-259082" lvl="2">
              <a:lnSpc>
                <a:spcPts val="2160"/>
              </a:lnSpc>
              <a:buFont typeface="Arial"/>
              <a:buChar char="⚬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Ao errar a questão vai aparecer uma tela dizendo que ele errou a questão e a justificativa dela.</a:t>
            </a:r>
          </a:p>
          <a:p>
            <a:pPr algn="l" marL="777246" indent="-259082" lvl="2">
              <a:lnSpc>
                <a:spcPts val="2160"/>
              </a:lnSpc>
              <a:buFont typeface="Arial"/>
              <a:buChar char="⚬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Conforme o Aluno vai respondendo as questões, ele vai somando pontos e ao final de responder todas as questões ele vai poder consultar no ranking sua pontuação.</a:t>
            </a:r>
          </a:p>
          <a:p>
            <a:pPr algn="l">
              <a:lnSpc>
                <a:spcPts val="2160"/>
              </a:lnSpc>
            </a:pPr>
          </a:p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Ranking</a:t>
            </a:r>
            <a:r>
              <a:rPr lang="en-US" sz="1800" spc="-36">
                <a:solidFill>
                  <a:srgbClr val="000000"/>
                </a:solidFill>
                <a:latin typeface="Open Sauce"/>
              </a:rPr>
              <a:t>:</a:t>
            </a:r>
          </a:p>
          <a:p>
            <a:pPr algn="l" marL="777246" indent="-259082" lvl="2">
              <a:lnSpc>
                <a:spcPts val="2160"/>
              </a:lnSpc>
              <a:buFont typeface="Arial"/>
              <a:buChar char="⚬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Na tela ranking o Aluno vai ver sua posição, nome e pontuação</a:t>
            </a:r>
          </a:p>
          <a:p>
            <a:pPr algn="l">
              <a:lnSpc>
                <a:spcPts val="2160"/>
              </a:lnSpc>
            </a:pPr>
          </a:p>
          <a:p>
            <a:pPr algn="l" marL="388623" indent="-194312" lvl="1">
              <a:lnSpc>
                <a:spcPts val="2160"/>
              </a:lnSpc>
              <a:buFont typeface="Arial"/>
              <a:buChar char="•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Configurações:</a:t>
            </a:r>
          </a:p>
          <a:p>
            <a:pPr algn="l" marL="777246" indent="-259082" lvl="2">
              <a:lnSpc>
                <a:spcPts val="2160"/>
              </a:lnSpc>
              <a:buFont typeface="Arial"/>
              <a:buChar char="⚬"/>
            </a:pPr>
            <a:r>
              <a:rPr lang="en-US" sz="1800" spc="-36">
                <a:solidFill>
                  <a:srgbClr val="000000"/>
                </a:solidFill>
                <a:latin typeface="Open Sauce"/>
              </a:rPr>
              <a:t>Na tela configurações o Aluno vai poder aumentar e diminuir a música do jogo</a:t>
            </a:r>
          </a:p>
          <a:p>
            <a:pPr algn="l">
              <a:lnSpc>
                <a:spcPts val="2160"/>
              </a:lnSpc>
            </a:pPr>
          </a:p>
          <a:p>
            <a:pPr algn="l">
              <a:lnSpc>
                <a:spcPts val="216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0" y="2710895"/>
            <a:ext cx="2173449" cy="599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spc="-79">
                <a:solidFill>
                  <a:srgbClr val="000000"/>
                </a:solidFill>
                <a:latin typeface="Antonio Bold"/>
              </a:rPr>
              <a:t>  Explicação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DAGGLgqfHKg</dc:identifier>
  <dcterms:modified xsi:type="dcterms:W3CDTF">2011-08-01T06:04:30Z</dcterms:modified>
  <cp:revision>1</cp:revision>
  <dc:title>Apresentação do Jogo</dc:title>
</cp:coreProperties>
</file>