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66" r:id="rId3"/>
    <p:sldId id="380" r:id="rId4"/>
    <p:sldId id="381" r:id="rId5"/>
    <p:sldId id="382" r:id="rId6"/>
    <p:sldId id="383" r:id="rId7"/>
    <p:sldId id="384" r:id="rId8"/>
    <p:sldId id="388" r:id="rId9"/>
    <p:sldId id="390" r:id="rId10"/>
    <p:sldId id="385" r:id="rId11"/>
    <p:sldId id="391" r:id="rId12"/>
    <p:sldId id="393" r:id="rId13"/>
    <p:sldId id="308" r:id="rId14"/>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6D00"/>
    <a:srgbClr val="164414"/>
    <a:srgbClr val="FF7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0" autoAdjust="0"/>
  </p:normalViewPr>
  <p:slideViewPr>
    <p:cSldViewPr snapToGrid="0" snapToObjects="1">
      <p:cViewPr varScale="1">
        <p:scale>
          <a:sx n="32" d="100"/>
          <a:sy n="32" d="100"/>
        </p:scale>
        <p:origin x="918" y="102"/>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6096000" y="6812171"/>
            <a:ext cx="12192000" cy="2123658"/>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Proyecto</a:t>
            </a:r>
          </a:p>
          <a:p>
            <a:r>
              <a:rPr lang="es-CO" sz="6600" dirty="0">
                <a:solidFill>
                  <a:srgbClr val="FF5300"/>
                </a:solidFill>
                <a:latin typeface="Arial" panose="020B0604020202020204" pitchFamily="34" charset="0"/>
                <a:cs typeface="Arial" panose="020B0604020202020204" pitchFamily="34" charset="0"/>
              </a:rPr>
              <a:t>YouSchooLine</a:t>
            </a:r>
          </a:p>
        </p:txBody>
      </p:sp>
      <p:sp>
        <p:nvSpPr>
          <p:cNvPr id="4" name="Rectángulo 3"/>
          <p:cNvSpPr/>
          <p:nvPr/>
        </p:nvSpPr>
        <p:spPr>
          <a:xfrm>
            <a:off x="6096000" y="2375389"/>
            <a:ext cx="12192000" cy="2123658"/>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Análisis y desarrollo de sistemas de información</a:t>
            </a:r>
          </a:p>
        </p:txBody>
      </p:sp>
      <p:sp>
        <p:nvSpPr>
          <p:cNvPr id="5" name="Rectángulo 4"/>
          <p:cNvSpPr/>
          <p:nvPr/>
        </p:nvSpPr>
        <p:spPr>
          <a:xfrm>
            <a:off x="6096000" y="11438420"/>
            <a:ext cx="12192000" cy="1107996"/>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Trimestre </a:t>
            </a:r>
            <a:r>
              <a:rPr lang="es-CO" sz="6600" dirty="0" smtClean="0">
                <a:solidFill>
                  <a:srgbClr val="FF5300"/>
                </a:solidFill>
                <a:latin typeface="Arial" panose="020B0604020202020204" pitchFamily="34" charset="0"/>
                <a:cs typeface="Arial" panose="020B0604020202020204" pitchFamily="34" charset="0"/>
              </a:rPr>
              <a:t>5 </a:t>
            </a:r>
            <a:r>
              <a:rPr lang="es-CO" sz="6600" dirty="0">
                <a:solidFill>
                  <a:srgbClr val="FF5300"/>
                </a:solidFill>
                <a:latin typeface="Arial" panose="020B0604020202020204" pitchFamily="34" charset="0"/>
                <a:cs typeface="Arial" panose="020B0604020202020204" pitchFamily="34" charset="0"/>
              </a:rPr>
              <a:t>ADSI</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smtClean="0">
                <a:solidFill>
                  <a:srgbClr val="FF5300"/>
                </a:solidFill>
                <a:latin typeface="Arial" panose="020B0604020202020204" pitchFamily="34" charset="0"/>
                <a:cs typeface="Arial" panose="020B0604020202020204" pitchFamily="34" charset="0"/>
              </a:rPr>
              <a:t>TERMINOS DE REFERENCIA </a:t>
            </a:r>
            <a:endParaRPr lang="es-CO" sz="6600" dirty="0">
              <a:solidFill>
                <a:srgbClr val="FF5300"/>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3772852" y="4442522"/>
            <a:ext cx="17591476" cy="8595678"/>
          </a:xfrm>
          <a:prstGeom prst="rect">
            <a:avLst/>
          </a:prstGeom>
        </p:spPr>
      </p:pic>
    </p:spTree>
    <p:extLst>
      <p:ext uri="{BB962C8B-B14F-4D97-AF65-F5344CB8AC3E}">
        <p14:creationId xmlns:p14="http://schemas.microsoft.com/office/powerpoint/2010/main" val="194928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2272697"/>
            <a:ext cx="12192000" cy="2123658"/>
          </a:xfrm>
          <a:prstGeom prst="rect">
            <a:avLst/>
          </a:prstGeom>
        </p:spPr>
        <p:txBody>
          <a:bodyPr>
            <a:spAutoFit/>
          </a:bodyPr>
          <a:lstStyle/>
          <a:p>
            <a:r>
              <a:rPr lang="es-CO" sz="6600" dirty="0" smtClean="0">
                <a:solidFill>
                  <a:srgbClr val="FF5300"/>
                </a:solidFill>
                <a:latin typeface="Arial" panose="020B0604020202020204" pitchFamily="34" charset="0"/>
                <a:cs typeface="Arial" panose="020B0604020202020204" pitchFamily="34" charset="0"/>
              </a:rPr>
              <a:t>PROPUESTA &amp; PRESUPUESTO</a:t>
            </a:r>
            <a:endParaRPr lang="es-CO" sz="6600" dirty="0">
              <a:solidFill>
                <a:srgbClr val="FF5300"/>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2926080" y="4906962"/>
            <a:ext cx="18776725" cy="8047038"/>
          </a:xfrm>
          <a:prstGeom prst="rect">
            <a:avLst/>
          </a:prstGeom>
        </p:spPr>
      </p:pic>
    </p:spTree>
    <p:extLst>
      <p:ext uri="{BB962C8B-B14F-4D97-AF65-F5344CB8AC3E}">
        <p14:creationId xmlns:p14="http://schemas.microsoft.com/office/powerpoint/2010/main" val="2179870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2272697"/>
            <a:ext cx="12192000" cy="2123658"/>
          </a:xfrm>
          <a:prstGeom prst="rect">
            <a:avLst/>
          </a:prstGeom>
        </p:spPr>
        <p:txBody>
          <a:bodyPr>
            <a:spAutoFit/>
          </a:bodyPr>
          <a:lstStyle/>
          <a:p>
            <a:r>
              <a:rPr lang="es-CO" sz="6600" dirty="0" smtClean="0">
                <a:solidFill>
                  <a:srgbClr val="FF5300"/>
                </a:solidFill>
                <a:latin typeface="Arial" panose="020B0604020202020204" pitchFamily="34" charset="0"/>
                <a:cs typeface="Arial" panose="020B0604020202020204" pitchFamily="34" charset="0"/>
              </a:rPr>
              <a:t>DOCUMENTACION DE PRUEBAS</a:t>
            </a:r>
            <a:endParaRPr lang="es-CO" sz="6600" dirty="0">
              <a:solidFill>
                <a:srgbClr val="FF5300"/>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6051896" y="4396355"/>
            <a:ext cx="13170593" cy="8771005"/>
          </a:xfrm>
          <a:prstGeom prst="rect">
            <a:avLst/>
          </a:prstGeom>
        </p:spPr>
      </p:pic>
    </p:spTree>
    <p:extLst>
      <p:ext uri="{BB962C8B-B14F-4D97-AF65-F5344CB8AC3E}">
        <p14:creationId xmlns:p14="http://schemas.microsoft.com/office/powerpoint/2010/main" val="3358266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28016" y="2852928"/>
            <a:ext cx="24255984" cy="10515600"/>
          </a:xfrm>
          <a:prstGeom prst="rect">
            <a:avLst/>
          </a:prstGeom>
          <a:solidFill>
            <a:srgbClr val="FF53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943239" rtl="0" fontAlgn="auto" latinLnBrk="0" hangingPunct="0">
              <a:lnSpc>
                <a:spcPct val="100000"/>
              </a:lnSpc>
              <a:spcBef>
                <a:spcPts val="0"/>
              </a:spcBef>
              <a:spcAft>
                <a:spcPts val="0"/>
              </a:spcAft>
              <a:buClrTx/>
              <a:buSzTx/>
              <a:buFontTx/>
              <a:buNone/>
              <a:tabLst/>
            </a:pPr>
            <a:endParaRPr kumimoji="0" lang="es-CO" sz="3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 name="Rectángulo 3"/>
          <p:cNvSpPr/>
          <p:nvPr/>
        </p:nvSpPr>
        <p:spPr>
          <a:xfrm>
            <a:off x="6160008" y="6910399"/>
            <a:ext cx="12192000" cy="2400657"/>
          </a:xfrm>
          <a:prstGeom prst="rect">
            <a:avLst/>
          </a:prstGeom>
        </p:spPr>
        <p:txBody>
          <a:bodyPr>
            <a:spAutoFit/>
          </a:bodyPr>
          <a:lstStyle/>
          <a:p>
            <a:r>
              <a:rPr lang="es-CO" sz="15000" dirty="0">
                <a:solidFill>
                  <a:schemeClr val="bg1"/>
                </a:solidFill>
                <a:latin typeface="Arial" panose="020B0604020202020204" pitchFamily="34" charset="0"/>
                <a:cs typeface="Arial" panose="020B0604020202020204" pitchFamily="34" charset="0"/>
              </a:rPr>
              <a:t>Gracias.</a:t>
            </a:r>
          </a:p>
        </p:txBody>
      </p:sp>
    </p:spTree>
    <p:extLst>
      <p:ext uri="{BB962C8B-B14F-4D97-AF65-F5344CB8AC3E}">
        <p14:creationId xmlns:p14="http://schemas.microsoft.com/office/powerpoint/2010/main" val="268219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Integrantes</a:t>
            </a:r>
          </a:p>
        </p:txBody>
      </p:sp>
      <p:sp>
        <p:nvSpPr>
          <p:cNvPr id="3" name="Rectángulo 2"/>
          <p:cNvSpPr/>
          <p:nvPr/>
        </p:nvSpPr>
        <p:spPr>
          <a:xfrm>
            <a:off x="4480745" y="6139503"/>
            <a:ext cx="12192000" cy="3170099"/>
          </a:xfrm>
          <a:prstGeom prst="rect">
            <a:avLst/>
          </a:prstGeom>
        </p:spPr>
        <p:txBody>
          <a:bodyPr>
            <a:spAutoFit/>
          </a:bodyPr>
          <a:lstStyle/>
          <a:p>
            <a:pPr marL="571500" indent="-571500" algn="l">
              <a:buFont typeface="Arial" panose="020B0604020202020204" pitchFamily="34" charset="0"/>
              <a:buChar char="•"/>
            </a:pPr>
            <a:r>
              <a:rPr lang="es-CO" sz="4000" dirty="0">
                <a:solidFill>
                  <a:schemeClr val="bg1">
                    <a:lumMod val="50000"/>
                    <a:lumOff val="50000"/>
                  </a:schemeClr>
                </a:solidFill>
                <a:latin typeface="Arial" panose="020B0604020202020204" pitchFamily="34" charset="0"/>
                <a:cs typeface="Arial" panose="020B0604020202020204" pitchFamily="34" charset="0"/>
              </a:rPr>
              <a:t>Santiago Montero</a:t>
            </a:r>
          </a:p>
          <a:p>
            <a:pPr marL="571500" indent="-571500" algn="l">
              <a:buFont typeface="Arial" panose="020B0604020202020204" pitchFamily="34" charset="0"/>
              <a:buChar char="•"/>
            </a:pPr>
            <a:r>
              <a:rPr lang="es-CO" sz="4000" dirty="0">
                <a:solidFill>
                  <a:schemeClr val="bg1">
                    <a:lumMod val="50000"/>
                    <a:lumOff val="50000"/>
                  </a:schemeClr>
                </a:solidFill>
                <a:latin typeface="Arial" panose="020B0604020202020204" pitchFamily="34" charset="0"/>
                <a:cs typeface="Arial" panose="020B0604020202020204" pitchFamily="34" charset="0"/>
              </a:rPr>
              <a:t>José Santamaria</a:t>
            </a:r>
          </a:p>
          <a:p>
            <a:pPr marL="571500" indent="-571500" algn="l">
              <a:buFont typeface="Arial" panose="020B0604020202020204" pitchFamily="34" charset="0"/>
              <a:buChar char="•"/>
            </a:pPr>
            <a:r>
              <a:rPr lang="es-CO" sz="4000" dirty="0">
                <a:solidFill>
                  <a:schemeClr val="tx1">
                    <a:lumMod val="50000"/>
                  </a:schemeClr>
                </a:solidFill>
                <a:latin typeface="Arial" panose="020B0604020202020204" pitchFamily="34" charset="0"/>
                <a:cs typeface="Arial" panose="020B0604020202020204" pitchFamily="34" charset="0"/>
              </a:rPr>
              <a:t>Victor</a:t>
            </a:r>
            <a:r>
              <a:rPr lang="es-CO" sz="4000" dirty="0">
                <a:solidFill>
                  <a:schemeClr val="bg1">
                    <a:lumMod val="50000"/>
                    <a:lumOff val="50000"/>
                  </a:schemeClr>
                </a:solidFill>
                <a:latin typeface="Arial" panose="020B0604020202020204" pitchFamily="34" charset="0"/>
                <a:cs typeface="Arial" panose="020B0604020202020204" pitchFamily="34" charset="0"/>
              </a:rPr>
              <a:t> Pacheco</a:t>
            </a:r>
          </a:p>
          <a:p>
            <a:pPr marL="571500" indent="-571500" algn="l">
              <a:buFont typeface="Arial" panose="020B0604020202020204" pitchFamily="34" charset="0"/>
              <a:buChar char="•"/>
            </a:pPr>
            <a:r>
              <a:rPr lang="es-CO" sz="4000" dirty="0">
                <a:solidFill>
                  <a:schemeClr val="bg1">
                    <a:lumMod val="50000"/>
                    <a:lumOff val="50000"/>
                  </a:schemeClr>
                </a:solidFill>
                <a:latin typeface="Arial" panose="020B0604020202020204" pitchFamily="34" charset="0"/>
                <a:cs typeface="Arial" panose="020B0604020202020204" pitchFamily="34" charset="0"/>
              </a:rPr>
              <a:t>Lardson Nagles</a:t>
            </a:r>
          </a:p>
          <a:p>
            <a:pPr marL="571500" indent="-571500" algn="l">
              <a:buFont typeface="Arial" panose="020B0604020202020204" pitchFamily="34" charset="0"/>
              <a:buChar char="•"/>
            </a:pPr>
            <a:r>
              <a:rPr lang="es-CO" sz="4000" dirty="0">
                <a:solidFill>
                  <a:schemeClr val="bg1">
                    <a:lumMod val="50000"/>
                    <a:lumOff val="50000"/>
                  </a:schemeClr>
                </a:solidFill>
                <a:latin typeface="Arial" panose="020B0604020202020204" pitchFamily="34" charset="0"/>
                <a:cs typeface="Arial" panose="020B0604020202020204" pitchFamily="34" charset="0"/>
              </a:rPr>
              <a:t>Leonardo Cardozo</a:t>
            </a:r>
          </a:p>
        </p:txBody>
      </p:sp>
      <p:sp>
        <p:nvSpPr>
          <p:cNvPr id="4" name="Rectángulo 3"/>
          <p:cNvSpPr/>
          <p:nvPr/>
        </p:nvSpPr>
        <p:spPr>
          <a:xfrm>
            <a:off x="14606016" y="11006583"/>
            <a:ext cx="12192000" cy="1323439"/>
          </a:xfrm>
          <a:prstGeom prst="rect">
            <a:avLst/>
          </a:prstGeom>
        </p:spPr>
        <p:txBody>
          <a:bodyPr>
            <a:spAutoFit/>
          </a:bodyPr>
          <a:lstStyle/>
          <a:p>
            <a:pPr algn="l"/>
            <a:r>
              <a:rPr lang="es-CO" sz="4000" dirty="0">
                <a:solidFill>
                  <a:srgbClr val="FF5300"/>
                </a:solidFill>
                <a:latin typeface="Arial" panose="020B0604020202020204" pitchFamily="34" charset="0"/>
                <a:cs typeface="Arial" panose="020B0604020202020204" pitchFamily="34" charset="0"/>
              </a:rPr>
              <a:t>Instructor</a:t>
            </a:r>
          </a:p>
          <a:p>
            <a:pPr algn="l"/>
            <a:r>
              <a:rPr lang="es-CO" sz="4000" dirty="0" smtClean="0">
                <a:solidFill>
                  <a:schemeClr val="bg1">
                    <a:lumMod val="50000"/>
                    <a:lumOff val="50000"/>
                  </a:schemeClr>
                </a:solidFill>
                <a:latin typeface="Arial" panose="020B0604020202020204" pitchFamily="34" charset="0"/>
                <a:cs typeface="Arial" panose="020B0604020202020204" pitchFamily="34" charset="0"/>
              </a:rPr>
              <a:t>María </a:t>
            </a:r>
            <a:r>
              <a:rPr lang="es-CO" sz="4000" dirty="0">
                <a:solidFill>
                  <a:schemeClr val="bg1">
                    <a:lumMod val="50000"/>
                    <a:lumOff val="50000"/>
                  </a:schemeClr>
                </a:solidFill>
                <a:latin typeface="Arial" panose="020B0604020202020204" pitchFamily="34" charset="0"/>
                <a:cs typeface="Arial" panose="020B0604020202020204" pitchFamily="34" charset="0"/>
              </a:rPr>
              <a:t>Del Pilar Bonilla </a:t>
            </a:r>
          </a:p>
        </p:txBody>
      </p:sp>
    </p:spTree>
    <p:extLst>
      <p:ext uri="{BB962C8B-B14F-4D97-AF65-F5344CB8AC3E}">
        <p14:creationId xmlns:p14="http://schemas.microsoft.com/office/powerpoint/2010/main" val="11445145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Introducción</a:t>
            </a:r>
          </a:p>
        </p:txBody>
      </p:sp>
      <p:sp>
        <p:nvSpPr>
          <p:cNvPr id="3" name="Rectángulo 2"/>
          <p:cNvSpPr/>
          <p:nvPr/>
        </p:nvSpPr>
        <p:spPr>
          <a:xfrm>
            <a:off x="4480744" y="5956623"/>
            <a:ext cx="15562903" cy="5016758"/>
          </a:xfrm>
          <a:prstGeom prst="rect">
            <a:avLst/>
          </a:prstGeom>
        </p:spPr>
        <p:txBody>
          <a:bodyPr wrap="square">
            <a:spAutoFit/>
          </a:bodyPr>
          <a:lstStyle/>
          <a:p>
            <a:pPr lvl="0"/>
            <a:r>
              <a:rPr lang="es-ES" sz="4000" b="0" dirty="0">
                <a:solidFill>
                  <a:schemeClr val="tx1">
                    <a:lumMod val="50000"/>
                  </a:schemeClr>
                </a:solidFill>
                <a:latin typeface="Calibri"/>
                <a:ea typeface="Calibri"/>
                <a:cs typeface="Calibri"/>
                <a:sym typeface="Calibri"/>
              </a:rPr>
              <a:t>En la actualidad las personas no tienen mucho tiempo para estudiar temas o tienden a estar más pendientes en sus obligaciones por esa razón dejan el estudio de lado, se evidencia mucho las en la nueva generación de jóvenes que usan sus tiempos libres para jugar, hacer deporte, o simplemente son dependientes de la tecnología pero no con el fin de realizar estudios o en busca de información importante, sino que buscan app de juegos, ver videos de toda clase, enviar mensajes </a:t>
            </a:r>
            <a:r>
              <a:rPr lang="es-ES" sz="4000" b="0" dirty="0" smtClean="0">
                <a:solidFill>
                  <a:schemeClr val="tx1">
                    <a:lumMod val="50000"/>
                  </a:schemeClr>
                </a:solidFill>
                <a:latin typeface="Calibri"/>
                <a:ea typeface="Calibri"/>
                <a:cs typeface="Calibri"/>
                <a:sym typeface="Calibri"/>
              </a:rPr>
              <a:t>y </a:t>
            </a:r>
            <a:r>
              <a:rPr lang="es-ES" sz="4000" b="0" dirty="0" smtClean="0">
                <a:solidFill>
                  <a:schemeClr val="tx1">
                    <a:lumMod val="50000"/>
                  </a:schemeClr>
                </a:solidFill>
                <a:latin typeface="Calibri"/>
                <a:ea typeface="Calibri"/>
                <a:cs typeface="Calibri"/>
                <a:sym typeface="Calibri"/>
              </a:rPr>
              <a:t>por </a:t>
            </a:r>
            <a:r>
              <a:rPr lang="es-ES" sz="4000" b="0" dirty="0">
                <a:solidFill>
                  <a:schemeClr val="tx1">
                    <a:lumMod val="50000"/>
                  </a:schemeClr>
                </a:solidFill>
                <a:latin typeface="Calibri"/>
                <a:ea typeface="Calibri"/>
                <a:cs typeface="Calibri"/>
                <a:sym typeface="Calibri"/>
              </a:rPr>
              <a:t>tal razón obtienen resultados de bajo nivel académico por la falta de estudio. </a:t>
            </a:r>
          </a:p>
        </p:txBody>
      </p:sp>
    </p:spTree>
    <p:extLst>
      <p:ext uri="{BB962C8B-B14F-4D97-AF65-F5344CB8AC3E}">
        <p14:creationId xmlns:p14="http://schemas.microsoft.com/office/powerpoint/2010/main" val="3571260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Justificación</a:t>
            </a:r>
          </a:p>
        </p:txBody>
      </p:sp>
      <p:sp>
        <p:nvSpPr>
          <p:cNvPr id="3" name="Rectángulo 2"/>
          <p:cNvSpPr/>
          <p:nvPr/>
        </p:nvSpPr>
        <p:spPr>
          <a:xfrm>
            <a:off x="4480744" y="5956623"/>
            <a:ext cx="15562903" cy="4401205"/>
          </a:xfrm>
          <a:prstGeom prst="rect">
            <a:avLst/>
          </a:prstGeom>
        </p:spPr>
        <p:txBody>
          <a:bodyPr wrap="square">
            <a:spAutoFit/>
          </a:bodyPr>
          <a:lstStyle/>
          <a:p>
            <a:pPr lvl="0" algn="l"/>
            <a:r>
              <a:rPr lang="es-ES" sz="4000" b="0" dirty="0">
                <a:solidFill>
                  <a:schemeClr val="tx1">
                    <a:lumMod val="50000"/>
                  </a:schemeClr>
                </a:solidFill>
                <a:latin typeface="Calibri"/>
                <a:ea typeface="Calibri"/>
                <a:cs typeface="Calibri"/>
                <a:sym typeface="Calibri"/>
              </a:rPr>
              <a:t>Lo que se busca hacer con este proyecto es crear una app de estudio que incluya todas las asignaturas posibles y necesarias para los estudiantes, y así poder avanzar tanto en sus estudios presentes, como en los futuros. Esto se  realiza porque  a medida que pasa el tiempo los jóvenes pierden mucho interés en el estudio porque no  encuentran la forma de incluir al estudiante en dichas asignaturas y se hacen aburridas o son algo avanzadas y dejan ciertas aberturas en el aprendizaje. </a:t>
            </a:r>
            <a:endParaRPr lang="es-ES" sz="4000" dirty="0">
              <a:solidFill>
                <a:schemeClr val="tx1">
                  <a:lumMod val="50000"/>
                </a:schemeClr>
              </a:solidFill>
            </a:endParaRPr>
          </a:p>
        </p:txBody>
      </p:sp>
    </p:spTree>
    <p:extLst>
      <p:ext uri="{BB962C8B-B14F-4D97-AF65-F5344CB8AC3E}">
        <p14:creationId xmlns:p14="http://schemas.microsoft.com/office/powerpoint/2010/main" val="3241012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Objetivo general</a:t>
            </a:r>
          </a:p>
        </p:txBody>
      </p:sp>
      <p:sp>
        <p:nvSpPr>
          <p:cNvPr id="3" name="Rectángulo 2"/>
          <p:cNvSpPr/>
          <p:nvPr/>
        </p:nvSpPr>
        <p:spPr>
          <a:xfrm>
            <a:off x="4480744" y="6688143"/>
            <a:ext cx="15562903" cy="1938992"/>
          </a:xfrm>
          <a:prstGeom prst="rect">
            <a:avLst/>
          </a:prstGeom>
        </p:spPr>
        <p:txBody>
          <a:bodyPr wrap="square">
            <a:spAutoFit/>
          </a:bodyPr>
          <a:lstStyle/>
          <a:p>
            <a:r>
              <a:rPr lang="es-CO" sz="4000" b="0" dirty="0">
                <a:solidFill>
                  <a:schemeClr val="bg1">
                    <a:lumMod val="50000"/>
                    <a:lumOff val="50000"/>
                  </a:schemeClr>
                </a:solidFill>
              </a:rPr>
              <a:t>Consolidar el aplicativo en instituciones educativas publicas y/o privadas en donde podamos motivar a los estudiantes a la hora de aprender y atender las clases en general.</a:t>
            </a:r>
          </a:p>
        </p:txBody>
      </p:sp>
    </p:spTree>
    <p:extLst>
      <p:ext uri="{BB962C8B-B14F-4D97-AF65-F5344CB8AC3E}">
        <p14:creationId xmlns:p14="http://schemas.microsoft.com/office/powerpoint/2010/main" val="500707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a:solidFill>
                  <a:srgbClr val="FF5300"/>
                </a:solidFill>
                <a:latin typeface="Arial" panose="020B0604020202020204" pitchFamily="34" charset="0"/>
                <a:cs typeface="Arial" panose="020B0604020202020204" pitchFamily="34" charset="0"/>
              </a:rPr>
              <a:t>Objetivos específicos</a:t>
            </a:r>
          </a:p>
        </p:txBody>
      </p:sp>
      <p:sp>
        <p:nvSpPr>
          <p:cNvPr id="3" name="Rectángulo 2"/>
          <p:cNvSpPr/>
          <p:nvPr/>
        </p:nvSpPr>
        <p:spPr>
          <a:xfrm>
            <a:off x="4480744" y="6688143"/>
            <a:ext cx="15562903" cy="6863417"/>
          </a:xfrm>
          <a:prstGeom prst="rect">
            <a:avLst/>
          </a:prstGeom>
        </p:spPr>
        <p:txBody>
          <a:bodyPr wrap="square">
            <a:spAutoFit/>
          </a:bodyPr>
          <a:lstStyle/>
          <a:p>
            <a:pPr marL="571500" indent="-571500" fontAlgn="base">
              <a:buFont typeface="Arial" panose="020B0604020202020204" pitchFamily="34" charset="0"/>
              <a:buChar char="•"/>
            </a:pPr>
            <a:r>
              <a:rPr lang="es-CO" sz="4000" b="0" dirty="0">
                <a:solidFill>
                  <a:schemeClr val="bg1">
                    <a:lumMod val="50000"/>
                    <a:lumOff val="50000"/>
                  </a:schemeClr>
                </a:solidFill>
              </a:rPr>
              <a:t>Presentar y mantener un aplicativo funcional y con el mínimo de errores o problemas</a:t>
            </a:r>
          </a:p>
          <a:p>
            <a:pPr marL="571500" indent="-571500" fontAlgn="base">
              <a:buFont typeface="Arial" panose="020B0604020202020204" pitchFamily="34" charset="0"/>
              <a:buChar char="•"/>
            </a:pPr>
            <a:r>
              <a:rPr lang="es-CO" sz="4000" b="0" dirty="0">
                <a:solidFill>
                  <a:schemeClr val="bg1">
                    <a:lumMod val="50000"/>
                    <a:lumOff val="50000"/>
                  </a:schemeClr>
                </a:solidFill>
              </a:rPr>
              <a:t>Mantener el aplicativo optimizado en cuanto a información de temas y materias</a:t>
            </a:r>
          </a:p>
          <a:p>
            <a:pPr marL="571500" indent="-571500" fontAlgn="base">
              <a:buFont typeface="Arial" panose="020B0604020202020204" pitchFamily="34" charset="0"/>
              <a:buChar char="•"/>
            </a:pPr>
            <a:r>
              <a:rPr lang="es-CO" sz="4000" b="0" dirty="0">
                <a:solidFill>
                  <a:schemeClr val="bg1">
                    <a:lumMod val="50000"/>
                    <a:lumOff val="50000"/>
                  </a:schemeClr>
                </a:solidFill>
              </a:rPr>
              <a:t>Actualizar constantemente el aplicativo teniendo en cuenta las recomendaciones de docentes, estudiantes y directivos</a:t>
            </a:r>
          </a:p>
          <a:p>
            <a:pPr marL="571500" indent="-571500" fontAlgn="base">
              <a:buFont typeface="Arial" panose="020B0604020202020204" pitchFamily="34" charset="0"/>
              <a:buChar char="•"/>
            </a:pPr>
            <a:r>
              <a:rPr lang="es-CO" sz="4000" b="0" dirty="0">
                <a:solidFill>
                  <a:schemeClr val="bg1">
                    <a:lumMod val="50000"/>
                    <a:lumOff val="50000"/>
                  </a:schemeClr>
                </a:solidFill>
              </a:rPr>
              <a:t>El aplicativo constantemente motivará a los estudiantes con un ambiente de sana competencia para mantenerlos activos y proactivos en todas las materias y temas.</a:t>
            </a:r>
          </a:p>
          <a:p>
            <a:r>
              <a:rPr lang="es-CO" sz="4000" b="0" dirty="0"/>
              <a:t/>
            </a:r>
            <a:br>
              <a:rPr lang="es-CO" sz="4000" b="0" dirty="0"/>
            </a:br>
            <a:endParaRPr lang="es-CO" sz="4000" b="0" dirty="0">
              <a:solidFill>
                <a:schemeClr val="bg1">
                  <a:lumMod val="50000"/>
                  <a:lumOff val="50000"/>
                </a:schemeClr>
              </a:solidFill>
            </a:endParaRPr>
          </a:p>
        </p:txBody>
      </p:sp>
    </p:spTree>
    <p:extLst>
      <p:ext uri="{BB962C8B-B14F-4D97-AF65-F5344CB8AC3E}">
        <p14:creationId xmlns:p14="http://schemas.microsoft.com/office/powerpoint/2010/main" val="161497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2123658"/>
          </a:xfrm>
          <a:prstGeom prst="rect">
            <a:avLst/>
          </a:prstGeom>
        </p:spPr>
        <p:txBody>
          <a:bodyPr>
            <a:spAutoFit/>
          </a:bodyPr>
          <a:lstStyle/>
          <a:p>
            <a:r>
              <a:rPr lang="es-CO" sz="6600" dirty="0" smtClean="0">
                <a:solidFill>
                  <a:srgbClr val="FF5300"/>
                </a:solidFill>
                <a:latin typeface="Arial" panose="020B0604020202020204" pitchFamily="34" charset="0"/>
                <a:cs typeface="Arial" panose="020B0604020202020204" pitchFamily="34" charset="0"/>
              </a:rPr>
              <a:t>CUADRO COMPARATIVO-PROVEEDORES</a:t>
            </a:r>
            <a:endParaRPr lang="es-CO" sz="6600" dirty="0">
              <a:solidFill>
                <a:srgbClr val="FF53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193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541193" y="3334526"/>
            <a:ext cx="12192000" cy="1107996"/>
          </a:xfrm>
          <a:prstGeom prst="rect">
            <a:avLst/>
          </a:prstGeom>
        </p:spPr>
        <p:txBody>
          <a:bodyPr>
            <a:spAutoFit/>
          </a:bodyPr>
          <a:lstStyle/>
          <a:p>
            <a:r>
              <a:rPr lang="es-CO" sz="6600" dirty="0" smtClean="0">
                <a:solidFill>
                  <a:srgbClr val="FF5300"/>
                </a:solidFill>
                <a:latin typeface="Arial" panose="020B0604020202020204" pitchFamily="34" charset="0"/>
                <a:cs typeface="Arial" panose="020B0604020202020204" pitchFamily="34" charset="0"/>
              </a:rPr>
              <a:t>CONTRATO DE SOFTWARE</a:t>
            </a:r>
            <a:endParaRPr lang="es-CO" sz="6600" dirty="0">
              <a:solidFill>
                <a:srgbClr val="FF5300"/>
              </a:solidFill>
              <a:latin typeface="Arial" panose="020B0604020202020204" pitchFamily="34" charset="0"/>
              <a:cs typeface="Arial" panose="020B0604020202020204" pitchFamily="34" charset="0"/>
            </a:endParaRPr>
          </a:p>
        </p:txBody>
      </p:sp>
      <p:sp>
        <p:nvSpPr>
          <p:cNvPr id="3" name="Rectángulo 2"/>
          <p:cNvSpPr/>
          <p:nvPr/>
        </p:nvSpPr>
        <p:spPr>
          <a:xfrm>
            <a:off x="4480744" y="6688143"/>
            <a:ext cx="15562903" cy="707886"/>
          </a:xfrm>
          <a:prstGeom prst="rect">
            <a:avLst/>
          </a:prstGeom>
        </p:spPr>
        <p:txBody>
          <a:bodyPr wrap="square">
            <a:spAutoFit/>
          </a:bodyPr>
          <a:lstStyle/>
          <a:p>
            <a:pPr fontAlgn="base"/>
            <a:endParaRPr lang="es-CO" sz="4000" b="0" dirty="0">
              <a:solidFill>
                <a:schemeClr val="bg1">
                  <a:lumMod val="50000"/>
                  <a:lumOff val="50000"/>
                </a:schemeClr>
              </a:solidFill>
            </a:endParaRPr>
          </a:p>
        </p:txBody>
      </p:sp>
      <p:pic>
        <p:nvPicPr>
          <p:cNvPr id="4" name="Imagen 3"/>
          <p:cNvPicPr>
            <a:picLocks noChangeAspect="1"/>
          </p:cNvPicPr>
          <p:nvPr/>
        </p:nvPicPr>
        <p:blipFill>
          <a:blip r:embed="rId3"/>
          <a:stretch>
            <a:fillRect/>
          </a:stretch>
        </p:blipFill>
        <p:spPr>
          <a:xfrm>
            <a:off x="6794272" y="4869814"/>
            <a:ext cx="11685841" cy="8236585"/>
          </a:xfrm>
          <a:prstGeom prst="rect">
            <a:avLst/>
          </a:prstGeom>
        </p:spPr>
      </p:pic>
    </p:spTree>
    <p:extLst>
      <p:ext uri="{BB962C8B-B14F-4D97-AF65-F5344CB8AC3E}">
        <p14:creationId xmlns:p14="http://schemas.microsoft.com/office/powerpoint/2010/main" val="36080925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6095999" y="2272697"/>
            <a:ext cx="12192000" cy="2123658"/>
          </a:xfrm>
          <a:prstGeom prst="rect">
            <a:avLst/>
          </a:prstGeom>
        </p:spPr>
        <p:txBody>
          <a:bodyPr wrap="square">
            <a:spAutoFit/>
          </a:bodyPr>
          <a:lstStyle/>
          <a:p>
            <a:r>
              <a:rPr lang="es-CO" sz="6600" dirty="0" smtClean="0">
                <a:solidFill>
                  <a:srgbClr val="FF5300"/>
                </a:solidFill>
                <a:latin typeface="Arial" panose="020B0604020202020204" pitchFamily="34" charset="0"/>
                <a:cs typeface="Arial" panose="020B0604020202020204" pitchFamily="34" charset="0"/>
              </a:rPr>
              <a:t>SOPORTE Y MANTENIMIENTO</a:t>
            </a:r>
            <a:endParaRPr lang="es-CO" sz="6600" dirty="0">
              <a:solidFill>
                <a:srgbClr val="FF5300"/>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3761422" y="5002212"/>
            <a:ext cx="15931321" cy="7372668"/>
          </a:xfrm>
          <a:prstGeom prst="rect">
            <a:avLst/>
          </a:prstGeom>
        </p:spPr>
      </p:pic>
    </p:spTree>
    <p:extLst>
      <p:ext uri="{BB962C8B-B14F-4D97-AF65-F5344CB8AC3E}">
        <p14:creationId xmlns:p14="http://schemas.microsoft.com/office/powerpoint/2010/main" val="5496559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38175</TotalTime>
  <Words>294</Words>
  <Application>Microsoft Office PowerPoint</Application>
  <PresentationFormat>Personalizado</PresentationFormat>
  <Paragraphs>31</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Helvetica Neue</vt:lpstr>
      <vt:lpstr>Helvetica Neue Light</vt:lpstr>
      <vt:lpstr>Helvetica Neue Medium</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Thiago</cp:lastModifiedBy>
  <cp:revision>153</cp:revision>
  <dcterms:modified xsi:type="dcterms:W3CDTF">2021-12-07T14:35:43Z</dcterms:modified>
</cp:coreProperties>
</file>