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7" r:id="rId1"/>
    <p:sldMasterId id="2147483708" r:id="rId2"/>
  </p:sldMasterIdLst>
  <p:notesMasterIdLst>
    <p:notesMasterId r:id="rId21"/>
  </p:notesMasterIdLst>
  <p:sldIdLst>
    <p:sldId id="256" r:id="rId3"/>
    <p:sldId id="258" r:id="rId4"/>
    <p:sldId id="259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4" r:id="rId13"/>
    <p:sldId id="310" r:id="rId14"/>
    <p:sldId id="311" r:id="rId15"/>
    <p:sldId id="312" r:id="rId16"/>
    <p:sldId id="313" r:id="rId17"/>
    <p:sldId id="264" r:id="rId18"/>
    <p:sldId id="300" r:id="rId19"/>
    <p:sldId id="301" r:id="rId20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Montserrat ExtraBold" panose="00000900000000000000" pitchFamily="2" charset="0"/>
      <p:bold r:id="rId26"/>
      <p:boldItalic r:id="rId27"/>
    </p:embeddedFont>
    <p:embeddedFont>
      <p:font typeface="Montserrat Light" panose="00000400000000000000" pitchFamily="2" charset="0"/>
      <p:regular r:id="rId28"/>
      <p:bold r:id="rId29"/>
      <p:italic r:id="rId30"/>
      <p:boldItalic r:id="rId31"/>
    </p:embeddedFont>
    <p:embeddedFont>
      <p:font typeface="Montserrat Medium" panose="00000600000000000000" pitchFamily="2" charset="0"/>
      <p:regular r:id="rId32"/>
      <p:bold r:id="rId33"/>
      <p:italic r:id="rId34"/>
      <p:boldItalic r:id="rId35"/>
    </p:embeddedFont>
    <p:embeddedFont>
      <p:font typeface="Montserrat SemiBold" panose="00000700000000000000" pitchFamily="2" charset="0"/>
      <p:regular r:id="rId36"/>
      <p:bold r:id="rId37"/>
      <p:italic r:id="rId38"/>
      <p:boldItalic r:id="rId39"/>
    </p:embeddedFont>
    <p:embeddedFont>
      <p:font typeface="Open Sans" panose="020B060603050402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5BC5"/>
    <a:srgbClr val="CB6CE6"/>
    <a:srgbClr val="5706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85CB9B-6A8A-4F70-A77E-C85BA7A10296}">
  <a:tblStyle styleId="{1085CB9B-6A8A-4F70-A77E-C85BA7A102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B95924E-A6D8-43F8-9063-458933AAA21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6b4082c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6b4082c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6b4082c34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6b4082c34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836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6b4082c34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6b4082c34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9023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6b4082c34_0_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6b4082c34_0_1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4085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6b4082c34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6b4082c34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397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6b4082c34_0_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6b4082c34_0_1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1495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6b4082c34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6b4082c34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5891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f6b4082c34_0_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f6b4082c34_0_8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f6b4082c34_0_1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f6b4082c34_0_1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f6b4082c34_0_1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f6b4082c34_0_1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6b4082c34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6b4082c34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6b4082c34_0_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6b4082c34_0_1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6b4082c34_0_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6b4082c34_0_1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973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6b4082c34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6b4082c34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010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6b4082c34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6b4082c34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562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6b4082c34_0_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6b4082c34_0_1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504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6b4082c34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6b4082c34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156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6b4082c34_0_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6b4082c34_0_1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572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7 12">
  <p:cSld name="CUSTOM_6_1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3075" y="246050"/>
            <a:ext cx="7022895" cy="109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9 2 1 1 1">
  <p:cSld name="CUSTOM_16_2_1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2850" y="198250"/>
            <a:ext cx="1117751" cy="4747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7">
  <p:cSld name="CUSTOM_6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7 12">
  <p:cSld name="CUSTOM_6_12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3075" y="246050"/>
            <a:ext cx="7022895" cy="109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7 2">
  <p:cSld name="CUSTOM_6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3076" y="246050"/>
            <a:ext cx="2275999" cy="466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7 3">
  <p:cSld name="CUSTOM_6_3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1575" y="136825"/>
            <a:ext cx="8580848" cy="4872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7 4">
  <p:cSld name="CUSTOM_6_4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1575" y="136825"/>
            <a:ext cx="8580847" cy="486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7 5">
  <p:cSld name="CUSTOM_6_5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1575" y="136825"/>
            <a:ext cx="8580847" cy="4865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7 6">
  <p:cSld name="CUSTOM_6_6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40" y="457"/>
            <a:ext cx="9144000" cy="5142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7 7">
  <p:cSld name="CUSTOM_6_7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5375" y="248975"/>
            <a:ext cx="1094400" cy="4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7 8">
  <p:cSld name="CUSTOM_6_8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2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7 9">
  <p:cSld name="CUSTOM_6_9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517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7 10">
  <p:cSld name="CUSTOM_6_10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7 10 1">
  <p:cSld name="CUSTOM_6_10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7 10 2">
  <p:cSld name="CUSTOM_6_10_2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7 10 3">
  <p:cSld name="CUSTOM_6_10_3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7 10 4">
  <p:cSld name="CUSTOM_6_10_4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1575" y="3863395"/>
            <a:ext cx="8580855" cy="1138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7 10 5">
  <p:cSld name="CUSTOM_6_10_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3075" y="257311"/>
            <a:ext cx="2275974" cy="4628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7 11">
  <p:cSld name="CUSTOM_6_1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1575" y="153409"/>
            <a:ext cx="8580847" cy="4848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7 11 1 1">
  <p:cSld name="CUSTOM_6_11_1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42325" y="463"/>
            <a:ext cx="9144000" cy="5142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7 11 1 2">
  <p:cSld name="CUSTOM_6_11_1_2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36"/>
          <p:cNvCxnSpPr/>
          <p:nvPr/>
        </p:nvCxnSpPr>
        <p:spPr>
          <a:xfrm>
            <a:off x="1283978" y="2929238"/>
            <a:ext cx="66666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36"/>
          <p:cNvSpPr/>
          <p:nvPr/>
        </p:nvSpPr>
        <p:spPr>
          <a:xfrm>
            <a:off x="1179940" y="2798888"/>
            <a:ext cx="260700" cy="260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6"/>
          <p:cNvSpPr/>
          <p:nvPr/>
        </p:nvSpPr>
        <p:spPr>
          <a:xfrm>
            <a:off x="2842126" y="2798888"/>
            <a:ext cx="260700" cy="260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6"/>
          <p:cNvSpPr/>
          <p:nvPr/>
        </p:nvSpPr>
        <p:spPr>
          <a:xfrm>
            <a:off x="4465256" y="2798888"/>
            <a:ext cx="260700" cy="260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6"/>
          <p:cNvSpPr/>
          <p:nvPr/>
        </p:nvSpPr>
        <p:spPr>
          <a:xfrm>
            <a:off x="6101849" y="2798888"/>
            <a:ext cx="260700" cy="260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6"/>
          <p:cNvSpPr/>
          <p:nvPr/>
        </p:nvSpPr>
        <p:spPr>
          <a:xfrm>
            <a:off x="7738441" y="2798888"/>
            <a:ext cx="260700" cy="260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7 11 1 3">
  <p:cSld name="CUSTOM_6_11_1_3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37"/>
          <p:cNvCxnSpPr/>
          <p:nvPr/>
        </p:nvCxnSpPr>
        <p:spPr>
          <a:xfrm>
            <a:off x="1283978" y="2841813"/>
            <a:ext cx="6666600" cy="0"/>
          </a:xfrm>
          <a:prstGeom prst="straightConnector1">
            <a:avLst/>
          </a:prstGeom>
          <a:noFill/>
          <a:ln w="9525" cap="flat" cmpd="sng">
            <a:solidFill>
              <a:srgbClr val="93959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37"/>
          <p:cNvSpPr/>
          <p:nvPr/>
        </p:nvSpPr>
        <p:spPr>
          <a:xfrm>
            <a:off x="1103740" y="2722688"/>
            <a:ext cx="260700" cy="260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7"/>
          <p:cNvSpPr/>
          <p:nvPr/>
        </p:nvSpPr>
        <p:spPr>
          <a:xfrm>
            <a:off x="6056740" y="2722688"/>
            <a:ext cx="260700" cy="260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" name="Google Shape;102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33">
            <a:off x="2660095" y="2672974"/>
            <a:ext cx="337663" cy="33770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7"/>
          <p:cNvSpPr/>
          <p:nvPr/>
        </p:nvSpPr>
        <p:spPr>
          <a:xfrm>
            <a:off x="4423454" y="2745272"/>
            <a:ext cx="262500" cy="262500"/>
          </a:xfrm>
          <a:prstGeom prst="roundRect">
            <a:avLst>
              <a:gd name="adj" fmla="val 5533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pic>
        <p:nvPicPr>
          <p:cNvPr id="104" name="Google Shape;104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33">
            <a:off x="7708445" y="2707624"/>
            <a:ext cx="337663" cy="337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7 11 1 4">
  <p:cSld name="CUSTOM_6_11_1_4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38"/>
          <p:cNvCxnSpPr/>
          <p:nvPr/>
        </p:nvCxnSpPr>
        <p:spPr>
          <a:xfrm rot="10800000">
            <a:off x="4569625" y="1913475"/>
            <a:ext cx="1487100" cy="1504800"/>
          </a:xfrm>
          <a:prstGeom prst="straightConnector1">
            <a:avLst/>
          </a:prstGeom>
          <a:noFill/>
          <a:ln w="9525" cap="flat" cmpd="sng">
            <a:solidFill>
              <a:srgbClr val="93959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38"/>
          <p:cNvCxnSpPr/>
          <p:nvPr/>
        </p:nvCxnSpPr>
        <p:spPr>
          <a:xfrm rot="-5371779">
            <a:off x="5955603" y="2006807"/>
            <a:ext cx="1571453" cy="1510853"/>
          </a:xfrm>
          <a:prstGeom prst="straightConnector1">
            <a:avLst/>
          </a:prstGeom>
          <a:noFill/>
          <a:ln w="9525" cap="flat" cmpd="sng">
            <a:solidFill>
              <a:srgbClr val="93959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38"/>
          <p:cNvCxnSpPr>
            <a:endCxn id="109" idx="1"/>
          </p:cNvCxnSpPr>
          <p:nvPr/>
        </p:nvCxnSpPr>
        <p:spPr>
          <a:xfrm rot="10800000" flipH="1">
            <a:off x="3043677" y="1950411"/>
            <a:ext cx="1164000" cy="1317000"/>
          </a:xfrm>
          <a:prstGeom prst="straightConnector1">
            <a:avLst/>
          </a:prstGeom>
          <a:noFill/>
          <a:ln w="9525" cap="flat" cmpd="sng">
            <a:solidFill>
              <a:srgbClr val="93959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38"/>
          <p:cNvCxnSpPr/>
          <p:nvPr/>
        </p:nvCxnSpPr>
        <p:spPr>
          <a:xfrm rot="10800000">
            <a:off x="1641875" y="1913475"/>
            <a:ext cx="1487100" cy="1504800"/>
          </a:xfrm>
          <a:prstGeom prst="straightConnector1">
            <a:avLst/>
          </a:prstGeom>
          <a:noFill/>
          <a:ln w="9525" cap="flat" cmpd="sng">
            <a:solidFill>
              <a:srgbClr val="93959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38"/>
          <p:cNvSpPr/>
          <p:nvPr/>
        </p:nvSpPr>
        <p:spPr>
          <a:xfrm>
            <a:off x="1474098" y="1663523"/>
            <a:ext cx="577200" cy="57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8"/>
          <p:cNvSpPr/>
          <p:nvPr/>
        </p:nvSpPr>
        <p:spPr>
          <a:xfrm>
            <a:off x="4207677" y="1701111"/>
            <a:ext cx="498600" cy="498600"/>
          </a:xfrm>
          <a:prstGeom prst="roundRect">
            <a:avLst>
              <a:gd name="adj" fmla="val 5533"/>
            </a:avLst>
          </a:prstGeom>
          <a:solidFill>
            <a:srgbClr val="E858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Google Shape;11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40">
            <a:off x="7007948" y="1565901"/>
            <a:ext cx="768900" cy="769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8"/>
          <p:cNvSpPr/>
          <p:nvPr/>
        </p:nvSpPr>
        <p:spPr>
          <a:xfrm>
            <a:off x="5788998" y="3069648"/>
            <a:ext cx="577200" cy="577200"/>
          </a:xfrm>
          <a:prstGeom prst="ellipse">
            <a:avLst/>
          </a:prstGeom>
          <a:solidFill>
            <a:srgbClr val="EC7B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4" name="Google Shape;114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40">
            <a:off x="2614623" y="2897026"/>
            <a:ext cx="768900" cy="76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7 11 1 4 1">
  <p:cSld name="CUSTOM_6_11_1_4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3075" y="247406"/>
            <a:ext cx="2276001" cy="4658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7 1">
  <p:cSld name="CUSTOM_6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0"/>
          <p:cNvSpPr txBox="1"/>
          <p:nvPr/>
        </p:nvSpPr>
        <p:spPr>
          <a:xfrm>
            <a:off x="804600" y="951900"/>
            <a:ext cx="4326000" cy="17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200">
              <a:solidFill>
                <a:srgbClr val="6E0AD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40"/>
          <p:cNvSpPr txBox="1">
            <a:spLocks noGrp="1"/>
          </p:cNvSpPr>
          <p:nvPr>
            <p:ph type="body" idx="1"/>
          </p:nvPr>
        </p:nvSpPr>
        <p:spPr>
          <a:xfrm>
            <a:off x="802975" y="966850"/>
            <a:ext cx="4326000" cy="17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6E0AD6"/>
              </a:buClr>
              <a:buSzPts val="2200"/>
              <a:buFont typeface="Montserrat"/>
              <a:buChar char="●"/>
              <a:defRPr sz="2200">
                <a:solidFill>
                  <a:srgbClr val="6E0AD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rgbClr val="6E0AD6"/>
              </a:buClr>
              <a:buSzPts val="2200"/>
              <a:buFont typeface="Montserrat"/>
              <a:buChar char="○"/>
              <a:defRPr sz="2200">
                <a:solidFill>
                  <a:srgbClr val="6E0AD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rgbClr val="6E0AD6"/>
              </a:buClr>
              <a:buSzPts val="2200"/>
              <a:buFont typeface="Montserrat"/>
              <a:buChar char="■"/>
              <a:defRPr sz="2200">
                <a:solidFill>
                  <a:srgbClr val="6E0AD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rgbClr val="6E0AD6"/>
              </a:buClr>
              <a:buSzPts val="2200"/>
              <a:buFont typeface="Montserrat"/>
              <a:buChar char="●"/>
              <a:defRPr sz="2200">
                <a:solidFill>
                  <a:srgbClr val="6E0AD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rgbClr val="6E0AD6"/>
              </a:buClr>
              <a:buSzPts val="2200"/>
              <a:buFont typeface="Montserrat"/>
              <a:buChar char="○"/>
              <a:defRPr sz="2200">
                <a:solidFill>
                  <a:srgbClr val="6E0AD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rgbClr val="6E0AD6"/>
              </a:buClr>
              <a:buSzPts val="2200"/>
              <a:buFont typeface="Montserrat"/>
              <a:buChar char="■"/>
              <a:defRPr sz="2200">
                <a:solidFill>
                  <a:srgbClr val="6E0AD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rgbClr val="6E0AD6"/>
              </a:buClr>
              <a:buSzPts val="2200"/>
              <a:buFont typeface="Montserrat"/>
              <a:buChar char="●"/>
              <a:defRPr sz="2200">
                <a:solidFill>
                  <a:srgbClr val="6E0AD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rgbClr val="6E0AD6"/>
              </a:buClr>
              <a:buSzPts val="2200"/>
              <a:buFont typeface="Montserrat"/>
              <a:buChar char="○"/>
              <a:defRPr sz="2200">
                <a:solidFill>
                  <a:srgbClr val="6E0AD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rgbClr val="6E0AD6"/>
              </a:buClr>
              <a:buSzPts val="2200"/>
              <a:buFont typeface="Montserrat"/>
              <a:buChar char="■"/>
              <a:defRPr sz="2200">
                <a:solidFill>
                  <a:srgbClr val="6E0AD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0" name="Google Shape;120;p40"/>
          <p:cNvSpPr txBox="1">
            <a:spLocks noGrp="1"/>
          </p:cNvSpPr>
          <p:nvPr>
            <p:ph type="body" idx="2"/>
          </p:nvPr>
        </p:nvSpPr>
        <p:spPr>
          <a:xfrm>
            <a:off x="4240675" y="2987050"/>
            <a:ext cx="4326000" cy="17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F28000"/>
              </a:buClr>
              <a:buSzPts val="2200"/>
              <a:buFont typeface="Montserrat"/>
              <a:buChar char="●"/>
              <a:defRPr sz="2200">
                <a:solidFill>
                  <a:srgbClr val="F28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rgbClr val="F28000"/>
              </a:buClr>
              <a:buSzPts val="2200"/>
              <a:buFont typeface="Montserrat"/>
              <a:buChar char="○"/>
              <a:defRPr sz="2200">
                <a:solidFill>
                  <a:srgbClr val="F28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rgbClr val="F28000"/>
              </a:buClr>
              <a:buSzPts val="2200"/>
              <a:buFont typeface="Montserrat"/>
              <a:buChar char="■"/>
              <a:defRPr sz="2200">
                <a:solidFill>
                  <a:srgbClr val="F28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rgbClr val="F28000"/>
              </a:buClr>
              <a:buSzPts val="2200"/>
              <a:buFont typeface="Montserrat"/>
              <a:buChar char="●"/>
              <a:defRPr sz="2200">
                <a:solidFill>
                  <a:srgbClr val="F28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rgbClr val="F28000"/>
              </a:buClr>
              <a:buSzPts val="2200"/>
              <a:buFont typeface="Montserrat"/>
              <a:buChar char="○"/>
              <a:defRPr sz="2200">
                <a:solidFill>
                  <a:srgbClr val="F28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rgbClr val="F28000"/>
              </a:buClr>
              <a:buSzPts val="2200"/>
              <a:buFont typeface="Montserrat"/>
              <a:buChar char="■"/>
              <a:defRPr sz="2200">
                <a:solidFill>
                  <a:srgbClr val="F28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rgbClr val="F28000"/>
              </a:buClr>
              <a:buSzPts val="2200"/>
              <a:buFont typeface="Montserrat"/>
              <a:buChar char="●"/>
              <a:defRPr sz="2200">
                <a:solidFill>
                  <a:srgbClr val="F28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rgbClr val="F28000"/>
              </a:buClr>
              <a:buSzPts val="2200"/>
              <a:buFont typeface="Montserrat"/>
              <a:buChar char="○"/>
              <a:defRPr sz="2200">
                <a:solidFill>
                  <a:srgbClr val="F28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rgbClr val="F28000"/>
              </a:buClr>
              <a:buSzPts val="2200"/>
              <a:buFont typeface="Montserrat"/>
              <a:buChar char="■"/>
              <a:defRPr sz="2200">
                <a:solidFill>
                  <a:srgbClr val="F28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13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1575" y="136825"/>
            <a:ext cx="8566504" cy="48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9">
  <p:cSld name="CUSTOM_16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1575" y="3877124"/>
            <a:ext cx="8590976" cy="11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9 1">
  <p:cSld name="CUSTOM_16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5500" y="246050"/>
            <a:ext cx="2283576" cy="4673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9 2 1">
  <p:cSld name="CUSTOM_16_2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7787" y="235787"/>
            <a:ext cx="1093625" cy="4671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9 2 1 1">
  <p:cSld name="CUSTOM_16_2_1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3075" y="241188"/>
            <a:ext cx="1098665" cy="4661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9 2 1 1 1">
  <p:cSld name="CUSTOM_16_2_1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2850" y="198250"/>
            <a:ext cx="1117751" cy="4747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3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0" name="Google Shape;140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2">
  <p:cSld name="TITLE_AND_BODY_2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46" name="Google Shape;146;p5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7" name="Google Shape;147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5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5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7 14">
  <p:cSld name="CUSTOM_6_14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6"/>
          <p:cNvSpPr txBox="1">
            <a:spLocks noGrp="1"/>
          </p:cNvSpPr>
          <p:nvPr>
            <p:ph type="title"/>
          </p:nvPr>
        </p:nvSpPr>
        <p:spPr>
          <a:xfrm>
            <a:off x="927150" y="478800"/>
            <a:ext cx="7289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28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7 15">
  <p:cSld name="CUSTOM_6_15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7"/>
          <p:cNvSpPr txBox="1">
            <a:spLocks noGrp="1"/>
          </p:cNvSpPr>
          <p:nvPr>
            <p:ph type="title"/>
          </p:nvPr>
        </p:nvSpPr>
        <p:spPr>
          <a:xfrm>
            <a:off x="927150" y="478800"/>
            <a:ext cx="7289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28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4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6" name="Google Shape;166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7" name="Google Shape;167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10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E0A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1"/>
          <p:cNvSpPr txBox="1">
            <a:spLocks noGrp="1"/>
          </p:cNvSpPr>
          <p:nvPr>
            <p:ph type="subTitle" idx="1"/>
          </p:nvPr>
        </p:nvSpPr>
        <p:spPr>
          <a:xfrm>
            <a:off x="726075" y="1397325"/>
            <a:ext cx="45720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1" u="none" strike="noStrike" cap="none">
                <a:solidFill>
                  <a:srgbClr val="FF832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1" u="none" strike="noStrike" cap="none">
                <a:solidFill>
                  <a:srgbClr val="FF832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1" u="none" strike="noStrike" cap="none">
                <a:solidFill>
                  <a:srgbClr val="FF832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1" u="none" strike="noStrike" cap="none">
                <a:solidFill>
                  <a:srgbClr val="FF832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1" u="none" strike="noStrike" cap="none">
                <a:solidFill>
                  <a:srgbClr val="FF832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1" u="none" strike="noStrike" cap="none">
                <a:solidFill>
                  <a:srgbClr val="FF832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1" u="none" strike="noStrike" cap="none">
                <a:solidFill>
                  <a:srgbClr val="FF832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1" u="none" strike="noStrike" cap="none">
                <a:solidFill>
                  <a:srgbClr val="FF832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1" u="none" strike="noStrike" cap="none">
                <a:solidFill>
                  <a:srgbClr val="FF832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71" name="Google Shape;171;p61"/>
          <p:cNvSpPr txBox="1">
            <a:spLocks noGrp="1"/>
          </p:cNvSpPr>
          <p:nvPr>
            <p:ph type="subTitle" idx="2"/>
          </p:nvPr>
        </p:nvSpPr>
        <p:spPr>
          <a:xfrm>
            <a:off x="748765" y="2011275"/>
            <a:ext cx="57519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9" Type="http://schemas.openxmlformats.org/officeDocument/2006/relationships/slideLayout" Target="../slideLayouts/slideLayout52.xml"/><Relationship Id="rId21" Type="http://schemas.openxmlformats.org/officeDocument/2006/relationships/slideLayout" Target="../slideLayouts/slideLayout34.xml"/><Relationship Id="rId34" Type="http://schemas.openxmlformats.org/officeDocument/2006/relationships/slideLayout" Target="../slideLayouts/slideLayout47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slideLayout" Target="../slideLayouts/slideLayout42.xml"/><Relationship Id="rId41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32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50.xml"/><Relationship Id="rId40" Type="http://schemas.openxmlformats.org/officeDocument/2006/relationships/slideLayout" Target="../slideLayouts/slideLayout53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36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44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8.xml"/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33" Type="http://schemas.openxmlformats.org/officeDocument/2006/relationships/slideLayout" Target="../slideLayouts/slideLayout46.xml"/><Relationship Id="rId38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90" r:id="rId27"/>
    <p:sldLayoutId id="2147483691" r:id="rId28"/>
    <p:sldLayoutId id="2147483692" r:id="rId29"/>
    <p:sldLayoutId id="2147483693" r:id="rId30"/>
    <p:sldLayoutId id="2147483694" r:id="rId31"/>
    <p:sldLayoutId id="2147483695" r:id="rId32"/>
    <p:sldLayoutId id="2147483696" r:id="rId33"/>
    <p:sldLayoutId id="2147483698" r:id="rId34"/>
    <p:sldLayoutId id="2147483699" r:id="rId35"/>
    <p:sldLayoutId id="2147483700" r:id="rId36"/>
    <p:sldLayoutId id="2147483701" r:id="rId37"/>
    <p:sldLayoutId id="2147483702" r:id="rId38"/>
    <p:sldLayoutId id="2147483705" r:id="rId39"/>
    <p:sldLayoutId id="2147483706" r:id="rId4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3203" y="3347850"/>
            <a:ext cx="4464973" cy="88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62"/>
          <p:cNvSpPr txBox="1">
            <a:spLocks noGrp="1"/>
          </p:cNvSpPr>
          <p:nvPr>
            <p:ph type="title" idx="4294967295"/>
          </p:nvPr>
        </p:nvSpPr>
        <p:spPr>
          <a:xfrm>
            <a:off x="663975" y="1672950"/>
            <a:ext cx="3403760" cy="572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pt-BR" sz="3100" b="0" i="0" dirty="0">
                <a:solidFill>
                  <a:srgbClr val="5706A8"/>
                </a:solidFill>
                <a:effectLst/>
                <a:latin typeface="Montserrat SemiBold" panose="00000700000000000000" pitchFamily="2" charset="0"/>
              </a:rPr>
              <a:t>Data </a:t>
            </a:r>
            <a:r>
              <a:rPr lang="pt-BR" sz="3100" b="0" i="0" dirty="0" err="1">
                <a:solidFill>
                  <a:srgbClr val="5706A8"/>
                </a:solidFill>
                <a:effectLst/>
                <a:latin typeface="Montserrat SemiBold" panose="00000700000000000000" pitchFamily="2" charset="0"/>
              </a:rPr>
              <a:t>Analyst</a:t>
            </a:r>
            <a:r>
              <a:rPr lang="pt-BR" sz="3100" b="0" i="0" dirty="0">
                <a:solidFill>
                  <a:srgbClr val="5706A8"/>
                </a:solidFill>
                <a:effectLst/>
                <a:latin typeface="Montserrat SemiBold" panose="00000700000000000000" pitchFamily="2" charset="0"/>
              </a:rPr>
              <a:t> Test</a:t>
            </a:r>
            <a:br>
              <a:rPr lang="pt-BR" sz="2400" b="0" i="0" dirty="0">
                <a:solidFill>
                  <a:srgbClr val="159957"/>
                </a:solidFill>
                <a:effectLst/>
                <a:latin typeface="Open Sans" panose="020B0604020202020204" pitchFamily="34" charset="0"/>
              </a:rPr>
            </a:br>
            <a:endParaRPr sz="3400" dirty="0">
              <a:solidFill>
                <a:srgbClr val="E8588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" name="Google Shape;177;p62">
            <a:extLst>
              <a:ext uri="{FF2B5EF4-FFF2-40B4-BE49-F238E27FC236}">
                <a16:creationId xmlns:a16="http://schemas.microsoft.com/office/drawing/2014/main" id="{02282C57-E51F-45CC-931F-0A79295F8BD4}"/>
              </a:ext>
            </a:extLst>
          </p:cNvPr>
          <p:cNvSpPr txBox="1">
            <a:spLocks/>
          </p:cNvSpPr>
          <p:nvPr/>
        </p:nvSpPr>
        <p:spPr>
          <a:xfrm>
            <a:off x="663975" y="2106989"/>
            <a:ext cx="4909831" cy="572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1600" b="1" i="0" dirty="0">
                <a:solidFill>
                  <a:srgbClr val="7030A0"/>
                </a:solidFill>
                <a:effectLst/>
                <a:latin typeface="Open Sans" panose="020B0606030504020204" pitchFamily="34" charset="0"/>
              </a:rPr>
              <a:t>Parte 1 - Análise Exploratória de Dados</a:t>
            </a:r>
            <a:endParaRPr lang="pt-BR" sz="1600" b="0" i="0" dirty="0">
              <a:solidFill>
                <a:srgbClr val="7030A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Google Shape;200;p65">
            <a:extLst>
              <a:ext uri="{FF2B5EF4-FFF2-40B4-BE49-F238E27FC236}">
                <a16:creationId xmlns:a16="http://schemas.microsoft.com/office/drawing/2014/main" id="{11AF09B6-FB36-4644-9FE8-8F779802FA31}"/>
              </a:ext>
            </a:extLst>
          </p:cNvPr>
          <p:cNvSpPr txBox="1"/>
          <p:nvPr/>
        </p:nvSpPr>
        <p:spPr>
          <a:xfrm>
            <a:off x="3753203" y="4432848"/>
            <a:ext cx="450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t-BR" sz="1100" dirty="0">
                <a:solidFill>
                  <a:srgbClr val="939598"/>
                </a:solidFill>
                <a:latin typeface="Montserrat"/>
                <a:sym typeface="Montserrat Light"/>
              </a:rPr>
              <a:t>Victor Hugo O. Amorim</a:t>
            </a:r>
            <a:endParaRPr sz="1100" dirty="0">
              <a:solidFill>
                <a:srgbClr val="939598"/>
              </a:solidFill>
              <a:latin typeface="Montserrat"/>
              <a:sym typeface="Montserrat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9;p64">
            <a:extLst>
              <a:ext uri="{FF2B5EF4-FFF2-40B4-BE49-F238E27FC236}">
                <a16:creationId xmlns:a16="http://schemas.microsoft.com/office/drawing/2014/main" id="{991F6E9F-3D02-436F-A2BC-7D5D5F9CF3F1}"/>
              </a:ext>
            </a:extLst>
          </p:cNvPr>
          <p:cNvSpPr txBox="1"/>
          <p:nvPr/>
        </p:nvSpPr>
        <p:spPr>
          <a:xfrm>
            <a:off x="7153836" y="1553136"/>
            <a:ext cx="1653990" cy="1720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pt-BR" sz="1050" b="1" dirty="0">
                <a:solidFill>
                  <a:srgbClr val="58009D"/>
                </a:solidFill>
                <a:latin typeface="Montserrat"/>
                <a:sym typeface="Montserrat"/>
              </a:rPr>
              <a:t>Para a divisão das plataformas, anúncios incompletos continuam se sobressaindo na quantidade de leads. Inclusive na ZAP não foi encontrado listings com endereços completos.</a:t>
            </a:r>
          </a:p>
        </p:txBody>
      </p:sp>
      <p:sp>
        <p:nvSpPr>
          <p:cNvPr id="9" name="Google Shape;189;p64">
            <a:extLst>
              <a:ext uri="{FF2B5EF4-FFF2-40B4-BE49-F238E27FC236}">
                <a16:creationId xmlns:a16="http://schemas.microsoft.com/office/drawing/2014/main" id="{83B76E70-FB21-4076-9987-966FF238ED75}"/>
              </a:ext>
            </a:extLst>
          </p:cNvPr>
          <p:cNvSpPr txBox="1"/>
          <p:nvPr/>
        </p:nvSpPr>
        <p:spPr>
          <a:xfrm>
            <a:off x="1699381" y="-267075"/>
            <a:ext cx="3294023" cy="979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pt-BR" sz="1200" b="1" dirty="0">
                <a:solidFill>
                  <a:srgbClr val="58009D"/>
                </a:solidFill>
                <a:latin typeface="Montserrat"/>
                <a:sym typeface="Montserrat"/>
              </a:rPr>
              <a:t>Portal e tipo de imóvel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54A06A7-D573-4A99-82DE-DE75F4059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939" y="1021976"/>
            <a:ext cx="5298143" cy="412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90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9;p64">
            <a:extLst>
              <a:ext uri="{FF2B5EF4-FFF2-40B4-BE49-F238E27FC236}">
                <a16:creationId xmlns:a16="http://schemas.microsoft.com/office/drawing/2014/main" id="{991F6E9F-3D02-436F-A2BC-7D5D5F9CF3F1}"/>
              </a:ext>
            </a:extLst>
          </p:cNvPr>
          <p:cNvSpPr txBox="1"/>
          <p:nvPr/>
        </p:nvSpPr>
        <p:spPr>
          <a:xfrm>
            <a:off x="7153836" y="1553136"/>
            <a:ext cx="1653990" cy="1720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pt-BR" sz="1050" b="1" dirty="0">
                <a:solidFill>
                  <a:srgbClr val="58009D"/>
                </a:solidFill>
                <a:latin typeface="Montserrat"/>
                <a:sym typeface="Montserrat"/>
              </a:rPr>
              <a:t>Nas categorias de tipo de imóveis, leads em endereços incompletos são destaque.</a:t>
            </a:r>
          </a:p>
        </p:txBody>
      </p:sp>
      <p:sp>
        <p:nvSpPr>
          <p:cNvPr id="9" name="Google Shape;189;p64">
            <a:extLst>
              <a:ext uri="{FF2B5EF4-FFF2-40B4-BE49-F238E27FC236}">
                <a16:creationId xmlns:a16="http://schemas.microsoft.com/office/drawing/2014/main" id="{83B76E70-FB21-4076-9987-966FF238ED75}"/>
              </a:ext>
            </a:extLst>
          </p:cNvPr>
          <p:cNvSpPr txBox="1"/>
          <p:nvPr/>
        </p:nvSpPr>
        <p:spPr>
          <a:xfrm>
            <a:off x="1699381" y="-267075"/>
            <a:ext cx="3294023" cy="979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pt-BR" sz="1200" b="1" dirty="0">
                <a:solidFill>
                  <a:srgbClr val="58009D"/>
                </a:solidFill>
                <a:latin typeface="Montserrat"/>
                <a:sym typeface="Montserrat"/>
              </a:rPr>
              <a:t>Portal e tipo de imóvel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06217D-8C24-4135-8D9B-21CD7136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218" y="1116106"/>
            <a:ext cx="5369858" cy="402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48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5"/>
          <p:cNvSpPr txBox="1"/>
          <p:nvPr/>
        </p:nvSpPr>
        <p:spPr>
          <a:xfrm>
            <a:off x="635250" y="2278350"/>
            <a:ext cx="17289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 dirty="0">
                <a:solidFill>
                  <a:srgbClr val="FFFFFF"/>
                </a:solidFill>
                <a:latin typeface="Montserrat"/>
                <a:sym typeface="Montserrat"/>
              </a:rPr>
              <a:t>Análises</a:t>
            </a:r>
            <a:endParaRPr lang="pt-BR" dirty="0"/>
          </a:p>
        </p:txBody>
      </p:sp>
      <p:sp>
        <p:nvSpPr>
          <p:cNvPr id="14" name="Google Shape;196;p65">
            <a:extLst>
              <a:ext uri="{FF2B5EF4-FFF2-40B4-BE49-F238E27FC236}">
                <a16:creationId xmlns:a16="http://schemas.microsoft.com/office/drawing/2014/main" id="{27DA6E7D-4BC6-4FC1-883F-73CC6CFC6637}"/>
              </a:ext>
            </a:extLst>
          </p:cNvPr>
          <p:cNvSpPr/>
          <p:nvPr/>
        </p:nvSpPr>
        <p:spPr>
          <a:xfrm>
            <a:off x="3862824" y="346044"/>
            <a:ext cx="162300" cy="162000"/>
          </a:xfrm>
          <a:prstGeom prst="roundRect">
            <a:avLst>
              <a:gd name="adj" fmla="val 11689"/>
            </a:avLst>
          </a:prstGeom>
          <a:solidFill>
            <a:srgbClr val="0EAA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97;p65">
            <a:extLst>
              <a:ext uri="{FF2B5EF4-FFF2-40B4-BE49-F238E27FC236}">
                <a16:creationId xmlns:a16="http://schemas.microsoft.com/office/drawing/2014/main" id="{58BFAF1F-4BF8-46BB-BE7F-684E12C5CAEB}"/>
              </a:ext>
            </a:extLst>
          </p:cNvPr>
          <p:cNvCxnSpPr>
            <a:cxnSpLocks/>
          </p:cNvCxnSpPr>
          <p:nvPr/>
        </p:nvCxnSpPr>
        <p:spPr>
          <a:xfrm>
            <a:off x="3940377" y="364649"/>
            <a:ext cx="0" cy="4525034"/>
          </a:xfrm>
          <a:prstGeom prst="straightConnector1">
            <a:avLst/>
          </a:prstGeom>
          <a:noFill/>
          <a:ln w="9525" cap="flat" cmpd="sng">
            <a:solidFill>
              <a:srgbClr val="0EAAE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98;p65">
            <a:extLst>
              <a:ext uri="{FF2B5EF4-FFF2-40B4-BE49-F238E27FC236}">
                <a16:creationId xmlns:a16="http://schemas.microsoft.com/office/drawing/2014/main" id="{F5269719-F774-4D7D-B030-8248CD55A7CC}"/>
              </a:ext>
            </a:extLst>
          </p:cNvPr>
          <p:cNvSpPr/>
          <p:nvPr/>
        </p:nvSpPr>
        <p:spPr>
          <a:xfrm>
            <a:off x="3859227" y="1546529"/>
            <a:ext cx="162300" cy="162000"/>
          </a:xfrm>
          <a:prstGeom prst="roundRect">
            <a:avLst>
              <a:gd name="adj" fmla="val 11689"/>
            </a:avLst>
          </a:prstGeom>
          <a:solidFill>
            <a:srgbClr val="0EAA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99;p65">
            <a:extLst>
              <a:ext uri="{FF2B5EF4-FFF2-40B4-BE49-F238E27FC236}">
                <a16:creationId xmlns:a16="http://schemas.microsoft.com/office/drawing/2014/main" id="{6DFBF558-AB26-4D3A-90EC-0A9087226AEB}"/>
              </a:ext>
            </a:extLst>
          </p:cNvPr>
          <p:cNvSpPr txBox="1"/>
          <p:nvPr/>
        </p:nvSpPr>
        <p:spPr>
          <a:xfrm>
            <a:off x="4280100" y="282290"/>
            <a:ext cx="4359507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bg1">
                    <a:lumMod val="8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Quantidade de cômodos e precificação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bg1">
                    <a:lumMod val="8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Entendendo se quantidade de quartos, suítes , garagens, ou até mesmo o valor dos imóveis  alternam leads a partir do preenchimento de endereços</a:t>
            </a:r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pt-BR" sz="1200" dirty="0">
              <a:solidFill>
                <a:schemeClr val="bg1">
                  <a:lumMod val="85000"/>
                </a:schemeClr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>
                  <a:lumMod val="85000"/>
                </a:schemeClr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8" name="Google Shape;200;p65">
            <a:extLst>
              <a:ext uri="{FF2B5EF4-FFF2-40B4-BE49-F238E27FC236}">
                <a16:creationId xmlns:a16="http://schemas.microsoft.com/office/drawing/2014/main" id="{A17D765E-798B-48C4-8AA4-493DEDEEBCC0}"/>
              </a:ext>
            </a:extLst>
          </p:cNvPr>
          <p:cNvSpPr txBox="1"/>
          <p:nvPr/>
        </p:nvSpPr>
        <p:spPr>
          <a:xfrm>
            <a:off x="4280100" y="2980565"/>
            <a:ext cx="450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1100"/>
            </a:pPr>
            <a:r>
              <a:rPr lang="pt-BR" sz="2000" b="1" dirty="0">
                <a:solidFill>
                  <a:srgbClr val="58009D"/>
                </a:solidFill>
                <a:latin typeface="Montserrat"/>
                <a:sym typeface="Montserrat"/>
              </a:rPr>
              <a:t>Status de endereço</a:t>
            </a:r>
            <a:endParaRPr sz="2000" b="1" dirty="0">
              <a:solidFill>
                <a:srgbClr val="58009D"/>
              </a:solidFill>
              <a:latin typeface="Montserrat"/>
              <a:sym typeface="Montserrat"/>
            </a:endParaRPr>
          </a:p>
          <a:p>
            <a:r>
              <a:rPr lang="pt-BR" sz="1100" dirty="0">
                <a:solidFill>
                  <a:srgbClr val="939598"/>
                </a:solidFill>
                <a:latin typeface="Montserrat"/>
                <a:sym typeface="Montserrat Light"/>
              </a:rPr>
              <a:t>Sendo completos e incompletos, qual de fato gera mais leads?</a:t>
            </a:r>
            <a:endParaRPr sz="1100" dirty="0">
              <a:solidFill>
                <a:srgbClr val="939598"/>
              </a:solidFill>
              <a:latin typeface="Montserrat"/>
              <a:sym typeface="Montserrat Light"/>
            </a:endParaRPr>
          </a:p>
        </p:txBody>
      </p:sp>
      <p:sp>
        <p:nvSpPr>
          <p:cNvPr id="19" name="Google Shape;201;p65">
            <a:extLst>
              <a:ext uri="{FF2B5EF4-FFF2-40B4-BE49-F238E27FC236}">
                <a16:creationId xmlns:a16="http://schemas.microsoft.com/office/drawing/2014/main" id="{9A57D2A2-2441-4019-AE18-18D5A24329A8}"/>
              </a:ext>
            </a:extLst>
          </p:cNvPr>
          <p:cNvSpPr/>
          <p:nvPr/>
        </p:nvSpPr>
        <p:spPr>
          <a:xfrm>
            <a:off x="3859227" y="2246463"/>
            <a:ext cx="162300" cy="162000"/>
          </a:xfrm>
          <a:prstGeom prst="roundRect">
            <a:avLst>
              <a:gd name="adj" fmla="val 11689"/>
            </a:avLst>
          </a:prstGeom>
          <a:solidFill>
            <a:srgbClr val="0EAA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3;p65">
            <a:extLst>
              <a:ext uri="{FF2B5EF4-FFF2-40B4-BE49-F238E27FC236}">
                <a16:creationId xmlns:a16="http://schemas.microsoft.com/office/drawing/2014/main" id="{9247A900-E3BC-4480-A4D5-CE99250D26E7}"/>
              </a:ext>
            </a:extLst>
          </p:cNvPr>
          <p:cNvSpPr/>
          <p:nvPr/>
        </p:nvSpPr>
        <p:spPr>
          <a:xfrm>
            <a:off x="3856489" y="4026390"/>
            <a:ext cx="162300" cy="162000"/>
          </a:xfrm>
          <a:prstGeom prst="roundRect">
            <a:avLst>
              <a:gd name="adj" fmla="val 11689"/>
            </a:avLst>
          </a:prstGeom>
          <a:solidFill>
            <a:srgbClr val="0EAA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04;p65">
            <a:extLst>
              <a:ext uri="{FF2B5EF4-FFF2-40B4-BE49-F238E27FC236}">
                <a16:creationId xmlns:a16="http://schemas.microsoft.com/office/drawing/2014/main" id="{93E399F9-C412-4AB7-A17D-B62ACF6B9086}"/>
              </a:ext>
            </a:extLst>
          </p:cNvPr>
          <p:cNvSpPr txBox="1"/>
          <p:nvPr/>
        </p:nvSpPr>
        <p:spPr>
          <a:xfrm>
            <a:off x="4280100" y="1509915"/>
            <a:ext cx="48639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bg1">
                    <a:lumMod val="8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Análise por cidade (ABC Paulista)</a:t>
            </a:r>
            <a:endParaRPr sz="2000" b="1" dirty="0">
              <a:solidFill>
                <a:schemeClr val="bg1">
                  <a:lumMod val="8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bg1">
                    <a:lumMod val="85000"/>
                  </a:schemeClr>
                </a:solidFill>
                <a:latin typeface="Montserrat"/>
                <a:sym typeface="Montserrat"/>
              </a:rPr>
              <a:t>Analisando se o desempenho das leads em listings com endereços completos ou incompleto se repete entre as cidades</a:t>
            </a:r>
            <a:endParaRPr sz="1100" dirty="0">
              <a:solidFill>
                <a:schemeClr val="bg1">
                  <a:lumMod val="85000"/>
                </a:schemeClr>
              </a:solidFill>
              <a:latin typeface="Montserra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>
                  <a:lumMod val="85000"/>
                </a:schemeClr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2" name="Google Shape;205;p65">
            <a:extLst>
              <a:ext uri="{FF2B5EF4-FFF2-40B4-BE49-F238E27FC236}">
                <a16:creationId xmlns:a16="http://schemas.microsoft.com/office/drawing/2014/main" id="{7CDA696A-6EA8-4BDF-B845-EFE987EC3417}"/>
              </a:ext>
            </a:extLst>
          </p:cNvPr>
          <p:cNvSpPr txBox="1"/>
          <p:nvPr/>
        </p:nvSpPr>
        <p:spPr>
          <a:xfrm>
            <a:off x="4280100" y="2220040"/>
            <a:ext cx="45570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bg1">
                    <a:lumMod val="8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Portal e tipo de imóvel</a:t>
            </a:r>
            <a:endParaRPr sz="2000" b="1" dirty="0">
              <a:solidFill>
                <a:schemeClr val="bg1">
                  <a:lumMod val="8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1">
                    <a:lumMod val="85000"/>
                  </a:schemeClr>
                </a:solidFill>
                <a:latin typeface="Montserrat"/>
                <a:sym typeface="Montserrat"/>
              </a:rPr>
              <a:t>Descobrindo se há influências de leads em anúncios mal preenchidos a partir da plataforma ou do tipo residencial.</a:t>
            </a:r>
            <a:endParaRPr sz="1100" dirty="0">
              <a:solidFill>
                <a:schemeClr val="bg1">
                  <a:lumMod val="85000"/>
                </a:schemeClr>
              </a:solidFill>
              <a:latin typeface="Montserrat"/>
              <a:sym typeface="Montserrat Light"/>
            </a:endParaRPr>
          </a:p>
        </p:txBody>
      </p:sp>
      <p:sp>
        <p:nvSpPr>
          <p:cNvPr id="23" name="Google Shape;206;p65">
            <a:extLst>
              <a:ext uri="{FF2B5EF4-FFF2-40B4-BE49-F238E27FC236}">
                <a16:creationId xmlns:a16="http://schemas.microsoft.com/office/drawing/2014/main" id="{1ED45D6C-C06C-4DE8-A240-CFC1C7B8BEE7}"/>
              </a:ext>
            </a:extLst>
          </p:cNvPr>
          <p:cNvSpPr txBox="1"/>
          <p:nvPr/>
        </p:nvSpPr>
        <p:spPr>
          <a:xfrm>
            <a:off x="4280225" y="3958325"/>
            <a:ext cx="450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bg1">
                    <a:lumMod val="85000"/>
                  </a:schemeClr>
                </a:solidFill>
                <a:latin typeface="Montserrat"/>
                <a:sym typeface="Montserrat"/>
              </a:rPr>
              <a:t>Desempenho das listings</a:t>
            </a:r>
            <a:endParaRPr sz="2000" b="1" dirty="0">
              <a:solidFill>
                <a:schemeClr val="bg1">
                  <a:lumMod val="85000"/>
                </a:schemeClr>
              </a:solidFill>
              <a:latin typeface="Montserrat"/>
              <a:sym typeface="Montserrat"/>
            </a:endParaRPr>
          </a:p>
          <a:p>
            <a:pPr marL="0" lvl="0" indent="0">
              <a:buFont typeface="Arial"/>
              <a:buNone/>
            </a:pPr>
            <a:r>
              <a:rPr lang="en" sz="1100" dirty="0">
                <a:solidFill>
                  <a:schemeClr val="bg1">
                    <a:lumMod val="85000"/>
                  </a:schemeClr>
                </a:solidFill>
                <a:latin typeface="Montserrat"/>
                <a:sym typeface="Montserrat"/>
              </a:rPr>
              <a:t>Qual o percentual de desempenho destes anúncios tendo como métrica a quantidade de leads?</a:t>
            </a:r>
            <a:endParaRPr sz="1100" dirty="0">
              <a:solidFill>
                <a:schemeClr val="bg1">
                  <a:lumMod val="85000"/>
                </a:schemeClr>
              </a:solidFill>
              <a:latin typeface="Montserrat"/>
              <a:sym typeface="Montserrat Light"/>
            </a:endParaRPr>
          </a:p>
        </p:txBody>
      </p:sp>
      <p:sp>
        <p:nvSpPr>
          <p:cNvPr id="24" name="Google Shape;208;p65">
            <a:extLst>
              <a:ext uri="{FF2B5EF4-FFF2-40B4-BE49-F238E27FC236}">
                <a16:creationId xmlns:a16="http://schemas.microsoft.com/office/drawing/2014/main" id="{4D2CF644-A2BE-4F01-BAFA-DB1A272862FD}"/>
              </a:ext>
            </a:extLst>
          </p:cNvPr>
          <p:cNvSpPr/>
          <p:nvPr/>
        </p:nvSpPr>
        <p:spPr>
          <a:xfrm>
            <a:off x="3859227" y="3042215"/>
            <a:ext cx="162300" cy="162000"/>
          </a:xfrm>
          <a:prstGeom prst="roundRect">
            <a:avLst>
              <a:gd name="adj" fmla="val 11689"/>
            </a:avLst>
          </a:prstGeom>
          <a:solidFill>
            <a:srgbClr val="0EAA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7487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9;p64">
            <a:extLst>
              <a:ext uri="{FF2B5EF4-FFF2-40B4-BE49-F238E27FC236}">
                <a16:creationId xmlns:a16="http://schemas.microsoft.com/office/drawing/2014/main" id="{991F6E9F-3D02-436F-A2BC-7D5D5F9CF3F1}"/>
              </a:ext>
            </a:extLst>
          </p:cNvPr>
          <p:cNvSpPr txBox="1"/>
          <p:nvPr/>
        </p:nvSpPr>
        <p:spPr>
          <a:xfrm>
            <a:off x="7153836" y="1553136"/>
            <a:ext cx="1653990" cy="1720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pt-BR" sz="1050" b="1" dirty="0">
                <a:solidFill>
                  <a:srgbClr val="58009D"/>
                </a:solidFill>
                <a:latin typeface="Montserrat"/>
                <a:sym typeface="Montserrat"/>
              </a:rPr>
              <a:t>Olhando os leads através do “Status de endereço”, deixa claro a influência que a falta de informações no endereço do imóvel causa no total de leads.</a:t>
            </a:r>
          </a:p>
        </p:txBody>
      </p:sp>
      <p:sp>
        <p:nvSpPr>
          <p:cNvPr id="9" name="Google Shape;189;p64">
            <a:extLst>
              <a:ext uri="{FF2B5EF4-FFF2-40B4-BE49-F238E27FC236}">
                <a16:creationId xmlns:a16="http://schemas.microsoft.com/office/drawing/2014/main" id="{83B76E70-FB21-4076-9987-966FF238ED75}"/>
              </a:ext>
            </a:extLst>
          </p:cNvPr>
          <p:cNvSpPr txBox="1"/>
          <p:nvPr/>
        </p:nvSpPr>
        <p:spPr>
          <a:xfrm>
            <a:off x="1699381" y="-267075"/>
            <a:ext cx="3294023" cy="979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SzPts val="1100"/>
              <a:buFont typeface="Arial"/>
              <a:buNone/>
            </a:pPr>
            <a:r>
              <a:rPr lang="pt-BR" sz="1200" b="1" dirty="0">
                <a:solidFill>
                  <a:srgbClr val="58009D"/>
                </a:solidFill>
                <a:latin typeface="Montserrat"/>
                <a:sym typeface="Montserrat"/>
              </a:rPr>
              <a:t>Status de endereço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F70E9C2-DCF1-42E2-A13F-BBE5BB884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685" y="1021976"/>
            <a:ext cx="5423647" cy="406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79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5"/>
          <p:cNvSpPr txBox="1"/>
          <p:nvPr/>
        </p:nvSpPr>
        <p:spPr>
          <a:xfrm>
            <a:off x="635250" y="2278350"/>
            <a:ext cx="17289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 dirty="0">
                <a:solidFill>
                  <a:srgbClr val="FFFFFF"/>
                </a:solidFill>
                <a:latin typeface="Montserrat"/>
                <a:sym typeface="Montserrat"/>
              </a:rPr>
              <a:t>Análises</a:t>
            </a:r>
            <a:endParaRPr lang="pt-BR" dirty="0"/>
          </a:p>
        </p:txBody>
      </p:sp>
      <p:sp>
        <p:nvSpPr>
          <p:cNvPr id="25" name="Google Shape;196;p65">
            <a:extLst>
              <a:ext uri="{FF2B5EF4-FFF2-40B4-BE49-F238E27FC236}">
                <a16:creationId xmlns:a16="http://schemas.microsoft.com/office/drawing/2014/main" id="{D9BD2F12-BA6B-4E51-B8C0-E391AAB27BC4}"/>
              </a:ext>
            </a:extLst>
          </p:cNvPr>
          <p:cNvSpPr/>
          <p:nvPr/>
        </p:nvSpPr>
        <p:spPr>
          <a:xfrm>
            <a:off x="3862824" y="346044"/>
            <a:ext cx="162300" cy="162000"/>
          </a:xfrm>
          <a:prstGeom prst="roundRect">
            <a:avLst>
              <a:gd name="adj" fmla="val 11689"/>
            </a:avLst>
          </a:prstGeom>
          <a:solidFill>
            <a:srgbClr val="0EAA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" name="Google Shape;197;p65">
            <a:extLst>
              <a:ext uri="{FF2B5EF4-FFF2-40B4-BE49-F238E27FC236}">
                <a16:creationId xmlns:a16="http://schemas.microsoft.com/office/drawing/2014/main" id="{99EDFD89-8F20-41EC-8728-A602A8324664}"/>
              </a:ext>
            </a:extLst>
          </p:cNvPr>
          <p:cNvCxnSpPr>
            <a:cxnSpLocks/>
          </p:cNvCxnSpPr>
          <p:nvPr/>
        </p:nvCxnSpPr>
        <p:spPr>
          <a:xfrm>
            <a:off x="3940377" y="364649"/>
            <a:ext cx="0" cy="4525034"/>
          </a:xfrm>
          <a:prstGeom prst="straightConnector1">
            <a:avLst/>
          </a:prstGeom>
          <a:noFill/>
          <a:ln w="9525" cap="flat" cmpd="sng">
            <a:solidFill>
              <a:srgbClr val="0EAAE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198;p65">
            <a:extLst>
              <a:ext uri="{FF2B5EF4-FFF2-40B4-BE49-F238E27FC236}">
                <a16:creationId xmlns:a16="http://schemas.microsoft.com/office/drawing/2014/main" id="{C5F85955-3C6C-42A2-A996-9EB1949F4AC5}"/>
              </a:ext>
            </a:extLst>
          </p:cNvPr>
          <p:cNvSpPr/>
          <p:nvPr/>
        </p:nvSpPr>
        <p:spPr>
          <a:xfrm>
            <a:off x="3859227" y="1546529"/>
            <a:ext cx="162300" cy="162000"/>
          </a:xfrm>
          <a:prstGeom prst="roundRect">
            <a:avLst>
              <a:gd name="adj" fmla="val 11689"/>
            </a:avLst>
          </a:prstGeom>
          <a:solidFill>
            <a:srgbClr val="0EAA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99;p65">
            <a:extLst>
              <a:ext uri="{FF2B5EF4-FFF2-40B4-BE49-F238E27FC236}">
                <a16:creationId xmlns:a16="http://schemas.microsoft.com/office/drawing/2014/main" id="{5656F4E1-0D77-45C0-99C7-EDFDA98CE7A8}"/>
              </a:ext>
            </a:extLst>
          </p:cNvPr>
          <p:cNvSpPr txBox="1"/>
          <p:nvPr/>
        </p:nvSpPr>
        <p:spPr>
          <a:xfrm>
            <a:off x="4280100" y="282290"/>
            <a:ext cx="4359507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bg1">
                    <a:lumMod val="8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Quantidade de cômodos e precificação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bg1">
                    <a:lumMod val="8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Entendendo se quantidade de quartos, suítes , garagens, ou até mesmo o valor dos imóveis  alternam leads a partir do preenchimento de endereços</a:t>
            </a:r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pt-BR" sz="1200" dirty="0">
              <a:solidFill>
                <a:schemeClr val="bg1">
                  <a:lumMod val="85000"/>
                </a:schemeClr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>
                  <a:lumMod val="85000"/>
                </a:schemeClr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9" name="Google Shape;200;p65">
            <a:extLst>
              <a:ext uri="{FF2B5EF4-FFF2-40B4-BE49-F238E27FC236}">
                <a16:creationId xmlns:a16="http://schemas.microsoft.com/office/drawing/2014/main" id="{DCA4F44B-22B4-4919-A77B-5EEE25845D9A}"/>
              </a:ext>
            </a:extLst>
          </p:cNvPr>
          <p:cNvSpPr txBox="1"/>
          <p:nvPr/>
        </p:nvSpPr>
        <p:spPr>
          <a:xfrm>
            <a:off x="4280100" y="2980565"/>
            <a:ext cx="450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1100"/>
            </a:pPr>
            <a:r>
              <a:rPr lang="pt-BR" sz="2000" b="1" dirty="0">
                <a:solidFill>
                  <a:schemeClr val="bg1">
                    <a:lumMod val="85000"/>
                  </a:schemeClr>
                </a:solidFill>
                <a:latin typeface="Montserrat"/>
                <a:sym typeface="Montserrat"/>
              </a:rPr>
              <a:t>Status de endereço</a:t>
            </a:r>
            <a:endParaRPr sz="2000" b="1" dirty="0">
              <a:solidFill>
                <a:schemeClr val="bg1">
                  <a:lumMod val="85000"/>
                </a:schemeClr>
              </a:solidFill>
              <a:latin typeface="Montserrat"/>
              <a:sym typeface="Montserrat"/>
            </a:endParaRPr>
          </a:p>
          <a:p>
            <a:r>
              <a:rPr lang="pt-BR" sz="1100" dirty="0">
                <a:solidFill>
                  <a:schemeClr val="bg1">
                    <a:lumMod val="85000"/>
                  </a:schemeClr>
                </a:solidFill>
                <a:latin typeface="Montserrat"/>
                <a:sym typeface="Montserrat Light"/>
              </a:rPr>
              <a:t>Sendo completos e incompletos, qual de fato geram mais leads?</a:t>
            </a:r>
            <a:endParaRPr sz="1100" dirty="0">
              <a:solidFill>
                <a:schemeClr val="bg1">
                  <a:lumMod val="85000"/>
                </a:schemeClr>
              </a:solidFill>
              <a:latin typeface="Montserrat"/>
              <a:sym typeface="Montserrat Light"/>
            </a:endParaRPr>
          </a:p>
        </p:txBody>
      </p:sp>
      <p:sp>
        <p:nvSpPr>
          <p:cNvPr id="30" name="Google Shape;201;p65">
            <a:extLst>
              <a:ext uri="{FF2B5EF4-FFF2-40B4-BE49-F238E27FC236}">
                <a16:creationId xmlns:a16="http://schemas.microsoft.com/office/drawing/2014/main" id="{0C579FB7-65F7-453C-A0A5-2485889E42F1}"/>
              </a:ext>
            </a:extLst>
          </p:cNvPr>
          <p:cNvSpPr/>
          <p:nvPr/>
        </p:nvSpPr>
        <p:spPr>
          <a:xfrm>
            <a:off x="3859227" y="2246463"/>
            <a:ext cx="162300" cy="162000"/>
          </a:xfrm>
          <a:prstGeom prst="roundRect">
            <a:avLst>
              <a:gd name="adj" fmla="val 11689"/>
            </a:avLst>
          </a:prstGeom>
          <a:solidFill>
            <a:srgbClr val="0EAA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203;p65">
            <a:extLst>
              <a:ext uri="{FF2B5EF4-FFF2-40B4-BE49-F238E27FC236}">
                <a16:creationId xmlns:a16="http://schemas.microsoft.com/office/drawing/2014/main" id="{8BDA2A53-D393-4FE9-842C-95FE456F6EC3}"/>
              </a:ext>
            </a:extLst>
          </p:cNvPr>
          <p:cNvSpPr/>
          <p:nvPr/>
        </p:nvSpPr>
        <p:spPr>
          <a:xfrm>
            <a:off x="3856489" y="4026390"/>
            <a:ext cx="162300" cy="162000"/>
          </a:xfrm>
          <a:prstGeom prst="roundRect">
            <a:avLst>
              <a:gd name="adj" fmla="val 11689"/>
            </a:avLst>
          </a:prstGeom>
          <a:solidFill>
            <a:srgbClr val="0EAA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204;p65">
            <a:extLst>
              <a:ext uri="{FF2B5EF4-FFF2-40B4-BE49-F238E27FC236}">
                <a16:creationId xmlns:a16="http://schemas.microsoft.com/office/drawing/2014/main" id="{6FB811CC-A4B2-48B2-B3F6-744AE4D70D4C}"/>
              </a:ext>
            </a:extLst>
          </p:cNvPr>
          <p:cNvSpPr txBox="1"/>
          <p:nvPr/>
        </p:nvSpPr>
        <p:spPr>
          <a:xfrm>
            <a:off x="4280100" y="1509915"/>
            <a:ext cx="48639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bg1">
                    <a:lumMod val="8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Análise por cidade (ABC Paulista)</a:t>
            </a:r>
            <a:endParaRPr sz="2000" b="1" dirty="0">
              <a:solidFill>
                <a:schemeClr val="bg1">
                  <a:lumMod val="8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bg1">
                    <a:lumMod val="85000"/>
                  </a:schemeClr>
                </a:solidFill>
                <a:latin typeface="Montserrat"/>
                <a:sym typeface="Montserrat"/>
              </a:rPr>
              <a:t>Analisando se o desempenho das leads em listings com endereços completos ou incompleto se repete entre as cidades</a:t>
            </a:r>
            <a:endParaRPr sz="1100" dirty="0">
              <a:solidFill>
                <a:schemeClr val="bg1">
                  <a:lumMod val="85000"/>
                </a:schemeClr>
              </a:solidFill>
              <a:latin typeface="Montserra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>
                  <a:lumMod val="85000"/>
                </a:schemeClr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3" name="Google Shape;205;p65">
            <a:extLst>
              <a:ext uri="{FF2B5EF4-FFF2-40B4-BE49-F238E27FC236}">
                <a16:creationId xmlns:a16="http://schemas.microsoft.com/office/drawing/2014/main" id="{0999D554-F5E5-4306-88FE-356549CA3582}"/>
              </a:ext>
            </a:extLst>
          </p:cNvPr>
          <p:cNvSpPr txBox="1"/>
          <p:nvPr/>
        </p:nvSpPr>
        <p:spPr>
          <a:xfrm>
            <a:off x="4280100" y="2220040"/>
            <a:ext cx="45570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bg1">
                    <a:lumMod val="8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Portal e tipo de imóvel</a:t>
            </a:r>
            <a:endParaRPr sz="2000" b="1" dirty="0">
              <a:solidFill>
                <a:schemeClr val="bg1">
                  <a:lumMod val="8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1">
                    <a:lumMod val="85000"/>
                  </a:schemeClr>
                </a:solidFill>
                <a:latin typeface="Montserrat"/>
                <a:sym typeface="Montserrat"/>
              </a:rPr>
              <a:t>Descobrindo se há influências de leads em anúncios mal preenchidos a partir da plataforma ou do tipo residencial.</a:t>
            </a:r>
            <a:endParaRPr sz="1100" dirty="0">
              <a:solidFill>
                <a:schemeClr val="bg1">
                  <a:lumMod val="85000"/>
                </a:schemeClr>
              </a:solidFill>
              <a:latin typeface="Montserrat"/>
              <a:sym typeface="Montserrat Light"/>
            </a:endParaRPr>
          </a:p>
        </p:txBody>
      </p:sp>
      <p:sp>
        <p:nvSpPr>
          <p:cNvPr id="34" name="Google Shape;206;p65">
            <a:extLst>
              <a:ext uri="{FF2B5EF4-FFF2-40B4-BE49-F238E27FC236}">
                <a16:creationId xmlns:a16="http://schemas.microsoft.com/office/drawing/2014/main" id="{574A1A3B-E2C8-422E-BD69-5942B1F32522}"/>
              </a:ext>
            </a:extLst>
          </p:cNvPr>
          <p:cNvSpPr txBox="1"/>
          <p:nvPr/>
        </p:nvSpPr>
        <p:spPr>
          <a:xfrm>
            <a:off x="4280225" y="3958325"/>
            <a:ext cx="450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rgbClr val="58009D"/>
                </a:solidFill>
                <a:latin typeface="Montserrat"/>
                <a:sym typeface="Montserrat"/>
              </a:rPr>
              <a:t>Desempenho das listings</a:t>
            </a:r>
            <a:endParaRPr sz="2000" b="1" dirty="0">
              <a:solidFill>
                <a:srgbClr val="58009D"/>
              </a:solidFill>
              <a:latin typeface="Montserrat"/>
              <a:sym typeface="Montserrat"/>
            </a:endParaRPr>
          </a:p>
          <a:p>
            <a:pPr marL="0" lvl="0" indent="0">
              <a:buFont typeface="Arial"/>
              <a:buNone/>
            </a:pPr>
            <a:r>
              <a:rPr lang="en" sz="1100" dirty="0">
                <a:solidFill>
                  <a:srgbClr val="939598"/>
                </a:solidFill>
                <a:latin typeface="Montserrat"/>
                <a:sym typeface="Montserrat"/>
              </a:rPr>
              <a:t>Qual o percentual de desempenho destes anúncios tendo como métrica a quantidade de leads?</a:t>
            </a:r>
            <a:endParaRPr sz="1100" dirty="0">
              <a:solidFill>
                <a:srgbClr val="939598"/>
              </a:solidFill>
              <a:latin typeface="Montserrat"/>
              <a:sym typeface="Montserrat Light"/>
            </a:endParaRPr>
          </a:p>
        </p:txBody>
      </p:sp>
      <p:sp>
        <p:nvSpPr>
          <p:cNvPr id="35" name="Google Shape;208;p65">
            <a:extLst>
              <a:ext uri="{FF2B5EF4-FFF2-40B4-BE49-F238E27FC236}">
                <a16:creationId xmlns:a16="http://schemas.microsoft.com/office/drawing/2014/main" id="{0CD78112-AE4E-413B-8D61-35A387C81FC7}"/>
              </a:ext>
            </a:extLst>
          </p:cNvPr>
          <p:cNvSpPr/>
          <p:nvPr/>
        </p:nvSpPr>
        <p:spPr>
          <a:xfrm>
            <a:off x="3859227" y="3042215"/>
            <a:ext cx="162300" cy="162000"/>
          </a:xfrm>
          <a:prstGeom prst="roundRect">
            <a:avLst>
              <a:gd name="adj" fmla="val 11689"/>
            </a:avLst>
          </a:prstGeom>
          <a:solidFill>
            <a:srgbClr val="0EAA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5567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9;p64">
            <a:extLst>
              <a:ext uri="{FF2B5EF4-FFF2-40B4-BE49-F238E27FC236}">
                <a16:creationId xmlns:a16="http://schemas.microsoft.com/office/drawing/2014/main" id="{991F6E9F-3D02-436F-A2BC-7D5D5F9CF3F1}"/>
              </a:ext>
            </a:extLst>
          </p:cNvPr>
          <p:cNvSpPr txBox="1"/>
          <p:nvPr/>
        </p:nvSpPr>
        <p:spPr>
          <a:xfrm>
            <a:off x="4099682" y="510988"/>
            <a:ext cx="1727946" cy="179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pt-BR" sz="1050" b="1" dirty="0">
                <a:solidFill>
                  <a:srgbClr val="58009D"/>
                </a:solidFill>
                <a:latin typeface="Montserrat"/>
                <a:sym typeface="Montserrat"/>
              </a:rPr>
              <a:t>Aqui temos o percentual de anúncios que receberam ao menos uma lead e em que grupo ele pertence:</a:t>
            </a:r>
          </a:p>
          <a:p>
            <a:r>
              <a:rPr lang="pt-BR" sz="1050" b="1" dirty="0">
                <a:solidFill>
                  <a:srgbClr val="CB6CE6"/>
                </a:solidFill>
                <a:latin typeface="Montserrat"/>
                <a:sym typeface="Montserrat"/>
              </a:rPr>
              <a:t>*Endereços completos</a:t>
            </a:r>
          </a:p>
          <a:p>
            <a:r>
              <a:rPr lang="pt-BR" sz="1050" b="1" dirty="0">
                <a:solidFill>
                  <a:srgbClr val="915BC5"/>
                </a:solidFill>
                <a:latin typeface="Montserrat"/>
                <a:sym typeface="Montserrat"/>
              </a:rPr>
              <a:t>*Endereços incompletos</a:t>
            </a:r>
          </a:p>
        </p:txBody>
      </p:sp>
      <p:sp>
        <p:nvSpPr>
          <p:cNvPr id="9" name="Google Shape;189;p64">
            <a:extLst>
              <a:ext uri="{FF2B5EF4-FFF2-40B4-BE49-F238E27FC236}">
                <a16:creationId xmlns:a16="http://schemas.microsoft.com/office/drawing/2014/main" id="{83B76E70-FB21-4076-9987-966FF238ED75}"/>
              </a:ext>
            </a:extLst>
          </p:cNvPr>
          <p:cNvSpPr txBox="1"/>
          <p:nvPr/>
        </p:nvSpPr>
        <p:spPr>
          <a:xfrm>
            <a:off x="1699381" y="-267075"/>
            <a:ext cx="3294023" cy="979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SzPts val="1100"/>
            </a:pPr>
            <a:r>
              <a:rPr lang="pt-BR" sz="1200" b="1" dirty="0">
                <a:solidFill>
                  <a:srgbClr val="58009D"/>
                </a:solidFill>
                <a:latin typeface="Montserrat"/>
                <a:sym typeface="Montserrat"/>
              </a:rPr>
              <a:t>Desempenho das listings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458F371-CEE3-40B2-AFB6-421536BF40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48" r="14246"/>
          <a:stretch/>
        </p:blipFill>
        <p:spPr>
          <a:xfrm>
            <a:off x="1465730" y="332348"/>
            <a:ext cx="2400300" cy="264328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ED960B9-AE89-42E5-B33E-B565612F4E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505" r="9631"/>
          <a:stretch/>
        </p:blipFill>
        <p:spPr>
          <a:xfrm>
            <a:off x="3891252" y="2368410"/>
            <a:ext cx="2844054" cy="2775090"/>
          </a:xfrm>
          <a:prstGeom prst="rect">
            <a:avLst/>
          </a:prstGeom>
        </p:spPr>
      </p:pic>
      <p:sp>
        <p:nvSpPr>
          <p:cNvPr id="10" name="Google Shape;189;p64">
            <a:extLst>
              <a:ext uri="{FF2B5EF4-FFF2-40B4-BE49-F238E27FC236}">
                <a16:creationId xmlns:a16="http://schemas.microsoft.com/office/drawing/2014/main" id="{F248A3BB-BAF5-46DF-80F7-1BD6617E90C1}"/>
              </a:ext>
            </a:extLst>
          </p:cNvPr>
          <p:cNvSpPr txBox="1"/>
          <p:nvPr/>
        </p:nvSpPr>
        <p:spPr>
          <a:xfrm>
            <a:off x="6921323" y="2761129"/>
            <a:ext cx="1727946" cy="179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pt-BR" sz="1050" b="1" dirty="0">
                <a:solidFill>
                  <a:srgbClr val="58009D"/>
                </a:solidFill>
                <a:latin typeface="Montserrat"/>
                <a:sym typeface="Montserrat"/>
              </a:rPr>
              <a:t>Já este gráfico exibe a soma de todas as leads recebidas de todas as listings e em qual grupo elas se encaixam:</a:t>
            </a:r>
          </a:p>
          <a:p>
            <a:r>
              <a:rPr lang="pt-BR" sz="1050" b="1" dirty="0">
                <a:solidFill>
                  <a:srgbClr val="CB6CE6"/>
                </a:solidFill>
                <a:latin typeface="Montserrat"/>
                <a:sym typeface="Montserrat"/>
              </a:rPr>
              <a:t>*Endereços completos</a:t>
            </a:r>
          </a:p>
          <a:p>
            <a:r>
              <a:rPr lang="pt-BR" sz="1050" b="1" dirty="0">
                <a:solidFill>
                  <a:srgbClr val="915BC5"/>
                </a:solidFill>
                <a:latin typeface="Montserrat"/>
                <a:sym typeface="Montserrat"/>
              </a:rPr>
              <a:t>*Endereços incompletos</a:t>
            </a:r>
          </a:p>
        </p:txBody>
      </p:sp>
    </p:spTree>
    <p:extLst>
      <p:ext uri="{BB962C8B-B14F-4D97-AF65-F5344CB8AC3E}">
        <p14:creationId xmlns:p14="http://schemas.microsoft.com/office/powerpoint/2010/main" val="3269433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0"/>
          <p:cNvSpPr txBox="1"/>
          <p:nvPr/>
        </p:nvSpPr>
        <p:spPr>
          <a:xfrm>
            <a:off x="1155359" y="1384818"/>
            <a:ext cx="7417800" cy="29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i="1" dirty="0">
                <a:solidFill>
                  <a:srgbClr val="6E0AD6"/>
                </a:solidFill>
                <a:latin typeface="Montserrat"/>
              </a:rPr>
              <a:t>Com todas estas análises feitas,</a:t>
            </a:r>
            <a:r>
              <a:rPr lang="pt-BR" sz="2400" b="1" i="1" dirty="0">
                <a:solidFill>
                  <a:srgbClr val="6E0AD6"/>
                </a:solidFill>
                <a:latin typeface="Montserrat"/>
              </a:rPr>
              <a:t> </a:t>
            </a:r>
            <a:r>
              <a:rPr lang="pt-BR" sz="2400" i="1" dirty="0">
                <a:solidFill>
                  <a:srgbClr val="6E0AD6"/>
                </a:solidFill>
                <a:latin typeface="Montserrat"/>
              </a:rPr>
              <a:t>podemos concluir que as deduções sobre a </a:t>
            </a:r>
            <a:r>
              <a:rPr lang="pt-BR" sz="2400" b="1" i="1" dirty="0">
                <a:solidFill>
                  <a:srgbClr val="6E0AD6"/>
                </a:solidFill>
                <a:latin typeface="Montserrat"/>
              </a:rPr>
              <a:t>influência direta </a:t>
            </a:r>
            <a:r>
              <a:rPr lang="pt-BR" sz="2400" i="1" dirty="0">
                <a:solidFill>
                  <a:srgbClr val="6E0AD6"/>
                </a:solidFill>
                <a:latin typeface="Montserrat"/>
              </a:rPr>
              <a:t>de leads em listings com endereço e visualização </a:t>
            </a:r>
            <a:r>
              <a:rPr lang="pt-BR" sz="2400" b="1" i="1" dirty="0">
                <a:solidFill>
                  <a:srgbClr val="6E0AD6"/>
                </a:solidFill>
                <a:latin typeface="Montserrat"/>
              </a:rPr>
              <a:t>incompletas</a:t>
            </a:r>
            <a:r>
              <a:rPr lang="pt-BR" sz="2400" i="1" dirty="0">
                <a:solidFill>
                  <a:srgbClr val="6E0AD6"/>
                </a:solidFill>
                <a:latin typeface="Montserrat"/>
              </a:rPr>
              <a:t> são </a:t>
            </a:r>
            <a:r>
              <a:rPr lang="pt-BR" sz="2400" b="1" i="1" dirty="0">
                <a:solidFill>
                  <a:srgbClr val="6E0AD6"/>
                </a:solidFill>
                <a:latin typeface="Montserrat"/>
              </a:rPr>
              <a:t>factíveis.</a:t>
            </a:r>
            <a:endParaRPr sz="2400" b="1" i="1" dirty="0">
              <a:solidFill>
                <a:srgbClr val="6E0AD6"/>
              </a:solidFill>
              <a:latin typeface="Montserrat"/>
              <a:sym typeface="Montserrat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 i="1" dirty="0">
                <a:solidFill>
                  <a:srgbClr val="666666"/>
                </a:solidFill>
                <a:latin typeface="Montserrat"/>
              </a:rPr>
              <a:t>Minha sugestão para uma análise futura mais profunda sobre o caso seria a inserção da </a:t>
            </a:r>
            <a:r>
              <a:rPr lang="pt-BR" sz="1600" b="1" i="1" dirty="0">
                <a:solidFill>
                  <a:srgbClr val="666666"/>
                </a:solidFill>
                <a:latin typeface="Montserrat"/>
              </a:rPr>
              <a:t>conversão dos clientes </a:t>
            </a:r>
            <a:r>
              <a:rPr lang="pt-BR" sz="1600" i="1" dirty="0">
                <a:solidFill>
                  <a:srgbClr val="666666"/>
                </a:solidFill>
                <a:latin typeface="Montserrat"/>
              </a:rPr>
              <a:t>nesta base de dados, pois assim saberíamos se os leads de fato </a:t>
            </a:r>
            <a:r>
              <a:rPr lang="pt-BR" sz="1600" b="1" i="1" dirty="0">
                <a:solidFill>
                  <a:srgbClr val="666666"/>
                </a:solidFill>
                <a:latin typeface="Montserrat"/>
              </a:rPr>
              <a:t>geraram lucro </a:t>
            </a:r>
            <a:r>
              <a:rPr lang="pt-BR" sz="1600" i="1" dirty="0">
                <a:solidFill>
                  <a:srgbClr val="666666"/>
                </a:solidFill>
                <a:latin typeface="Montserrat"/>
              </a:rPr>
              <a:t>pro negócio, se foram somente por </a:t>
            </a:r>
            <a:r>
              <a:rPr lang="pt-BR" sz="1600" b="1" i="1" dirty="0">
                <a:solidFill>
                  <a:srgbClr val="666666"/>
                </a:solidFill>
                <a:latin typeface="Montserrat"/>
              </a:rPr>
              <a:t>curiosidade do usuário ou se foram tentativas de desvio da plataforma ZAP+ pelo anunciante.</a:t>
            </a:r>
            <a:endParaRPr sz="1600" b="1" i="1" dirty="0">
              <a:solidFill>
                <a:srgbClr val="666666"/>
              </a:solidFill>
              <a:latin typeface="Montserrat"/>
              <a:sym typeface="Montserrat ExtraBold"/>
            </a:endParaRPr>
          </a:p>
        </p:txBody>
      </p:sp>
      <p:pic>
        <p:nvPicPr>
          <p:cNvPr id="286" name="Google Shape;286;p70"/>
          <p:cNvPicPr preferRelativeResize="0"/>
          <p:nvPr/>
        </p:nvPicPr>
        <p:blipFill rotWithShape="1">
          <a:blip r:embed="rId3">
            <a:alphaModFix/>
          </a:blip>
          <a:srcRect l="8551" t="31945" r="5846" b="29501"/>
          <a:stretch/>
        </p:blipFill>
        <p:spPr>
          <a:xfrm>
            <a:off x="6286249" y="0"/>
            <a:ext cx="2857752" cy="7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70"/>
          <p:cNvSpPr txBox="1"/>
          <p:nvPr/>
        </p:nvSpPr>
        <p:spPr>
          <a:xfrm>
            <a:off x="393750" y="216925"/>
            <a:ext cx="7289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Conclusões</a:t>
            </a:r>
            <a:endParaRPr sz="2600" b="1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06"/>
          <p:cNvSpPr txBox="1"/>
          <p:nvPr/>
        </p:nvSpPr>
        <p:spPr>
          <a:xfrm>
            <a:off x="4595075" y="2313250"/>
            <a:ext cx="3736500" cy="7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F78232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lang="en"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Obrigado!</a:t>
            </a:r>
            <a:endParaRPr sz="4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8" name="Google Shape;698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228" y="1772875"/>
            <a:ext cx="4464973" cy="88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4"/>
          <p:cNvSpPr txBox="1"/>
          <p:nvPr/>
        </p:nvSpPr>
        <p:spPr>
          <a:xfrm>
            <a:off x="1644717" y="534333"/>
            <a:ext cx="7375205" cy="979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 dirty="0">
                <a:solidFill>
                  <a:srgbClr val="58009D"/>
                </a:solidFill>
                <a:latin typeface="Montserrat"/>
                <a:sym typeface="Montserrat"/>
              </a:rPr>
              <a:t>A</a:t>
            </a:r>
            <a:r>
              <a:rPr lang="pt-BR" sz="2300" b="1" dirty="0">
                <a:solidFill>
                  <a:srgbClr val="58009D"/>
                </a:solidFill>
                <a:latin typeface="Montserrat"/>
              </a:rPr>
              <a:t>núncios com endereços incompletos possuem um melhor desempenho?</a:t>
            </a:r>
            <a:r>
              <a:rPr lang="pt-BR" sz="2300" b="1" dirty="0">
                <a:solidFill>
                  <a:srgbClr val="58009D"/>
                </a:solidFill>
                <a:latin typeface="Montserrat"/>
                <a:sym typeface="Montserrat"/>
              </a:rPr>
              <a:t> </a:t>
            </a:r>
          </a:p>
        </p:txBody>
      </p:sp>
      <p:pic>
        <p:nvPicPr>
          <p:cNvPr id="1026" name="Picture 2" descr="Escribir Sticker by Rite Rite">
            <a:extLst>
              <a:ext uri="{FF2B5EF4-FFF2-40B4-BE49-F238E27FC236}">
                <a16:creationId xmlns:a16="http://schemas.microsoft.com/office/drawing/2014/main" id="{4F295F5E-DFE1-4CFC-BF78-AB5D85CA0A0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767" y="1395133"/>
            <a:ext cx="2101103" cy="210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89;p64">
            <a:extLst>
              <a:ext uri="{FF2B5EF4-FFF2-40B4-BE49-F238E27FC236}">
                <a16:creationId xmlns:a16="http://schemas.microsoft.com/office/drawing/2014/main" id="{991F6E9F-3D02-436F-A2BC-7D5D5F9CF3F1}"/>
              </a:ext>
            </a:extLst>
          </p:cNvPr>
          <p:cNvSpPr txBox="1"/>
          <p:nvPr/>
        </p:nvSpPr>
        <p:spPr>
          <a:xfrm>
            <a:off x="1580537" y="3799727"/>
            <a:ext cx="7375205" cy="979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58009D"/>
                </a:solidFill>
                <a:latin typeface="Montserrat"/>
                <a:sym typeface="Montserrat"/>
              </a:rPr>
              <a:t>Vamos analisar todos os qualificadores que fazem parte de um anúncio para descobrir se isso realmente faz sentido ou se existem outras influências que expliquem a quantidade de leads...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5"/>
          <p:cNvSpPr txBox="1"/>
          <p:nvPr/>
        </p:nvSpPr>
        <p:spPr>
          <a:xfrm>
            <a:off x="635250" y="2278350"/>
            <a:ext cx="17289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 dirty="0">
                <a:solidFill>
                  <a:srgbClr val="FFFFFF"/>
                </a:solidFill>
                <a:latin typeface="Montserrat"/>
                <a:sym typeface="Montserrat"/>
              </a:rPr>
              <a:t>Análises</a:t>
            </a:r>
            <a:endParaRPr lang="pt-BR" dirty="0"/>
          </a:p>
        </p:txBody>
      </p:sp>
      <p:sp>
        <p:nvSpPr>
          <p:cNvPr id="196" name="Google Shape;196;p65"/>
          <p:cNvSpPr/>
          <p:nvPr/>
        </p:nvSpPr>
        <p:spPr>
          <a:xfrm>
            <a:off x="3862824" y="346044"/>
            <a:ext cx="162300" cy="162000"/>
          </a:xfrm>
          <a:prstGeom prst="roundRect">
            <a:avLst>
              <a:gd name="adj" fmla="val 11689"/>
            </a:avLst>
          </a:prstGeom>
          <a:solidFill>
            <a:srgbClr val="0EAA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7" name="Google Shape;197;p65"/>
          <p:cNvCxnSpPr>
            <a:cxnSpLocks/>
          </p:cNvCxnSpPr>
          <p:nvPr/>
        </p:nvCxnSpPr>
        <p:spPr>
          <a:xfrm>
            <a:off x="3940377" y="364649"/>
            <a:ext cx="0" cy="4525034"/>
          </a:xfrm>
          <a:prstGeom prst="straightConnector1">
            <a:avLst/>
          </a:prstGeom>
          <a:noFill/>
          <a:ln w="9525" cap="flat" cmpd="sng">
            <a:solidFill>
              <a:srgbClr val="0EAAE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Google Shape;198;p65"/>
          <p:cNvSpPr/>
          <p:nvPr/>
        </p:nvSpPr>
        <p:spPr>
          <a:xfrm>
            <a:off x="3859227" y="1546529"/>
            <a:ext cx="162300" cy="162000"/>
          </a:xfrm>
          <a:prstGeom prst="roundRect">
            <a:avLst>
              <a:gd name="adj" fmla="val 11689"/>
            </a:avLst>
          </a:prstGeom>
          <a:solidFill>
            <a:srgbClr val="0EAA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5"/>
          <p:cNvSpPr txBox="1"/>
          <p:nvPr/>
        </p:nvSpPr>
        <p:spPr>
          <a:xfrm>
            <a:off x="4280100" y="282290"/>
            <a:ext cx="4359507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rgbClr val="58009D"/>
                </a:solidFill>
                <a:latin typeface="Montserrat"/>
                <a:ea typeface="Montserrat"/>
                <a:cs typeface="Montserrat"/>
                <a:sym typeface="Montserrat"/>
              </a:rPr>
              <a:t>Quantidade de cômodos e precificação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rgbClr val="939598"/>
                </a:solidFill>
                <a:latin typeface="Montserrat"/>
                <a:ea typeface="Montserrat"/>
                <a:cs typeface="Montserrat"/>
                <a:sym typeface="Montserrat"/>
              </a:rPr>
              <a:t>Entendendo se quantidade de quartos, suítes , garagens, ou até mesmo o valor dos imóveis  alternam leads a partir do preenchimento de endereços</a:t>
            </a:r>
            <a:r>
              <a:rPr lang="pt-BR" sz="1200" dirty="0">
                <a:solidFill>
                  <a:srgbClr val="939598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pt-BR" sz="1200" dirty="0">
              <a:solidFill>
                <a:srgbClr val="6E0AD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E0AD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00" name="Google Shape;200;p65"/>
          <p:cNvSpPr txBox="1"/>
          <p:nvPr/>
        </p:nvSpPr>
        <p:spPr>
          <a:xfrm>
            <a:off x="4280100" y="2980565"/>
            <a:ext cx="450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1100"/>
            </a:pPr>
            <a:r>
              <a:rPr lang="pt-BR" sz="2000" b="1" dirty="0">
                <a:solidFill>
                  <a:srgbClr val="58009D"/>
                </a:solidFill>
                <a:latin typeface="Montserrat"/>
                <a:sym typeface="Montserrat"/>
              </a:rPr>
              <a:t>Status de endereço</a:t>
            </a:r>
            <a:endParaRPr sz="2000" b="1" dirty="0">
              <a:solidFill>
                <a:srgbClr val="58009D"/>
              </a:solidFill>
              <a:latin typeface="Montserrat"/>
              <a:sym typeface="Montserrat"/>
            </a:endParaRPr>
          </a:p>
          <a:p>
            <a:r>
              <a:rPr lang="pt-BR" sz="1100" dirty="0">
                <a:solidFill>
                  <a:srgbClr val="939598"/>
                </a:solidFill>
                <a:latin typeface="Montserrat"/>
                <a:sym typeface="Montserrat Light"/>
              </a:rPr>
              <a:t>Sendo completos e incompletos, qual de fato gera mais leads?</a:t>
            </a:r>
            <a:endParaRPr sz="1100" dirty="0">
              <a:solidFill>
                <a:srgbClr val="939598"/>
              </a:solidFill>
              <a:latin typeface="Montserrat"/>
              <a:sym typeface="Montserrat Light"/>
            </a:endParaRPr>
          </a:p>
        </p:txBody>
      </p:sp>
      <p:sp>
        <p:nvSpPr>
          <p:cNvPr id="201" name="Google Shape;201;p65"/>
          <p:cNvSpPr/>
          <p:nvPr/>
        </p:nvSpPr>
        <p:spPr>
          <a:xfrm>
            <a:off x="3859227" y="2246463"/>
            <a:ext cx="162300" cy="162000"/>
          </a:xfrm>
          <a:prstGeom prst="roundRect">
            <a:avLst>
              <a:gd name="adj" fmla="val 11689"/>
            </a:avLst>
          </a:prstGeom>
          <a:solidFill>
            <a:srgbClr val="0EAA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65"/>
          <p:cNvSpPr/>
          <p:nvPr/>
        </p:nvSpPr>
        <p:spPr>
          <a:xfrm>
            <a:off x="3856489" y="4026390"/>
            <a:ext cx="162300" cy="162000"/>
          </a:xfrm>
          <a:prstGeom prst="roundRect">
            <a:avLst>
              <a:gd name="adj" fmla="val 11689"/>
            </a:avLst>
          </a:prstGeom>
          <a:solidFill>
            <a:srgbClr val="0EAA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65"/>
          <p:cNvSpPr txBox="1"/>
          <p:nvPr/>
        </p:nvSpPr>
        <p:spPr>
          <a:xfrm>
            <a:off x="4280100" y="1509915"/>
            <a:ext cx="48639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rgbClr val="58009D"/>
                </a:solidFill>
                <a:latin typeface="Montserrat"/>
                <a:ea typeface="Montserrat"/>
                <a:cs typeface="Montserrat"/>
                <a:sym typeface="Montserrat"/>
              </a:rPr>
              <a:t>Análise por cidade (ABC Paulista)</a:t>
            </a:r>
            <a:endParaRPr sz="2000" b="1" dirty="0">
              <a:solidFill>
                <a:srgbClr val="C7C8C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rgbClr val="939598"/>
                </a:solidFill>
                <a:latin typeface="Montserrat"/>
                <a:sym typeface="Montserrat"/>
              </a:rPr>
              <a:t>Analisando se o desempenho das leads em listings com endereços completos ou incompleto se repete entre as cidades</a:t>
            </a:r>
            <a:endParaRPr sz="1100" dirty="0">
              <a:solidFill>
                <a:srgbClr val="939598"/>
              </a:solidFill>
              <a:latin typeface="Montserra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C7C8CA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05" name="Google Shape;205;p65"/>
          <p:cNvSpPr txBox="1"/>
          <p:nvPr/>
        </p:nvSpPr>
        <p:spPr>
          <a:xfrm>
            <a:off x="4280100" y="2220040"/>
            <a:ext cx="45570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rgbClr val="58009D"/>
                </a:solidFill>
                <a:latin typeface="Montserrat"/>
                <a:ea typeface="Montserrat"/>
                <a:cs typeface="Montserrat"/>
                <a:sym typeface="Montserrat"/>
              </a:rPr>
              <a:t>Portal e tipo de imóvel</a:t>
            </a:r>
            <a:endParaRPr sz="2000" b="1" dirty="0">
              <a:solidFill>
                <a:srgbClr val="C7C8C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939598"/>
                </a:solidFill>
                <a:latin typeface="Montserrat"/>
                <a:sym typeface="Montserrat"/>
              </a:rPr>
              <a:t>Descobrindo se há influências de leads em anúncios mal preenchidos a partir da plataforma ou do tipo residencial.</a:t>
            </a:r>
            <a:endParaRPr sz="1100" dirty="0">
              <a:solidFill>
                <a:srgbClr val="939598"/>
              </a:solidFill>
              <a:latin typeface="Montserrat"/>
              <a:sym typeface="Montserrat Light"/>
            </a:endParaRPr>
          </a:p>
        </p:txBody>
      </p:sp>
      <p:sp>
        <p:nvSpPr>
          <p:cNvPr id="206" name="Google Shape;206;p65"/>
          <p:cNvSpPr txBox="1"/>
          <p:nvPr/>
        </p:nvSpPr>
        <p:spPr>
          <a:xfrm>
            <a:off x="4280225" y="3958325"/>
            <a:ext cx="450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rgbClr val="58009D"/>
                </a:solidFill>
                <a:latin typeface="Montserrat"/>
                <a:sym typeface="Montserrat"/>
              </a:rPr>
              <a:t>Desempenho das listings</a:t>
            </a:r>
            <a:endParaRPr sz="2000" b="1" dirty="0">
              <a:solidFill>
                <a:srgbClr val="58009D"/>
              </a:solidFill>
              <a:latin typeface="Montserrat"/>
              <a:sym typeface="Montserrat"/>
            </a:endParaRPr>
          </a:p>
          <a:p>
            <a:pPr marL="0" lvl="0" indent="0">
              <a:buFont typeface="Arial"/>
              <a:buNone/>
            </a:pPr>
            <a:r>
              <a:rPr lang="en" sz="1100" dirty="0">
                <a:solidFill>
                  <a:srgbClr val="939598"/>
                </a:solidFill>
                <a:latin typeface="Montserrat"/>
                <a:sym typeface="Montserrat"/>
              </a:rPr>
              <a:t>Qual o percentual de desempenho destes anúncios tendo como métrica a quantidade de leads?</a:t>
            </a:r>
            <a:endParaRPr sz="1100" dirty="0">
              <a:solidFill>
                <a:srgbClr val="939598"/>
              </a:solidFill>
              <a:latin typeface="Montserrat"/>
              <a:sym typeface="Montserrat Light"/>
            </a:endParaRPr>
          </a:p>
        </p:txBody>
      </p:sp>
      <p:sp>
        <p:nvSpPr>
          <p:cNvPr id="208" name="Google Shape;208;p65"/>
          <p:cNvSpPr/>
          <p:nvPr/>
        </p:nvSpPr>
        <p:spPr>
          <a:xfrm>
            <a:off x="3859227" y="3042215"/>
            <a:ext cx="162300" cy="162000"/>
          </a:xfrm>
          <a:prstGeom prst="roundRect">
            <a:avLst>
              <a:gd name="adj" fmla="val 11689"/>
            </a:avLst>
          </a:prstGeom>
          <a:solidFill>
            <a:srgbClr val="0EAA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5"/>
          <p:cNvSpPr txBox="1"/>
          <p:nvPr/>
        </p:nvSpPr>
        <p:spPr>
          <a:xfrm>
            <a:off x="635250" y="2278350"/>
            <a:ext cx="17289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 dirty="0">
                <a:solidFill>
                  <a:srgbClr val="FFFFFF"/>
                </a:solidFill>
                <a:latin typeface="Montserrat"/>
                <a:sym typeface="Montserrat"/>
              </a:rPr>
              <a:t>Análises</a:t>
            </a:r>
            <a:endParaRPr lang="pt-BR" dirty="0"/>
          </a:p>
        </p:txBody>
      </p:sp>
      <p:sp>
        <p:nvSpPr>
          <p:cNvPr id="14" name="Google Shape;196;p65">
            <a:extLst>
              <a:ext uri="{FF2B5EF4-FFF2-40B4-BE49-F238E27FC236}">
                <a16:creationId xmlns:a16="http://schemas.microsoft.com/office/drawing/2014/main" id="{E7135DB3-5091-48BB-8BF5-E8AE3567DA2A}"/>
              </a:ext>
            </a:extLst>
          </p:cNvPr>
          <p:cNvSpPr/>
          <p:nvPr/>
        </p:nvSpPr>
        <p:spPr>
          <a:xfrm>
            <a:off x="3862824" y="346044"/>
            <a:ext cx="162300" cy="162000"/>
          </a:xfrm>
          <a:prstGeom prst="roundRect">
            <a:avLst>
              <a:gd name="adj" fmla="val 11689"/>
            </a:avLst>
          </a:prstGeom>
          <a:solidFill>
            <a:srgbClr val="0EAA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97;p65">
            <a:extLst>
              <a:ext uri="{FF2B5EF4-FFF2-40B4-BE49-F238E27FC236}">
                <a16:creationId xmlns:a16="http://schemas.microsoft.com/office/drawing/2014/main" id="{9B4FCFD5-1C1E-4C30-AF72-AA0C41D5EEAC}"/>
              </a:ext>
            </a:extLst>
          </p:cNvPr>
          <p:cNvCxnSpPr>
            <a:cxnSpLocks/>
          </p:cNvCxnSpPr>
          <p:nvPr/>
        </p:nvCxnSpPr>
        <p:spPr>
          <a:xfrm>
            <a:off x="3940377" y="364649"/>
            <a:ext cx="0" cy="4525034"/>
          </a:xfrm>
          <a:prstGeom prst="straightConnector1">
            <a:avLst/>
          </a:prstGeom>
          <a:noFill/>
          <a:ln w="9525" cap="flat" cmpd="sng">
            <a:solidFill>
              <a:srgbClr val="0EAAE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98;p65">
            <a:extLst>
              <a:ext uri="{FF2B5EF4-FFF2-40B4-BE49-F238E27FC236}">
                <a16:creationId xmlns:a16="http://schemas.microsoft.com/office/drawing/2014/main" id="{4C4A4EE7-1A50-47F6-81C0-FD465AE76310}"/>
              </a:ext>
            </a:extLst>
          </p:cNvPr>
          <p:cNvSpPr/>
          <p:nvPr/>
        </p:nvSpPr>
        <p:spPr>
          <a:xfrm>
            <a:off x="3859227" y="1546529"/>
            <a:ext cx="162300" cy="162000"/>
          </a:xfrm>
          <a:prstGeom prst="roundRect">
            <a:avLst>
              <a:gd name="adj" fmla="val 11689"/>
            </a:avLst>
          </a:prstGeom>
          <a:solidFill>
            <a:srgbClr val="0EAA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99;p65">
            <a:extLst>
              <a:ext uri="{FF2B5EF4-FFF2-40B4-BE49-F238E27FC236}">
                <a16:creationId xmlns:a16="http://schemas.microsoft.com/office/drawing/2014/main" id="{EB448958-15BA-4718-BCBF-DD6741D9BE8C}"/>
              </a:ext>
            </a:extLst>
          </p:cNvPr>
          <p:cNvSpPr txBox="1"/>
          <p:nvPr/>
        </p:nvSpPr>
        <p:spPr>
          <a:xfrm>
            <a:off x="4280100" y="282290"/>
            <a:ext cx="4359507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rgbClr val="58009D"/>
                </a:solidFill>
                <a:latin typeface="Montserrat"/>
                <a:ea typeface="Montserrat"/>
                <a:cs typeface="Montserrat"/>
                <a:sym typeface="Montserrat"/>
              </a:rPr>
              <a:t>Quantidade de cômodos e precificação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rgbClr val="939598"/>
                </a:solidFill>
                <a:latin typeface="Montserrat"/>
                <a:ea typeface="Montserrat"/>
                <a:cs typeface="Montserrat"/>
                <a:sym typeface="Montserrat"/>
              </a:rPr>
              <a:t>Entendendo se quantidade de quartos, suítes , garagens, ou até mesmo o valor dos imóveis  alternam leads a partir do preenchimento de endereços</a:t>
            </a:r>
            <a:r>
              <a:rPr lang="pt-BR" sz="1200" dirty="0">
                <a:solidFill>
                  <a:srgbClr val="939598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pt-BR" sz="1200" dirty="0">
              <a:solidFill>
                <a:srgbClr val="6E0AD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E0AD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8" name="Google Shape;200;p65">
            <a:extLst>
              <a:ext uri="{FF2B5EF4-FFF2-40B4-BE49-F238E27FC236}">
                <a16:creationId xmlns:a16="http://schemas.microsoft.com/office/drawing/2014/main" id="{F5B0028B-0B22-4F8B-909B-B4B714E381FD}"/>
              </a:ext>
            </a:extLst>
          </p:cNvPr>
          <p:cNvSpPr txBox="1"/>
          <p:nvPr/>
        </p:nvSpPr>
        <p:spPr>
          <a:xfrm>
            <a:off x="4280100" y="2980565"/>
            <a:ext cx="450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1100"/>
            </a:pPr>
            <a:r>
              <a:rPr lang="pt-BR" sz="2000" b="1" dirty="0">
                <a:solidFill>
                  <a:schemeClr val="bg1">
                    <a:lumMod val="85000"/>
                  </a:schemeClr>
                </a:solidFill>
                <a:latin typeface="Montserrat"/>
                <a:sym typeface="Montserrat"/>
              </a:rPr>
              <a:t>Status de endereço</a:t>
            </a:r>
            <a:endParaRPr sz="2000" b="1" dirty="0">
              <a:solidFill>
                <a:schemeClr val="bg1">
                  <a:lumMod val="85000"/>
                </a:schemeClr>
              </a:solidFill>
              <a:latin typeface="Montserrat"/>
              <a:sym typeface="Montserrat"/>
            </a:endParaRPr>
          </a:p>
          <a:p>
            <a:r>
              <a:rPr lang="pt-BR" sz="1100" dirty="0">
                <a:solidFill>
                  <a:schemeClr val="bg1">
                    <a:lumMod val="85000"/>
                  </a:schemeClr>
                </a:solidFill>
                <a:latin typeface="Montserrat"/>
                <a:sym typeface="Montserrat Light"/>
              </a:rPr>
              <a:t>Sendo completos e incompletos, qual de fato gera mais leads?</a:t>
            </a:r>
            <a:endParaRPr sz="1100" dirty="0">
              <a:solidFill>
                <a:schemeClr val="bg1">
                  <a:lumMod val="85000"/>
                </a:schemeClr>
              </a:solidFill>
              <a:latin typeface="Montserrat"/>
              <a:sym typeface="Montserrat Light"/>
            </a:endParaRPr>
          </a:p>
        </p:txBody>
      </p:sp>
      <p:sp>
        <p:nvSpPr>
          <p:cNvPr id="19" name="Google Shape;201;p65">
            <a:extLst>
              <a:ext uri="{FF2B5EF4-FFF2-40B4-BE49-F238E27FC236}">
                <a16:creationId xmlns:a16="http://schemas.microsoft.com/office/drawing/2014/main" id="{97E4E271-580D-401B-B5C4-9797DF5F15DB}"/>
              </a:ext>
            </a:extLst>
          </p:cNvPr>
          <p:cNvSpPr/>
          <p:nvPr/>
        </p:nvSpPr>
        <p:spPr>
          <a:xfrm>
            <a:off x="3859227" y="2246463"/>
            <a:ext cx="162300" cy="162000"/>
          </a:xfrm>
          <a:prstGeom prst="roundRect">
            <a:avLst>
              <a:gd name="adj" fmla="val 11689"/>
            </a:avLst>
          </a:prstGeom>
          <a:solidFill>
            <a:srgbClr val="0EAA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3;p65">
            <a:extLst>
              <a:ext uri="{FF2B5EF4-FFF2-40B4-BE49-F238E27FC236}">
                <a16:creationId xmlns:a16="http://schemas.microsoft.com/office/drawing/2014/main" id="{2E0DFBEF-7381-48E9-AC6A-C8D6B1F8E000}"/>
              </a:ext>
            </a:extLst>
          </p:cNvPr>
          <p:cNvSpPr/>
          <p:nvPr/>
        </p:nvSpPr>
        <p:spPr>
          <a:xfrm>
            <a:off x="3856489" y="4026390"/>
            <a:ext cx="162300" cy="162000"/>
          </a:xfrm>
          <a:prstGeom prst="roundRect">
            <a:avLst>
              <a:gd name="adj" fmla="val 11689"/>
            </a:avLst>
          </a:prstGeom>
          <a:solidFill>
            <a:srgbClr val="0EAA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04;p65">
            <a:extLst>
              <a:ext uri="{FF2B5EF4-FFF2-40B4-BE49-F238E27FC236}">
                <a16:creationId xmlns:a16="http://schemas.microsoft.com/office/drawing/2014/main" id="{7FA81BB6-D31A-421B-964B-0F9C8D9BBA7F}"/>
              </a:ext>
            </a:extLst>
          </p:cNvPr>
          <p:cNvSpPr txBox="1"/>
          <p:nvPr/>
        </p:nvSpPr>
        <p:spPr>
          <a:xfrm>
            <a:off x="4280100" y="1509915"/>
            <a:ext cx="48639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bg1">
                    <a:lumMod val="8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Análise por cidade (ABC Paulista)</a:t>
            </a:r>
            <a:endParaRPr sz="2000" b="1" dirty="0">
              <a:solidFill>
                <a:schemeClr val="bg1">
                  <a:lumMod val="8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bg1">
                    <a:lumMod val="85000"/>
                  </a:schemeClr>
                </a:solidFill>
                <a:latin typeface="Montserrat"/>
                <a:sym typeface="Montserrat"/>
              </a:rPr>
              <a:t>Analisando se o desempenho das leads em listings com endereços completos ou incompleto se repete entre as cidades</a:t>
            </a:r>
            <a:endParaRPr sz="1100" dirty="0">
              <a:solidFill>
                <a:schemeClr val="bg1">
                  <a:lumMod val="85000"/>
                </a:schemeClr>
              </a:solidFill>
              <a:latin typeface="Montserra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>
                  <a:lumMod val="85000"/>
                </a:schemeClr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2" name="Google Shape;205;p65">
            <a:extLst>
              <a:ext uri="{FF2B5EF4-FFF2-40B4-BE49-F238E27FC236}">
                <a16:creationId xmlns:a16="http://schemas.microsoft.com/office/drawing/2014/main" id="{37F64DE7-9E89-4C74-81BD-EABBEB3DB2A0}"/>
              </a:ext>
            </a:extLst>
          </p:cNvPr>
          <p:cNvSpPr txBox="1"/>
          <p:nvPr/>
        </p:nvSpPr>
        <p:spPr>
          <a:xfrm>
            <a:off x="4280100" y="2220040"/>
            <a:ext cx="45570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bg1">
                    <a:lumMod val="8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Portal e tipo de imóvel</a:t>
            </a:r>
            <a:endParaRPr sz="2000" b="1" dirty="0">
              <a:solidFill>
                <a:schemeClr val="bg1">
                  <a:lumMod val="8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1">
                    <a:lumMod val="85000"/>
                  </a:schemeClr>
                </a:solidFill>
                <a:latin typeface="Montserrat"/>
                <a:sym typeface="Montserrat"/>
              </a:rPr>
              <a:t>Descobrindo se há influências de leads em anúncios mal preenchidos a partir da plataforma ou do tipo residencial.</a:t>
            </a:r>
            <a:endParaRPr sz="1100" dirty="0">
              <a:solidFill>
                <a:schemeClr val="bg1">
                  <a:lumMod val="85000"/>
                </a:schemeClr>
              </a:solidFill>
              <a:latin typeface="Montserrat"/>
              <a:sym typeface="Montserrat Light"/>
            </a:endParaRPr>
          </a:p>
        </p:txBody>
      </p:sp>
      <p:sp>
        <p:nvSpPr>
          <p:cNvPr id="23" name="Google Shape;206;p65">
            <a:extLst>
              <a:ext uri="{FF2B5EF4-FFF2-40B4-BE49-F238E27FC236}">
                <a16:creationId xmlns:a16="http://schemas.microsoft.com/office/drawing/2014/main" id="{3B79AD19-0205-42B2-B7D8-9107893C9B7E}"/>
              </a:ext>
            </a:extLst>
          </p:cNvPr>
          <p:cNvSpPr txBox="1"/>
          <p:nvPr/>
        </p:nvSpPr>
        <p:spPr>
          <a:xfrm>
            <a:off x="4280225" y="3958325"/>
            <a:ext cx="450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bg1">
                    <a:lumMod val="85000"/>
                  </a:schemeClr>
                </a:solidFill>
                <a:latin typeface="Montserrat"/>
                <a:sym typeface="Montserrat"/>
              </a:rPr>
              <a:t>Desempenho das listings</a:t>
            </a:r>
            <a:endParaRPr sz="2000" b="1" dirty="0">
              <a:solidFill>
                <a:schemeClr val="bg1">
                  <a:lumMod val="85000"/>
                </a:schemeClr>
              </a:solidFill>
              <a:latin typeface="Montserrat"/>
              <a:sym typeface="Montserrat"/>
            </a:endParaRPr>
          </a:p>
          <a:p>
            <a:pPr marL="0" lvl="0" indent="0">
              <a:buFont typeface="Arial"/>
              <a:buNone/>
            </a:pPr>
            <a:r>
              <a:rPr lang="en" sz="1100" dirty="0">
                <a:solidFill>
                  <a:schemeClr val="bg1">
                    <a:lumMod val="85000"/>
                  </a:schemeClr>
                </a:solidFill>
                <a:latin typeface="Montserrat"/>
                <a:sym typeface="Montserrat"/>
              </a:rPr>
              <a:t>Qual o percentual de desempenho destes anúncios tendo como métrica a quantidade de leads?</a:t>
            </a:r>
            <a:endParaRPr sz="1100" dirty="0">
              <a:solidFill>
                <a:schemeClr val="bg1">
                  <a:lumMod val="85000"/>
                </a:schemeClr>
              </a:solidFill>
              <a:latin typeface="Montserrat"/>
              <a:sym typeface="Montserrat Light"/>
            </a:endParaRPr>
          </a:p>
        </p:txBody>
      </p:sp>
      <p:sp>
        <p:nvSpPr>
          <p:cNvPr id="24" name="Google Shape;208;p65">
            <a:extLst>
              <a:ext uri="{FF2B5EF4-FFF2-40B4-BE49-F238E27FC236}">
                <a16:creationId xmlns:a16="http://schemas.microsoft.com/office/drawing/2014/main" id="{0C847FAC-86E8-45D9-991F-CEA97F39C372}"/>
              </a:ext>
            </a:extLst>
          </p:cNvPr>
          <p:cNvSpPr/>
          <p:nvPr/>
        </p:nvSpPr>
        <p:spPr>
          <a:xfrm>
            <a:off x="3859227" y="3042215"/>
            <a:ext cx="162300" cy="162000"/>
          </a:xfrm>
          <a:prstGeom prst="roundRect">
            <a:avLst>
              <a:gd name="adj" fmla="val 11689"/>
            </a:avLst>
          </a:prstGeom>
          <a:solidFill>
            <a:srgbClr val="0EAA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0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4"/>
          <p:cNvSpPr txBox="1"/>
          <p:nvPr/>
        </p:nvSpPr>
        <p:spPr>
          <a:xfrm>
            <a:off x="1652316" y="-267075"/>
            <a:ext cx="3294023" cy="979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rgbClr val="58009D"/>
                </a:solidFill>
                <a:latin typeface="Montserrat"/>
                <a:ea typeface="Montserrat"/>
                <a:cs typeface="Montserrat"/>
                <a:sym typeface="Montserrat"/>
              </a:rPr>
              <a:t>Quantidade de cômodos e precificação</a:t>
            </a:r>
          </a:p>
        </p:txBody>
      </p:sp>
      <p:sp>
        <p:nvSpPr>
          <p:cNvPr id="7" name="Google Shape;189;p64">
            <a:extLst>
              <a:ext uri="{FF2B5EF4-FFF2-40B4-BE49-F238E27FC236}">
                <a16:creationId xmlns:a16="http://schemas.microsoft.com/office/drawing/2014/main" id="{991F6E9F-3D02-436F-A2BC-7D5D5F9CF3F1}"/>
              </a:ext>
            </a:extLst>
          </p:cNvPr>
          <p:cNvSpPr txBox="1"/>
          <p:nvPr/>
        </p:nvSpPr>
        <p:spPr>
          <a:xfrm>
            <a:off x="6911788" y="1734671"/>
            <a:ext cx="2117914" cy="1674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b="1" dirty="0">
                <a:solidFill>
                  <a:srgbClr val="58009D"/>
                </a:solidFill>
                <a:latin typeface="Montserrat"/>
                <a:sym typeface="Montserrat"/>
              </a:rPr>
              <a:t>A quantidade de leads nos anúncios se mostram bastante parecidas quando as dividimos pela quantidade de suítes ou de garagens.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b="1" dirty="0">
                <a:solidFill>
                  <a:srgbClr val="58009D"/>
                </a:solidFill>
                <a:latin typeface="Montserrat"/>
                <a:sym typeface="Montserrat"/>
              </a:rPr>
              <a:t>Portanto para estes casos, não há interferência quando o anúncio está com endereço completo ou não.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638E965-475C-41D8-8337-30D560825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919" y="399219"/>
            <a:ext cx="5266516" cy="223640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3F48E54-FF62-452B-84D2-EB5570655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527" y="2716305"/>
            <a:ext cx="5342967" cy="22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2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9;p64">
            <a:extLst>
              <a:ext uri="{FF2B5EF4-FFF2-40B4-BE49-F238E27FC236}">
                <a16:creationId xmlns:a16="http://schemas.microsoft.com/office/drawing/2014/main" id="{991F6E9F-3D02-436F-A2BC-7D5D5F9CF3F1}"/>
              </a:ext>
            </a:extLst>
          </p:cNvPr>
          <p:cNvSpPr txBox="1"/>
          <p:nvPr/>
        </p:nvSpPr>
        <p:spPr>
          <a:xfrm>
            <a:off x="7153836" y="1553136"/>
            <a:ext cx="1653990" cy="1720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pt-BR" sz="1050" b="1" dirty="0">
                <a:solidFill>
                  <a:srgbClr val="58009D"/>
                </a:solidFill>
                <a:latin typeface="Montserrat"/>
                <a:sym typeface="Montserrat"/>
              </a:rPr>
              <a:t>O mesmo acontece quando dispersamos as leads entre quantidades de banheiros ou até mesmo pelo valor do imóvel.</a:t>
            </a:r>
          </a:p>
          <a:p>
            <a:r>
              <a:rPr lang="pt-BR" sz="1050" b="1" dirty="0">
                <a:solidFill>
                  <a:srgbClr val="58009D"/>
                </a:solidFill>
                <a:latin typeface="Montserrat"/>
                <a:sym typeface="Montserrat"/>
              </a:rPr>
              <a:t>O status do endereço continua a não ser um influenciador de maneira considerável.</a:t>
            </a:r>
          </a:p>
          <a:p>
            <a:endParaRPr lang="pt-BR" sz="1050" b="1" dirty="0">
              <a:solidFill>
                <a:srgbClr val="58009D"/>
              </a:solidFill>
              <a:latin typeface="Montserrat"/>
              <a:sym typeface="Montserrat"/>
            </a:endParaRPr>
          </a:p>
          <a:p>
            <a:r>
              <a:rPr lang="pt-BR" sz="1050" b="1" dirty="0">
                <a:solidFill>
                  <a:srgbClr val="58009D"/>
                </a:solidFill>
                <a:latin typeface="Montserrat"/>
                <a:sym typeface="Montserrat"/>
              </a:rPr>
              <a:t>Portanto descartamos a hipótese de que uma grande quantidade de leads é recebida pela razão de suas quantidades de cômodos e preço.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FCA04D-4472-435C-A1D2-99FA06F17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034" y="437320"/>
            <a:ext cx="5353137" cy="2417979"/>
          </a:xfrm>
          <a:prstGeom prst="rect">
            <a:avLst/>
          </a:prstGeom>
        </p:spPr>
      </p:pic>
      <p:sp>
        <p:nvSpPr>
          <p:cNvPr id="9" name="Google Shape;189;p64">
            <a:extLst>
              <a:ext uri="{FF2B5EF4-FFF2-40B4-BE49-F238E27FC236}">
                <a16:creationId xmlns:a16="http://schemas.microsoft.com/office/drawing/2014/main" id="{83B76E70-FB21-4076-9987-966FF238ED75}"/>
              </a:ext>
            </a:extLst>
          </p:cNvPr>
          <p:cNvSpPr txBox="1"/>
          <p:nvPr/>
        </p:nvSpPr>
        <p:spPr>
          <a:xfrm>
            <a:off x="1699381" y="-267075"/>
            <a:ext cx="3294023" cy="979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rgbClr val="58009D"/>
                </a:solidFill>
                <a:latin typeface="Montserrat"/>
                <a:ea typeface="Montserrat"/>
                <a:cs typeface="Montserrat"/>
                <a:sym typeface="Montserrat"/>
              </a:rPr>
              <a:t>Quantidade de cômodos e precificação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A1A0D2E-C2DF-40F7-80D7-48088E256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924" y="2743200"/>
            <a:ext cx="5453356" cy="227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4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5"/>
          <p:cNvSpPr txBox="1"/>
          <p:nvPr/>
        </p:nvSpPr>
        <p:spPr>
          <a:xfrm>
            <a:off x="635250" y="2278350"/>
            <a:ext cx="17289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 dirty="0">
                <a:solidFill>
                  <a:srgbClr val="FFFFFF"/>
                </a:solidFill>
                <a:latin typeface="Montserrat"/>
                <a:sym typeface="Montserrat"/>
              </a:rPr>
              <a:t>Análises</a:t>
            </a:r>
            <a:endParaRPr lang="pt-BR" dirty="0"/>
          </a:p>
        </p:txBody>
      </p:sp>
      <p:sp>
        <p:nvSpPr>
          <p:cNvPr id="25" name="Google Shape;196;p65">
            <a:extLst>
              <a:ext uri="{FF2B5EF4-FFF2-40B4-BE49-F238E27FC236}">
                <a16:creationId xmlns:a16="http://schemas.microsoft.com/office/drawing/2014/main" id="{4CE4EDD7-C36E-4A6D-AC8B-49BB9701953A}"/>
              </a:ext>
            </a:extLst>
          </p:cNvPr>
          <p:cNvSpPr/>
          <p:nvPr/>
        </p:nvSpPr>
        <p:spPr>
          <a:xfrm>
            <a:off x="3862824" y="346044"/>
            <a:ext cx="162300" cy="162000"/>
          </a:xfrm>
          <a:prstGeom prst="roundRect">
            <a:avLst>
              <a:gd name="adj" fmla="val 11689"/>
            </a:avLst>
          </a:prstGeom>
          <a:solidFill>
            <a:srgbClr val="0EAA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" name="Google Shape;197;p65">
            <a:extLst>
              <a:ext uri="{FF2B5EF4-FFF2-40B4-BE49-F238E27FC236}">
                <a16:creationId xmlns:a16="http://schemas.microsoft.com/office/drawing/2014/main" id="{6F24FE02-8BD5-4819-941B-79E2AF85E51E}"/>
              </a:ext>
            </a:extLst>
          </p:cNvPr>
          <p:cNvCxnSpPr>
            <a:cxnSpLocks/>
          </p:cNvCxnSpPr>
          <p:nvPr/>
        </p:nvCxnSpPr>
        <p:spPr>
          <a:xfrm>
            <a:off x="3940377" y="364649"/>
            <a:ext cx="0" cy="4525034"/>
          </a:xfrm>
          <a:prstGeom prst="straightConnector1">
            <a:avLst/>
          </a:prstGeom>
          <a:noFill/>
          <a:ln w="9525" cap="flat" cmpd="sng">
            <a:solidFill>
              <a:srgbClr val="0EAAE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198;p65">
            <a:extLst>
              <a:ext uri="{FF2B5EF4-FFF2-40B4-BE49-F238E27FC236}">
                <a16:creationId xmlns:a16="http://schemas.microsoft.com/office/drawing/2014/main" id="{F3F16E1D-C280-4587-A8F2-64DD149A578E}"/>
              </a:ext>
            </a:extLst>
          </p:cNvPr>
          <p:cNvSpPr/>
          <p:nvPr/>
        </p:nvSpPr>
        <p:spPr>
          <a:xfrm>
            <a:off x="3859227" y="1546529"/>
            <a:ext cx="162300" cy="162000"/>
          </a:xfrm>
          <a:prstGeom prst="roundRect">
            <a:avLst>
              <a:gd name="adj" fmla="val 11689"/>
            </a:avLst>
          </a:prstGeom>
          <a:solidFill>
            <a:srgbClr val="0EAA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99;p65">
            <a:extLst>
              <a:ext uri="{FF2B5EF4-FFF2-40B4-BE49-F238E27FC236}">
                <a16:creationId xmlns:a16="http://schemas.microsoft.com/office/drawing/2014/main" id="{0E307011-527C-4741-BB0E-0F6575364744}"/>
              </a:ext>
            </a:extLst>
          </p:cNvPr>
          <p:cNvSpPr txBox="1"/>
          <p:nvPr/>
        </p:nvSpPr>
        <p:spPr>
          <a:xfrm>
            <a:off x="4280100" y="282290"/>
            <a:ext cx="4359507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bg1">
                    <a:lumMod val="8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Quantidade de cômodos e precificação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bg1">
                    <a:lumMod val="8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Entendendo se quantidade de quartos, suítes , garagens, ou até mesmo o valor dos imóveis  alternam leads a partir do preenchimento de endereços</a:t>
            </a:r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pt-BR" sz="1200" dirty="0">
              <a:solidFill>
                <a:schemeClr val="bg1">
                  <a:lumMod val="85000"/>
                </a:schemeClr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>
                  <a:lumMod val="85000"/>
                </a:schemeClr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9" name="Google Shape;200;p65">
            <a:extLst>
              <a:ext uri="{FF2B5EF4-FFF2-40B4-BE49-F238E27FC236}">
                <a16:creationId xmlns:a16="http://schemas.microsoft.com/office/drawing/2014/main" id="{A480E88E-7698-4765-B36E-EF88D626C431}"/>
              </a:ext>
            </a:extLst>
          </p:cNvPr>
          <p:cNvSpPr txBox="1"/>
          <p:nvPr/>
        </p:nvSpPr>
        <p:spPr>
          <a:xfrm>
            <a:off x="4280100" y="2980565"/>
            <a:ext cx="450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1100"/>
            </a:pPr>
            <a:r>
              <a:rPr lang="pt-BR" sz="2000" b="1" dirty="0">
                <a:solidFill>
                  <a:schemeClr val="bg1">
                    <a:lumMod val="85000"/>
                  </a:schemeClr>
                </a:solidFill>
                <a:latin typeface="Montserrat"/>
                <a:sym typeface="Montserrat"/>
              </a:rPr>
              <a:t>Status de endereço</a:t>
            </a:r>
            <a:endParaRPr sz="2000" b="1" dirty="0">
              <a:solidFill>
                <a:schemeClr val="bg1">
                  <a:lumMod val="85000"/>
                </a:schemeClr>
              </a:solidFill>
              <a:latin typeface="Montserrat"/>
              <a:sym typeface="Montserrat"/>
            </a:endParaRPr>
          </a:p>
          <a:p>
            <a:r>
              <a:rPr lang="pt-BR" sz="1100" dirty="0">
                <a:solidFill>
                  <a:schemeClr val="bg1">
                    <a:lumMod val="85000"/>
                  </a:schemeClr>
                </a:solidFill>
                <a:latin typeface="Montserrat"/>
                <a:sym typeface="Montserrat Light"/>
              </a:rPr>
              <a:t>Sendo completos e incompletos, qual de fato gera mais leads?</a:t>
            </a:r>
            <a:endParaRPr sz="1100" dirty="0">
              <a:solidFill>
                <a:schemeClr val="bg1">
                  <a:lumMod val="85000"/>
                </a:schemeClr>
              </a:solidFill>
              <a:latin typeface="Montserrat"/>
              <a:sym typeface="Montserrat Light"/>
            </a:endParaRPr>
          </a:p>
        </p:txBody>
      </p:sp>
      <p:sp>
        <p:nvSpPr>
          <p:cNvPr id="30" name="Google Shape;201;p65">
            <a:extLst>
              <a:ext uri="{FF2B5EF4-FFF2-40B4-BE49-F238E27FC236}">
                <a16:creationId xmlns:a16="http://schemas.microsoft.com/office/drawing/2014/main" id="{118EE3B1-7590-4743-9FF2-44109D3A9D99}"/>
              </a:ext>
            </a:extLst>
          </p:cNvPr>
          <p:cNvSpPr/>
          <p:nvPr/>
        </p:nvSpPr>
        <p:spPr>
          <a:xfrm>
            <a:off x="3859227" y="2246463"/>
            <a:ext cx="162300" cy="162000"/>
          </a:xfrm>
          <a:prstGeom prst="roundRect">
            <a:avLst>
              <a:gd name="adj" fmla="val 11689"/>
            </a:avLst>
          </a:prstGeom>
          <a:solidFill>
            <a:srgbClr val="0EAA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203;p65">
            <a:extLst>
              <a:ext uri="{FF2B5EF4-FFF2-40B4-BE49-F238E27FC236}">
                <a16:creationId xmlns:a16="http://schemas.microsoft.com/office/drawing/2014/main" id="{876E3671-A9E0-423F-BC51-09892A728433}"/>
              </a:ext>
            </a:extLst>
          </p:cNvPr>
          <p:cNvSpPr/>
          <p:nvPr/>
        </p:nvSpPr>
        <p:spPr>
          <a:xfrm>
            <a:off x="3856489" y="4026390"/>
            <a:ext cx="162300" cy="162000"/>
          </a:xfrm>
          <a:prstGeom prst="roundRect">
            <a:avLst>
              <a:gd name="adj" fmla="val 11689"/>
            </a:avLst>
          </a:prstGeom>
          <a:solidFill>
            <a:srgbClr val="0EAA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204;p65">
            <a:extLst>
              <a:ext uri="{FF2B5EF4-FFF2-40B4-BE49-F238E27FC236}">
                <a16:creationId xmlns:a16="http://schemas.microsoft.com/office/drawing/2014/main" id="{EBA8A0FB-E9E9-4B44-A7FC-DF2A95ADC50B}"/>
              </a:ext>
            </a:extLst>
          </p:cNvPr>
          <p:cNvSpPr txBox="1"/>
          <p:nvPr/>
        </p:nvSpPr>
        <p:spPr>
          <a:xfrm>
            <a:off x="4280100" y="1509915"/>
            <a:ext cx="48639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rgbClr val="58009D"/>
                </a:solidFill>
                <a:latin typeface="Montserrat"/>
                <a:ea typeface="Montserrat"/>
                <a:cs typeface="Montserrat"/>
                <a:sym typeface="Montserrat"/>
              </a:rPr>
              <a:t>Análise por cidade (ABC Paulista)</a:t>
            </a:r>
            <a:endParaRPr sz="2000" b="1" dirty="0">
              <a:solidFill>
                <a:srgbClr val="C7C8C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rgbClr val="939598"/>
                </a:solidFill>
                <a:latin typeface="Montserrat"/>
                <a:sym typeface="Montserrat"/>
              </a:rPr>
              <a:t>Analisando se o desempenho das leads em listings com endereços completos ou incompleto se repete entre as cidades</a:t>
            </a:r>
            <a:endParaRPr sz="1100" dirty="0">
              <a:solidFill>
                <a:srgbClr val="939598"/>
              </a:solidFill>
              <a:latin typeface="Montserra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C7C8CA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3" name="Google Shape;205;p65">
            <a:extLst>
              <a:ext uri="{FF2B5EF4-FFF2-40B4-BE49-F238E27FC236}">
                <a16:creationId xmlns:a16="http://schemas.microsoft.com/office/drawing/2014/main" id="{85691252-CC89-4EE8-BAFD-6ECB8B5E4F99}"/>
              </a:ext>
            </a:extLst>
          </p:cNvPr>
          <p:cNvSpPr txBox="1"/>
          <p:nvPr/>
        </p:nvSpPr>
        <p:spPr>
          <a:xfrm>
            <a:off x="4280100" y="2220040"/>
            <a:ext cx="45570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bg1">
                    <a:lumMod val="8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Portal e tipo de imóvel</a:t>
            </a:r>
            <a:endParaRPr sz="2000" b="1" dirty="0">
              <a:solidFill>
                <a:schemeClr val="bg1">
                  <a:lumMod val="8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1">
                    <a:lumMod val="85000"/>
                  </a:schemeClr>
                </a:solidFill>
                <a:latin typeface="Montserrat"/>
                <a:sym typeface="Montserrat"/>
              </a:rPr>
              <a:t>Descobrindo se há influências de leads em anúncios mal preenchidos a partir da plataforma ou do tipo residencial.</a:t>
            </a:r>
            <a:endParaRPr sz="1100" dirty="0">
              <a:solidFill>
                <a:schemeClr val="bg1">
                  <a:lumMod val="85000"/>
                </a:schemeClr>
              </a:solidFill>
              <a:latin typeface="Montserrat"/>
              <a:sym typeface="Montserrat Light"/>
            </a:endParaRPr>
          </a:p>
        </p:txBody>
      </p:sp>
      <p:sp>
        <p:nvSpPr>
          <p:cNvPr id="34" name="Google Shape;206;p65">
            <a:extLst>
              <a:ext uri="{FF2B5EF4-FFF2-40B4-BE49-F238E27FC236}">
                <a16:creationId xmlns:a16="http://schemas.microsoft.com/office/drawing/2014/main" id="{B646E38A-BD59-4EC9-8C6C-115F06C6D6F6}"/>
              </a:ext>
            </a:extLst>
          </p:cNvPr>
          <p:cNvSpPr txBox="1"/>
          <p:nvPr/>
        </p:nvSpPr>
        <p:spPr>
          <a:xfrm>
            <a:off x="4280225" y="3958325"/>
            <a:ext cx="450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bg1">
                    <a:lumMod val="85000"/>
                  </a:schemeClr>
                </a:solidFill>
                <a:latin typeface="Montserrat"/>
                <a:sym typeface="Montserrat"/>
              </a:rPr>
              <a:t>Desempenho das listings</a:t>
            </a:r>
            <a:endParaRPr sz="2000" b="1" dirty="0">
              <a:solidFill>
                <a:schemeClr val="bg1">
                  <a:lumMod val="85000"/>
                </a:schemeClr>
              </a:solidFill>
              <a:latin typeface="Montserrat"/>
              <a:sym typeface="Montserrat"/>
            </a:endParaRPr>
          </a:p>
          <a:p>
            <a:pPr marL="0" lvl="0" indent="0">
              <a:buFont typeface="Arial"/>
              <a:buNone/>
            </a:pPr>
            <a:r>
              <a:rPr lang="en" sz="1100" dirty="0">
                <a:solidFill>
                  <a:schemeClr val="bg1">
                    <a:lumMod val="85000"/>
                  </a:schemeClr>
                </a:solidFill>
                <a:latin typeface="Montserrat"/>
                <a:sym typeface="Montserrat"/>
              </a:rPr>
              <a:t>Qual o percentual de desempenho destes anúncios tendo como métrica a quantidade de leads?</a:t>
            </a:r>
            <a:endParaRPr sz="1100" dirty="0">
              <a:solidFill>
                <a:schemeClr val="bg1">
                  <a:lumMod val="85000"/>
                </a:schemeClr>
              </a:solidFill>
              <a:latin typeface="Montserrat"/>
              <a:sym typeface="Montserrat Light"/>
            </a:endParaRPr>
          </a:p>
        </p:txBody>
      </p:sp>
      <p:sp>
        <p:nvSpPr>
          <p:cNvPr id="35" name="Google Shape;208;p65">
            <a:extLst>
              <a:ext uri="{FF2B5EF4-FFF2-40B4-BE49-F238E27FC236}">
                <a16:creationId xmlns:a16="http://schemas.microsoft.com/office/drawing/2014/main" id="{4AD4423F-742E-4B2E-A526-1EE808B3AB7F}"/>
              </a:ext>
            </a:extLst>
          </p:cNvPr>
          <p:cNvSpPr/>
          <p:nvPr/>
        </p:nvSpPr>
        <p:spPr>
          <a:xfrm>
            <a:off x="3859227" y="3042215"/>
            <a:ext cx="162300" cy="162000"/>
          </a:xfrm>
          <a:prstGeom prst="roundRect">
            <a:avLst>
              <a:gd name="adj" fmla="val 11689"/>
            </a:avLst>
          </a:prstGeom>
          <a:solidFill>
            <a:srgbClr val="0EAA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72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9;p64">
            <a:extLst>
              <a:ext uri="{FF2B5EF4-FFF2-40B4-BE49-F238E27FC236}">
                <a16:creationId xmlns:a16="http://schemas.microsoft.com/office/drawing/2014/main" id="{991F6E9F-3D02-436F-A2BC-7D5D5F9CF3F1}"/>
              </a:ext>
            </a:extLst>
          </p:cNvPr>
          <p:cNvSpPr txBox="1"/>
          <p:nvPr/>
        </p:nvSpPr>
        <p:spPr>
          <a:xfrm>
            <a:off x="7153836" y="1553136"/>
            <a:ext cx="1653990" cy="1720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pt-BR" sz="1050" b="1" dirty="0">
                <a:solidFill>
                  <a:srgbClr val="58009D"/>
                </a:solidFill>
                <a:latin typeface="Montserrat"/>
                <a:sym typeface="Montserrat"/>
              </a:rPr>
              <a:t>Analisando de uma maneira mais macro, percebemos então que em todas as cidades, anúncios com endereços incompletos possuem maior número de leads.</a:t>
            </a:r>
          </a:p>
        </p:txBody>
      </p:sp>
      <p:sp>
        <p:nvSpPr>
          <p:cNvPr id="9" name="Google Shape;189;p64">
            <a:extLst>
              <a:ext uri="{FF2B5EF4-FFF2-40B4-BE49-F238E27FC236}">
                <a16:creationId xmlns:a16="http://schemas.microsoft.com/office/drawing/2014/main" id="{83B76E70-FB21-4076-9987-966FF238ED75}"/>
              </a:ext>
            </a:extLst>
          </p:cNvPr>
          <p:cNvSpPr txBox="1"/>
          <p:nvPr/>
        </p:nvSpPr>
        <p:spPr>
          <a:xfrm>
            <a:off x="1699381" y="-267075"/>
            <a:ext cx="3294023" cy="979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pt-BR" sz="1200" b="1" dirty="0">
                <a:solidFill>
                  <a:srgbClr val="58009D"/>
                </a:solidFill>
                <a:latin typeface="Montserrat"/>
                <a:sym typeface="Montserrat"/>
              </a:rPr>
              <a:t>Análise por cidade (ABC Paulista)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CE22B21-C1A9-4903-8600-B5B60C3FF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492" y="1069041"/>
            <a:ext cx="5432612" cy="407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63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5"/>
          <p:cNvSpPr txBox="1"/>
          <p:nvPr/>
        </p:nvSpPr>
        <p:spPr>
          <a:xfrm>
            <a:off x="635250" y="2278350"/>
            <a:ext cx="17289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 dirty="0">
                <a:solidFill>
                  <a:srgbClr val="FFFFFF"/>
                </a:solidFill>
                <a:latin typeface="Montserrat"/>
                <a:sym typeface="Montserrat"/>
              </a:rPr>
              <a:t>Análises</a:t>
            </a:r>
            <a:endParaRPr lang="pt-BR" dirty="0"/>
          </a:p>
        </p:txBody>
      </p:sp>
      <p:sp>
        <p:nvSpPr>
          <p:cNvPr id="25" name="Google Shape;196;p65">
            <a:extLst>
              <a:ext uri="{FF2B5EF4-FFF2-40B4-BE49-F238E27FC236}">
                <a16:creationId xmlns:a16="http://schemas.microsoft.com/office/drawing/2014/main" id="{01CE0EF2-5F43-42D6-895A-2D6662B72933}"/>
              </a:ext>
            </a:extLst>
          </p:cNvPr>
          <p:cNvSpPr/>
          <p:nvPr/>
        </p:nvSpPr>
        <p:spPr>
          <a:xfrm>
            <a:off x="3862824" y="346044"/>
            <a:ext cx="162300" cy="162000"/>
          </a:xfrm>
          <a:prstGeom prst="roundRect">
            <a:avLst>
              <a:gd name="adj" fmla="val 11689"/>
            </a:avLst>
          </a:prstGeom>
          <a:solidFill>
            <a:srgbClr val="0EAA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" name="Google Shape;197;p65">
            <a:extLst>
              <a:ext uri="{FF2B5EF4-FFF2-40B4-BE49-F238E27FC236}">
                <a16:creationId xmlns:a16="http://schemas.microsoft.com/office/drawing/2014/main" id="{450565C0-F38A-4276-BFF1-8EC6E3C38ABB}"/>
              </a:ext>
            </a:extLst>
          </p:cNvPr>
          <p:cNvCxnSpPr>
            <a:cxnSpLocks/>
          </p:cNvCxnSpPr>
          <p:nvPr/>
        </p:nvCxnSpPr>
        <p:spPr>
          <a:xfrm>
            <a:off x="3940377" y="364649"/>
            <a:ext cx="0" cy="4525034"/>
          </a:xfrm>
          <a:prstGeom prst="straightConnector1">
            <a:avLst/>
          </a:prstGeom>
          <a:noFill/>
          <a:ln w="9525" cap="flat" cmpd="sng">
            <a:solidFill>
              <a:srgbClr val="0EAAE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198;p65">
            <a:extLst>
              <a:ext uri="{FF2B5EF4-FFF2-40B4-BE49-F238E27FC236}">
                <a16:creationId xmlns:a16="http://schemas.microsoft.com/office/drawing/2014/main" id="{EACE256B-7F1F-4763-B6B3-219C15B07B6E}"/>
              </a:ext>
            </a:extLst>
          </p:cNvPr>
          <p:cNvSpPr/>
          <p:nvPr/>
        </p:nvSpPr>
        <p:spPr>
          <a:xfrm>
            <a:off x="3859227" y="1546529"/>
            <a:ext cx="162300" cy="162000"/>
          </a:xfrm>
          <a:prstGeom prst="roundRect">
            <a:avLst>
              <a:gd name="adj" fmla="val 11689"/>
            </a:avLst>
          </a:prstGeom>
          <a:solidFill>
            <a:srgbClr val="0EAA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99;p65">
            <a:extLst>
              <a:ext uri="{FF2B5EF4-FFF2-40B4-BE49-F238E27FC236}">
                <a16:creationId xmlns:a16="http://schemas.microsoft.com/office/drawing/2014/main" id="{E2676193-3CBB-414B-82AA-A545D25C6360}"/>
              </a:ext>
            </a:extLst>
          </p:cNvPr>
          <p:cNvSpPr txBox="1"/>
          <p:nvPr/>
        </p:nvSpPr>
        <p:spPr>
          <a:xfrm>
            <a:off x="4280100" y="282290"/>
            <a:ext cx="4359507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bg1">
                    <a:lumMod val="8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Quantidade de cômodos e precificação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bg1">
                    <a:lumMod val="8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Entendendo se quantidade de quartos, suítes , garagens, ou até mesmo o valor dos imóveis  alternam leads a partir do preenchimento de endereços</a:t>
            </a:r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pt-BR" sz="1200" dirty="0">
              <a:solidFill>
                <a:schemeClr val="bg1">
                  <a:lumMod val="85000"/>
                </a:schemeClr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>
                  <a:lumMod val="85000"/>
                </a:schemeClr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9" name="Google Shape;200;p65">
            <a:extLst>
              <a:ext uri="{FF2B5EF4-FFF2-40B4-BE49-F238E27FC236}">
                <a16:creationId xmlns:a16="http://schemas.microsoft.com/office/drawing/2014/main" id="{F4FF8439-4252-40D5-93FB-2FF28B9B3A91}"/>
              </a:ext>
            </a:extLst>
          </p:cNvPr>
          <p:cNvSpPr txBox="1"/>
          <p:nvPr/>
        </p:nvSpPr>
        <p:spPr>
          <a:xfrm>
            <a:off x="4280100" y="2980565"/>
            <a:ext cx="450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1100"/>
            </a:pPr>
            <a:r>
              <a:rPr lang="pt-BR" sz="2000" b="1" dirty="0">
                <a:solidFill>
                  <a:schemeClr val="bg1">
                    <a:lumMod val="85000"/>
                  </a:schemeClr>
                </a:solidFill>
                <a:latin typeface="Montserrat"/>
                <a:sym typeface="Montserrat"/>
              </a:rPr>
              <a:t>Status de endereço</a:t>
            </a:r>
            <a:endParaRPr sz="2000" b="1" dirty="0">
              <a:solidFill>
                <a:schemeClr val="bg1">
                  <a:lumMod val="85000"/>
                </a:schemeClr>
              </a:solidFill>
              <a:latin typeface="Montserrat"/>
              <a:sym typeface="Montserrat"/>
            </a:endParaRPr>
          </a:p>
          <a:p>
            <a:r>
              <a:rPr lang="pt-BR" sz="1100" dirty="0">
                <a:solidFill>
                  <a:schemeClr val="bg1">
                    <a:lumMod val="85000"/>
                  </a:schemeClr>
                </a:solidFill>
                <a:latin typeface="Montserrat"/>
                <a:sym typeface="Montserrat Light"/>
              </a:rPr>
              <a:t>Sendo completos e incompletos, qual de fato gera mais leads?</a:t>
            </a:r>
            <a:endParaRPr sz="1100" dirty="0">
              <a:solidFill>
                <a:schemeClr val="bg1">
                  <a:lumMod val="85000"/>
                </a:schemeClr>
              </a:solidFill>
              <a:latin typeface="Montserrat"/>
              <a:sym typeface="Montserrat Light"/>
            </a:endParaRPr>
          </a:p>
        </p:txBody>
      </p:sp>
      <p:sp>
        <p:nvSpPr>
          <p:cNvPr id="30" name="Google Shape;201;p65">
            <a:extLst>
              <a:ext uri="{FF2B5EF4-FFF2-40B4-BE49-F238E27FC236}">
                <a16:creationId xmlns:a16="http://schemas.microsoft.com/office/drawing/2014/main" id="{92F49682-8482-4887-BF20-C6A4DD58735C}"/>
              </a:ext>
            </a:extLst>
          </p:cNvPr>
          <p:cNvSpPr/>
          <p:nvPr/>
        </p:nvSpPr>
        <p:spPr>
          <a:xfrm>
            <a:off x="3859227" y="2246463"/>
            <a:ext cx="162300" cy="162000"/>
          </a:xfrm>
          <a:prstGeom prst="roundRect">
            <a:avLst>
              <a:gd name="adj" fmla="val 11689"/>
            </a:avLst>
          </a:prstGeom>
          <a:solidFill>
            <a:srgbClr val="0EAA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203;p65">
            <a:extLst>
              <a:ext uri="{FF2B5EF4-FFF2-40B4-BE49-F238E27FC236}">
                <a16:creationId xmlns:a16="http://schemas.microsoft.com/office/drawing/2014/main" id="{1847A61D-FB68-4FA7-AF0F-3A3FFD55769B}"/>
              </a:ext>
            </a:extLst>
          </p:cNvPr>
          <p:cNvSpPr/>
          <p:nvPr/>
        </p:nvSpPr>
        <p:spPr>
          <a:xfrm>
            <a:off x="3856489" y="4026390"/>
            <a:ext cx="162300" cy="162000"/>
          </a:xfrm>
          <a:prstGeom prst="roundRect">
            <a:avLst>
              <a:gd name="adj" fmla="val 11689"/>
            </a:avLst>
          </a:prstGeom>
          <a:solidFill>
            <a:srgbClr val="0EAA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204;p65">
            <a:extLst>
              <a:ext uri="{FF2B5EF4-FFF2-40B4-BE49-F238E27FC236}">
                <a16:creationId xmlns:a16="http://schemas.microsoft.com/office/drawing/2014/main" id="{417ADFC8-D1BB-4E3F-8AAC-24A4325503CC}"/>
              </a:ext>
            </a:extLst>
          </p:cNvPr>
          <p:cNvSpPr txBox="1"/>
          <p:nvPr/>
        </p:nvSpPr>
        <p:spPr>
          <a:xfrm>
            <a:off x="4280100" y="1509915"/>
            <a:ext cx="48639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bg1">
                    <a:lumMod val="8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Análise por cidade (ABC Paulista)</a:t>
            </a:r>
            <a:endParaRPr sz="2000" b="1" dirty="0">
              <a:solidFill>
                <a:schemeClr val="bg1">
                  <a:lumMod val="8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bg1">
                    <a:lumMod val="85000"/>
                  </a:schemeClr>
                </a:solidFill>
                <a:latin typeface="Montserrat"/>
                <a:sym typeface="Montserrat"/>
              </a:rPr>
              <a:t>Analisando se o desempenho das leads em listings com endereços completos ou incompleto se repete entre as cidades</a:t>
            </a:r>
            <a:endParaRPr sz="1100" dirty="0">
              <a:solidFill>
                <a:schemeClr val="bg1">
                  <a:lumMod val="85000"/>
                </a:schemeClr>
              </a:solidFill>
              <a:latin typeface="Montserra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>
                  <a:lumMod val="85000"/>
                </a:schemeClr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3" name="Google Shape;205;p65">
            <a:extLst>
              <a:ext uri="{FF2B5EF4-FFF2-40B4-BE49-F238E27FC236}">
                <a16:creationId xmlns:a16="http://schemas.microsoft.com/office/drawing/2014/main" id="{55F47C0F-E311-4D79-AA8C-0AC931B70F8F}"/>
              </a:ext>
            </a:extLst>
          </p:cNvPr>
          <p:cNvSpPr txBox="1"/>
          <p:nvPr/>
        </p:nvSpPr>
        <p:spPr>
          <a:xfrm>
            <a:off x="4280100" y="2220040"/>
            <a:ext cx="45570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rgbClr val="58009D"/>
                </a:solidFill>
                <a:latin typeface="Montserrat"/>
                <a:ea typeface="Montserrat"/>
                <a:cs typeface="Montserrat"/>
                <a:sym typeface="Montserrat"/>
              </a:rPr>
              <a:t>Portal e tipo de imóvel</a:t>
            </a:r>
            <a:endParaRPr sz="2000" b="1" dirty="0">
              <a:solidFill>
                <a:srgbClr val="C7C8C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939598"/>
                </a:solidFill>
                <a:latin typeface="Montserrat"/>
                <a:sym typeface="Montserrat"/>
              </a:rPr>
              <a:t>Descobrindo se há influências de leads em anúncios mal preenchidos a partir da plataforma ou do tipo residencial.</a:t>
            </a:r>
            <a:endParaRPr sz="1100" dirty="0">
              <a:solidFill>
                <a:srgbClr val="939598"/>
              </a:solidFill>
              <a:latin typeface="Montserrat"/>
              <a:sym typeface="Montserrat Light"/>
            </a:endParaRPr>
          </a:p>
        </p:txBody>
      </p:sp>
      <p:sp>
        <p:nvSpPr>
          <p:cNvPr id="34" name="Google Shape;206;p65">
            <a:extLst>
              <a:ext uri="{FF2B5EF4-FFF2-40B4-BE49-F238E27FC236}">
                <a16:creationId xmlns:a16="http://schemas.microsoft.com/office/drawing/2014/main" id="{32068029-C1F8-45DA-A5FA-81F2459BB15E}"/>
              </a:ext>
            </a:extLst>
          </p:cNvPr>
          <p:cNvSpPr txBox="1"/>
          <p:nvPr/>
        </p:nvSpPr>
        <p:spPr>
          <a:xfrm>
            <a:off x="4280225" y="3958325"/>
            <a:ext cx="450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bg1">
                    <a:lumMod val="85000"/>
                  </a:schemeClr>
                </a:solidFill>
                <a:latin typeface="Montserrat"/>
                <a:sym typeface="Montserrat"/>
              </a:rPr>
              <a:t>Desempenho das listings</a:t>
            </a:r>
            <a:endParaRPr sz="2000" b="1" dirty="0">
              <a:solidFill>
                <a:schemeClr val="bg1">
                  <a:lumMod val="85000"/>
                </a:schemeClr>
              </a:solidFill>
              <a:latin typeface="Montserrat"/>
              <a:sym typeface="Montserrat"/>
            </a:endParaRPr>
          </a:p>
          <a:p>
            <a:pPr marL="0" lvl="0" indent="0">
              <a:buFont typeface="Arial"/>
              <a:buNone/>
            </a:pPr>
            <a:r>
              <a:rPr lang="en" sz="1100" dirty="0">
                <a:solidFill>
                  <a:schemeClr val="bg1">
                    <a:lumMod val="85000"/>
                  </a:schemeClr>
                </a:solidFill>
                <a:latin typeface="Montserrat"/>
                <a:sym typeface="Montserrat"/>
              </a:rPr>
              <a:t>Qual o percentual de desempenho destes anúncios tendo como métrica a quantidade de leads?</a:t>
            </a:r>
            <a:endParaRPr sz="1100" dirty="0">
              <a:solidFill>
                <a:schemeClr val="bg1">
                  <a:lumMod val="85000"/>
                </a:schemeClr>
              </a:solidFill>
              <a:latin typeface="Montserrat"/>
              <a:sym typeface="Montserrat Light"/>
            </a:endParaRPr>
          </a:p>
        </p:txBody>
      </p:sp>
      <p:sp>
        <p:nvSpPr>
          <p:cNvPr id="35" name="Google Shape;208;p65">
            <a:extLst>
              <a:ext uri="{FF2B5EF4-FFF2-40B4-BE49-F238E27FC236}">
                <a16:creationId xmlns:a16="http://schemas.microsoft.com/office/drawing/2014/main" id="{452C02D2-4958-4C92-BF98-9891BBC3676E}"/>
              </a:ext>
            </a:extLst>
          </p:cNvPr>
          <p:cNvSpPr/>
          <p:nvPr/>
        </p:nvSpPr>
        <p:spPr>
          <a:xfrm>
            <a:off x="3859227" y="3042215"/>
            <a:ext cx="162300" cy="162000"/>
          </a:xfrm>
          <a:prstGeom prst="roundRect">
            <a:avLst>
              <a:gd name="adj" fmla="val 11689"/>
            </a:avLst>
          </a:prstGeom>
          <a:solidFill>
            <a:srgbClr val="0EAA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47032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C7B20"/>
      </a:accent1>
      <a:accent2>
        <a:srgbClr val="58009D"/>
      </a:accent2>
      <a:accent3>
        <a:srgbClr val="9CC539"/>
      </a:accent3>
      <a:accent4>
        <a:srgbClr val="0EAAE0"/>
      </a:accent4>
      <a:accent5>
        <a:srgbClr val="E85884"/>
      </a:accent5>
      <a:accent6>
        <a:srgbClr val="FFDF00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1103</Words>
  <Application>Microsoft Office PowerPoint</Application>
  <PresentationFormat>Apresentação na tela (16:9)</PresentationFormat>
  <Paragraphs>98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18</vt:i4>
      </vt:variant>
    </vt:vector>
  </HeadingPairs>
  <TitlesOfParts>
    <vt:vector size="27" baseType="lpstr">
      <vt:lpstr>Montserrat SemiBold</vt:lpstr>
      <vt:lpstr>Montserrat Light</vt:lpstr>
      <vt:lpstr>Montserrat</vt:lpstr>
      <vt:lpstr>Montserrat ExtraBold</vt:lpstr>
      <vt:lpstr>Open Sans</vt:lpstr>
      <vt:lpstr>Montserrat Medium</vt:lpstr>
      <vt:lpstr>Arial</vt:lpstr>
      <vt:lpstr>Simple Light</vt:lpstr>
      <vt:lpstr>Simple Light</vt:lpstr>
      <vt:lpstr>Data Analyst Test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Seja muito bem-vindo, Marcos Oda!</dc:title>
  <cp:lastModifiedBy>Victor Hugo</cp:lastModifiedBy>
  <cp:revision>25</cp:revision>
  <dcterms:modified xsi:type="dcterms:W3CDTF">2022-02-03T11:37:27Z</dcterms:modified>
</cp:coreProperties>
</file>