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19" name="18 Marcador de pie de página"/>
          <p:cNvSpPr>
            <a:spLocks noGrp="1"/>
          </p:cNvSpPr>
          <p:nvPr>
            <p:ph type="ftr" sz="quarter" idx="11"/>
          </p:nvPr>
        </p:nvSpPr>
        <p:spPr/>
        <p:txBody>
          <a:bodyPr/>
          <a:lstStyle/>
          <a:p>
            <a:endParaRPr lang="en-US"/>
          </a:p>
        </p:txBody>
      </p:sp>
      <p:sp>
        <p:nvSpPr>
          <p:cNvPr id="27" name="26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3FCDBB4-AC3A-4143-A043-D7BF2F409806}"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EB71309C-0171-42AC-9360-BF4C2AC04CC8}" type="datetimeFigureOut">
              <a:rPr lang="en-US" smtClean="0"/>
              <a:pPr/>
              <a:t>10/25/17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C3FCDBB4-AC3A-4143-A043-D7BF2F409806}" type="slidenum">
              <a:rPr lang="en-US" smtClean="0"/>
              <a:pPr/>
              <a:t>‹Nr.›</a:t>
            </a:fld>
            <a:endParaRPr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71309C-0171-42AC-9360-BF4C2AC04CC8}" type="datetimeFigureOut">
              <a:rPr lang="en-US" smtClean="0"/>
              <a:pPr/>
              <a:t>10/25/17</a:t>
            </a:fld>
            <a:endParaRPr lang="en-U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FCDBB4-AC3A-4143-A043-D7BF2F409806}" type="slidenum">
              <a:rPr lang="en-US" smtClean="0"/>
              <a:pPr/>
              <a:t>‹Nr.›</a:t>
            </a:fld>
            <a:endParaRPr lang="en-U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err="1" smtClean="0"/>
              <a:t>Unidad</a:t>
            </a:r>
            <a:r>
              <a:rPr lang="en-US" dirty="0" smtClean="0"/>
              <a:t> IV. SQL</a:t>
            </a:r>
            <a:endParaRPr lang="en-US" dirty="0"/>
          </a:p>
        </p:txBody>
      </p:sp>
      <p:sp>
        <p:nvSpPr>
          <p:cNvPr id="3" name="2 Subtítulo"/>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pPr>
              <a:buNone/>
            </a:pPr>
            <a:r>
              <a:rPr lang="es-MX" i="1" dirty="0" smtClean="0"/>
              <a:t>9.2 Cláusula </a:t>
            </a:r>
            <a:r>
              <a:rPr lang="es-MX" i="1" dirty="0" err="1" smtClean="0"/>
              <a:t>Where</a:t>
            </a:r>
            <a:endParaRPr lang="es-MX" dirty="0" smtClean="0"/>
          </a:p>
          <a:p>
            <a:pPr>
              <a:buNone/>
            </a:pPr>
            <a:r>
              <a:rPr lang="es-MX" i="1" dirty="0" smtClean="0"/>
              <a:t> </a:t>
            </a:r>
            <a:endParaRPr lang="es-MX" dirty="0" smtClean="0"/>
          </a:p>
          <a:p>
            <a:pPr>
              <a:buNone/>
            </a:pPr>
            <a:r>
              <a:rPr lang="es-MX" dirty="0" smtClean="0"/>
              <a:t>Establece la(s) condición(es) de búsqueda para la selección de tuplas</a:t>
            </a:r>
          </a:p>
          <a:p>
            <a:pPr>
              <a:buNone/>
            </a:pPr>
            <a:r>
              <a:rPr lang="es-MX" dirty="0" smtClean="0"/>
              <a:t> </a:t>
            </a:r>
          </a:p>
          <a:p>
            <a:pPr>
              <a:buNone/>
            </a:pPr>
            <a:r>
              <a:rPr lang="en-US" dirty="0" smtClean="0"/>
              <a:t>SELECT &lt;</a:t>
            </a:r>
            <a:r>
              <a:rPr lang="en-US" dirty="0" err="1" smtClean="0"/>
              <a:t>Atributo</a:t>
            </a:r>
            <a:r>
              <a:rPr lang="en-US" dirty="0" smtClean="0"/>
              <a:t> 1, </a:t>
            </a:r>
            <a:r>
              <a:rPr lang="en-US" dirty="0" err="1" smtClean="0"/>
              <a:t>Atributo</a:t>
            </a:r>
            <a:r>
              <a:rPr lang="en-US" dirty="0" smtClean="0"/>
              <a:t> 2… | *&gt;</a:t>
            </a:r>
            <a:endParaRPr lang="es-MX" dirty="0" smtClean="0"/>
          </a:p>
          <a:p>
            <a:pPr>
              <a:buNone/>
            </a:pPr>
            <a:r>
              <a:rPr lang="en-US" dirty="0" smtClean="0"/>
              <a:t>FROM &lt;</a:t>
            </a:r>
            <a:r>
              <a:rPr lang="en-US" dirty="0" err="1" smtClean="0"/>
              <a:t>Tabla</a:t>
            </a:r>
            <a:r>
              <a:rPr lang="en-US" dirty="0" smtClean="0"/>
              <a:t>&gt;</a:t>
            </a:r>
            <a:endParaRPr lang="es-MX" dirty="0" smtClean="0"/>
          </a:p>
          <a:p>
            <a:pPr>
              <a:buNone/>
            </a:pPr>
            <a:r>
              <a:rPr lang="en-US" dirty="0" smtClean="0"/>
              <a:t>WHERE &lt;</a:t>
            </a:r>
            <a:r>
              <a:rPr lang="en-US" dirty="0" err="1" smtClean="0"/>
              <a:t>Condición</a:t>
            </a:r>
            <a:r>
              <a:rPr lang="en-US" dirty="0" smtClean="0"/>
              <a:t>&gt;</a:t>
            </a:r>
          </a:p>
          <a:p>
            <a:pPr>
              <a:buNone/>
            </a:pPr>
            <a:endParaRPr lang="en-US" dirty="0" smtClean="0"/>
          </a:p>
          <a:p>
            <a:pPr>
              <a:buNone/>
            </a:pPr>
            <a:r>
              <a:rPr lang="en-US" dirty="0" err="1" smtClean="0"/>
              <a:t>Ejemplo</a:t>
            </a:r>
            <a:r>
              <a:rPr lang="en-US" dirty="0" smtClean="0"/>
              <a:t>:</a:t>
            </a:r>
          </a:p>
          <a:p>
            <a:pPr>
              <a:buNone/>
            </a:pPr>
            <a:r>
              <a:rPr lang="en-US" dirty="0" smtClean="0"/>
              <a:t>Select *</a:t>
            </a:r>
          </a:p>
          <a:p>
            <a:pPr>
              <a:buNone/>
            </a:pPr>
            <a:r>
              <a:rPr lang="en-US" dirty="0" smtClean="0"/>
              <a:t>From </a:t>
            </a:r>
            <a:r>
              <a:rPr lang="en-US" dirty="0" err="1" smtClean="0"/>
              <a:t>Alumno</a:t>
            </a:r>
            <a:endParaRPr lang="en-US" dirty="0" smtClean="0"/>
          </a:p>
          <a:p>
            <a:pPr>
              <a:buNone/>
            </a:pPr>
            <a:r>
              <a:rPr lang="en-US" dirty="0" smtClean="0"/>
              <a:t>Where </a:t>
            </a:r>
            <a:r>
              <a:rPr lang="en-US" dirty="0" err="1" smtClean="0"/>
              <a:t>Promedio</a:t>
            </a:r>
            <a:r>
              <a:rPr lang="en-US" dirty="0" smtClean="0"/>
              <a:t> &gt; 7.0</a:t>
            </a:r>
            <a:endParaRPr lang="es-MX"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pPr>
              <a:buNone/>
            </a:pPr>
            <a:r>
              <a:rPr lang="en-US" i="1" dirty="0" smtClean="0"/>
              <a:t>9.2.1 </a:t>
            </a:r>
            <a:r>
              <a:rPr lang="en-US" i="1" dirty="0" err="1" smtClean="0"/>
              <a:t>Búsqueda</a:t>
            </a:r>
            <a:r>
              <a:rPr lang="en-US" i="1" dirty="0" smtClean="0"/>
              <a:t> </a:t>
            </a:r>
            <a:r>
              <a:rPr lang="en-US" i="1" dirty="0" err="1" smtClean="0"/>
              <a:t>por</a:t>
            </a:r>
            <a:r>
              <a:rPr lang="en-US" i="1" dirty="0" smtClean="0"/>
              <a:t> </a:t>
            </a:r>
            <a:r>
              <a:rPr lang="en-US" i="1" dirty="0" err="1" smtClean="0"/>
              <a:t>rangos</a:t>
            </a:r>
            <a:r>
              <a:rPr lang="en-US" i="1" dirty="0" smtClean="0"/>
              <a:t> (Between)</a:t>
            </a:r>
            <a:endParaRPr lang="es-MX" dirty="0" smtClean="0"/>
          </a:p>
          <a:p>
            <a:pPr>
              <a:buNone/>
            </a:pPr>
            <a:r>
              <a:rPr lang="en-US" dirty="0" smtClean="0"/>
              <a:t> </a:t>
            </a:r>
            <a:endParaRPr lang="es-MX" dirty="0" smtClean="0"/>
          </a:p>
          <a:p>
            <a:pPr>
              <a:buNone/>
            </a:pPr>
            <a:r>
              <a:rPr lang="en-US" dirty="0" smtClean="0"/>
              <a:t>SELECT &lt;</a:t>
            </a:r>
            <a:r>
              <a:rPr lang="en-US" dirty="0" err="1" smtClean="0"/>
              <a:t>Atributo</a:t>
            </a:r>
            <a:r>
              <a:rPr lang="en-US" dirty="0" smtClean="0"/>
              <a:t> 1, </a:t>
            </a:r>
            <a:r>
              <a:rPr lang="en-US" dirty="0" err="1" smtClean="0"/>
              <a:t>Atributo</a:t>
            </a:r>
            <a:r>
              <a:rPr lang="en-US" dirty="0" smtClean="0"/>
              <a:t> 2… | *&gt;</a:t>
            </a:r>
            <a:endParaRPr lang="es-MX" dirty="0" smtClean="0"/>
          </a:p>
          <a:p>
            <a:pPr>
              <a:buNone/>
            </a:pPr>
            <a:r>
              <a:rPr lang="en-US" dirty="0" smtClean="0"/>
              <a:t>FROM &lt;</a:t>
            </a:r>
            <a:r>
              <a:rPr lang="en-US" dirty="0" err="1" smtClean="0"/>
              <a:t>Tabla</a:t>
            </a:r>
            <a:r>
              <a:rPr lang="en-US" dirty="0" smtClean="0"/>
              <a:t>&gt;</a:t>
            </a:r>
            <a:endParaRPr lang="es-MX" dirty="0" smtClean="0"/>
          </a:p>
          <a:p>
            <a:pPr>
              <a:buNone/>
            </a:pPr>
            <a:r>
              <a:rPr lang="en-US" dirty="0" smtClean="0"/>
              <a:t>WHERE &lt;</a:t>
            </a:r>
            <a:r>
              <a:rPr lang="en-US" dirty="0" err="1" smtClean="0"/>
              <a:t>Atributo</a:t>
            </a:r>
            <a:r>
              <a:rPr lang="en-US" dirty="0" smtClean="0"/>
              <a:t>&gt; [NOT] BETWEEN &lt;Valor 1&gt; AND &lt;Valor2&gt;;</a:t>
            </a:r>
            <a:endParaRPr lang="es-MX" dirty="0" smtClean="0"/>
          </a:p>
          <a:p>
            <a:pPr>
              <a:buNone/>
            </a:pPr>
            <a:r>
              <a:rPr lang="en-US" dirty="0" smtClean="0"/>
              <a:t> </a:t>
            </a:r>
            <a:endParaRPr lang="es-MX" dirty="0" smtClean="0"/>
          </a:p>
          <a:p>
            <a:pPr>
              <a:buNone/>
            </a:pPr>
            <a:r>
              <a:rPr lang="en-US" dirty="0" smtClean="0"/>
              <a:t> </a:t>
            </a:r>
            <a:endParaRPr lang="es-MX" dirty="0" smtClean="0"/>
          </a:p>
          <a:p>
            <a:pPr>
              <a:buNone/>
            </a:pPr>
            <a:r>
              <a:rPr lang="es-MX" i="1" dirty="0" smtClean="0"/>
              <a:t>9.2.2 Comparación con un Conjunto de Valores (In)</a:t>
            </a:r>
            <a:endParaRPr lang="es-MX" dirty="0" smtClean="0"/>
          </a:p>
          <a:p>
            <a:pPr>
              <a:buNone/>
            </a:pPr>
            <a:r>
              <a:rPr lang="es-MX" dirty="0" smtClean="0"/>
              <a:t> </a:t>
            </a:r>
          </a:p>
          <a:p>
            <a:pPr>
              <a:buNone/>
            </a:pPr>
            <a:r>
              <a:rPr lang="es-MX" dirty="0" smtClean="0"/>
              <a:t>SELECT &lt;Atributo 1 [Alias 1], Atributo 2 [Alias 2]… | *&gt;</a:t>
            </a:r>
          </a:p>
          <a:p>
            <a:pPr>
              <a:buNone/>
            </a:pPr>
            <a:r>
              <a:rPr lang="es-MX" dirty="0" smtClean="0"/>
              <a:t>FROM &lt;Tabla&gt;</a:t>
            </a:r>
          </a:p>
          <a:p>
            <a:pPr>
              <a:buNone/>
            </a:pPr>
            <a:r>
              <a:rPr lang="es-MX" dirty="0" smtClean="0"/>
              <a:t>WHERE &lt;Atributo&gt; [NOT] IN (&lt;Valor 10&gt;, &lt;Valor 2&gt;,…);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pPr>
              <a:buNone/>
            </a:pPr>
            <a:r>
              <a:rPr lang="es-MX" i="1" dirty="0" smtClean="0"/>
              <a:t>9.2.3 Búsqueda con Patrones de Caracteres (</a:t>
            </a:r>
            <a:r>
              <a:rPr lang="es-MX" i="1" dirty="0" err="1" smtClean="0"/>
              <a:t>Like</a:t>
            </a:r>
            <a:r>
              <a:rPr lang="es-MX" i="1" dirty="0" smtClean="0"/>
              <a:t>)</a:t>
            </a:r>
            <a:endParaRPr lang="es-MX" dirty="0" smtClean="0"/>
          </a:p>
          <a:p>
            <a:pPr>
              <a:buNone/>
            </a:pPr>
            <a:r>
              <a:rPr lang="es-MX" dirty="0" smtClean="0"/>
              <a:t> </a:t>
            </a:r>
          </a:p>
          <a:p>
            <a:pPr>
              <a:buNone/>
            </a:pPr>
            <a:r>
              <a:rPr lang="es-MX" dirty="0" smtClean="0"/>
              <a:t>SELECT &lt;Atributo 1, Atributo 2… | *&gt;</a:t>
            </a:r>
          </a:p>
          <a:p>
            <a:pPr>
              <a:buNone/>
            </a:pPr>
            <a:r>
              <a:rPr lang="es-MX" dirty="0" smtClean="0"/>
              <a:t>FROM &lt;Tabla&gt;</a:t>
            </a:r>
          </a:p>
          <a:p>
            <a:pPr>
              <a:buNone/>
            </a:pPr>
            <a:r>
              <a:rPr lang="es-MX" dirty="0" smtClean="0"/>
              <a:t>WHERE &lt;Atributo&gt; [NOT] LIKE &lt;’Cadena de caracteres’&gt;;</a:t>
            </a:r>
          </a:p>
          <a:p>
            <a:pPr>
              <a:buNone/>
            </a:pPr>
            <a:r>
              <a:rPr lang="es-MX" dirty="0" smtClean="0"/>
              <a:t>Donde los comodines pueden ser: </a:t>
            </a:r>
            <a:r>
              <a:rPr lang="es-MX" b="1" dirty="0" smtClean="0"/>
              <a:t>%</a:t>
            </a:r>
            <a:r>
              <a:rPr lang="es-MX" dirty="0" smtClean="0"/>
              <a:t> todos, </a:t>
            </a:r>
            <a:r>
              <a:rPr lang="es-MX" b="1" dirty="0" smtClean="0"/>
              <a:t>_</a:t>
            </a:r>
            <a:r>
              <a:rPr lang="es-MX" dirty="0" smtClean="0"/>
              <a:t> un solo carácter</a:t>
            </a:r>
          </a:p>
          <a:p>
            <a:pPr>
              <a:buNone/>
            </a:pPr>
            <a:r>
              <a:rPr lang="es-MX" i="1" dirty="0" smtClean="0"/>
              <a:t> </a:t>
            </a:r>
            <a:endParaRPr lang="es-MX" dirty="0" smtClean="0"/>
          </a:p>
          <a:p>
            <a:pPr>
              <a:buNone/>
            </a:pPr>
            <a:r>
              <a:rPr lang="es-MX" i="1" dirty="0" smtClean="0"/>
              <a:t> </a:t>
            </a:r>
            <a:endParaRPr lang="es-MX" dirty="0" smtClean="0"/>
          </a:p>
          <a:p>
            <a:pPr>
              <a:buNone/>
            </a:pPr>
            <a:r>
              <a:rPr lang="es-MX" i="1" dirty="0" smtClean="0"/>
              <a:t>9.2.4 Búsqueda de Valores Nulos (</a:t>
            </a:r>
            <a:r>
              <a:rPr lang="es-MX" i="1" dirty="0" err="1" smtClean="0"/>
              <a:t>Is</a:t>
            </a:r>
            <a:r>
              <a:rPr lang="es-MX" i="1" dirty="0" smtClean="0"/>
              <a:t> </a:t>
            </a:r>
            <a:r>
              <a:rPr lang="es-MX" i="1" dirty="0" err="1" smtClean="0"/>
              <a:t>Null</a:t>
            </a:r>
            <a:r>
              <a:rPr lang="es-MX" i="1" dirty="0" smtClean="0"/>
              <a:t>)</a:t>
            </a:r>
            <a:endParaRPr lang="es-MX" dirty="0" smtClean="0"/>
          </a:p>
          <a:p>
            <a:pPr>
              <a:buNone/>
            </a:pPr>
            <a:r>
              <a:rPr lang="es-MX" dirty="0" smtClean="0"/>
              <a:t> </a:t>
            </a:r>
          </a:p>
          <a:p>
            <a:pPr>
              <a:buNone/>
            </a:pPr>
            <a:r>
              <a:rPr lang="es-MX" dirty="0" smtClean="0"/>
              <a:t>SELECT &lt;Atributo 1 [Alias 1], Atributo 2 [Alias 2]… </a:t>
            </a:r>
            <a:r>
              <a:rPr lang="en-US" dirty="0" smtClean="0"/>
              <a:t>| *&gt;</a:t>
            </a:r>
            <a:endParaRPr lang="es-MX" dirty="0" smtClean="0"/>
          </a:p>
          <a:p>
            <a:pPr>
              <a:buNone/>
            </a:pPr>
            <a:r>
              <a:rPr lang="en-US" dirty="0" smtClean="0"/>
              <a:t>FROM &lt;</a:t>
            </a:r>
            <a:r>
              <a:rPr lang="en-US" dirty="0" err="1" smtClean="0"/>
              <a:t>Tabla</a:t>
            </a:r>
            <a:r>
              <a:rPr lang="en-US" dirty="0" smtClean="0"/>
              <a:t>&gt;</a:t>
            </a:r>
            <a:endParaRPr lang="es-MX" dirty="0" smtClean="0"/>
          </a:p>
          <a:p>
            <a:pPr>
              <a:buNone/>
            </a:pPr>
            <a:r>
              <a:rPr lang="en-US" dirty="0" smtClean="0"/>
              <a:t>WHERE &lt;</a:t>
            </a:r>
            <a:r>
              <a:rPr lang="en-US" dirty="0" err="1" smtClean="0"/>
              <a:t>Atributo</a:t>
            </a:r>
            <a:r>
              <a:rPr lang="en-US" dirty="0" smtClean="0"/>
              <a:t>&gt; IS [NOT] NULL;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pPr>
              <a:buNone/>
            </a:pPr>
            <a:r>
              <a:rPr lang="es-MX" i="1" dirty="0" smtClean="0"/>
              <a:t>9.2.5 Condiciones Múltiples de Búsqueda</a:t>
            </a:r>
            <a:endParaRPr lang="es-MX" dirty="0" smtClean="0"/>
          </a:p>
          <a:p>
            <a:pPr>
              <a:buNone/>
            </a:pPr>
            <a:r>
              <a:rPr lang="es-MX" dirty="0" smtClean="0"/>
              <a:t> </a:t>
            </a:r>
          </a:p>
          <a:p>
            <a:pPr>
              <a:buNone/>
            </a:pPr>
            <a:r>
              <a:rPr lang="es-MX" dirty="0" smtClean="0"/>
              <a:t>SELECT &lt;Atributo 1, Atributo 2… </a:t>
            </a:r>
            <a:r>
              <a:rPr lang="en-US" dirty="0" smtClean="0"/>
              <a:t>| *&gt;</a:t>
            </a:r>
            <a:endParaRPr lang="es-MX" dirty="0" smtClean="0"/>
          </a:p>
          <a:p>
            <a:pPr>
              <a:buNone/>
            </a:pPr>
            <a:r>
              <a:rPr lang="en-US" dirty="0" smtClean="0"/>
              <a:t>FROM &lt;</a:t>
            </a:r>
            <a:r>
              <a:rPr lang="en-US" dirty="0" err="1" smtClean="0"/>
              <a:t>Tabla</a:t>
            </a:r>
            <a:r>
              <a:rPr lang="en-US" dirty="0" smtClean="0"/>
              <a:t>&gt;</a:t>
            </a:r>
            <a:endParaRPr lang="es-MX" dirty="0" smtClean="0"/>
          </a:p>
          <a:p>
            <a:pPr>
              <a:buNone/>
            </a:pPr>
            <a:r>
              <a:rPr lang="en-US" dirty="0" smtClean="0"/>
              <a:t>WHERE &lt;</a:t>
            </a:r>
            <a:r>
              <a:rPr lang="en-US" dirty="0" err="1" smtClean="0"/>
              <a:t>Condición</a:t>
            </a:r>
            <a:r>
              <a:rPr lang="en-US" dirty="0" smtClean="0"/>
              <a:t>&gt;</a:t>
            </a:r>
            <a:endParaRPr lang="es-MX" dirty="0" smtClean="0"/>
          </a:p>
          <a:p>
            <a:pPr>
              <a:buNone/>
            </a:pPr>
            <a:r>
              <a:rPr lang="en-US" dirty="0" smtClean="0"/>
              <a:t>AND &lt;</a:t>
            </a:r>
            <a:r>
              <a:rPr lang="en-US" dirty="0" err="1" smtClean="0"/>
              <a:t>Condición</a:t>
            </a:r>
            <a:r>
              <a:rPr lang="en-US" dirty="0" smtClean="0"/>
              <a:t>&gt;;</a:t>
            </a:r>
            <a:endParaRPr lang="es-MX" dirty="0" smtClean="0"/>
          </a:p>
          <a:p>
            <a:pPr>
              <a:buNone/>
            </a:pPr>
            <a:r>
              <a:rPr lang="en-US" dirty="0" smtClean="0"/>
              <a:t> </a:t>
            </a:r>
            <a:endParaRPr lang="es-MX" dirty="0" smtClean="0"/>
          </a:p>
          <a:p>
            <a:pPr>
              <a:buNone/>
            </a:pPr>
            <a:r>
              <a:rPr lang="es-MX" i="1" dirty="0" smtClean="0"/>
              <a:t>Condiciones Alternativas  de Búsqueda</a:t>
            </a:r>
            <a:endParaRPr lang="es-MX" dirty="0" smtClean="0"/>
          </a:p>
          <a:p>
            <a:pPr>
              <a:buNone/>
            </a:pPr>
            <a:r>
              <a:rPr lang="es-MX" dirty="0" smtClean="0"/>
              <a:t> </a:t>
            </a:r>
          </a:p>
          <a:p>
            <a:pPr>
              <a:buNone/>
            </a:pPr>
            <a:r>
              <a:rPr lang="es-MX" dirty="0" smtClean="0"/>
              <a:t>SELECT &lt;Atributo 1 [Alias 1], Atributo 2 [Alias 2]… | *&gt;</a:t>
            </a:r>
          </a:p>
          <a:p>
            <a:pPr>
              <a:buNone/>
            </a:pPr>
            <a:r>
              <a:rPr lang="es-MX" dirty="0" smtClean="0"/>
              <a:t>FROM &lt;Tabla&gt;</a:t>
            </a:r>
          </a:p>
          <a:p>
            <a:pPr>
              <a:buNone/>
            </a:pPr>
            <a:r>
              <a:rPr lang="es-MX" dirty="0" smtClean="0"/>
              <a:t>WHERE &lt;Condición&gt;</a:t>
            </a:r>
          </a:p>
          <a:p>
            <a:pPr>
              <a:buNone/>
            </a:pPr>
            <a:r>
              <a:rPr lang="es-MX" dirty="0" smtClean="0"/>
              <a:t>OR &lt;Condición&gt;;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10. Funciones de Oracle</a:t>
            </a:r>
            <a:endParaRPr lang="en-US" dirty="0"/>
          </a:p>
        </p:txBody>
      </p:sp>
      <p:graphicFrame>
        <p:nvGraphicFramePr>
          <p:cNvPr id="4" name="3 Tabla"/>
          <p:cNvGraphicFramePr>
            <a:graphicFrameLocks noGrp="1"/>
          </p:cNvGraphicFramePr>
          <p:nvPr/>
        </p:nvGraphicFramePr>
        <p:xfrm>
          <a:off x="251520" y="1772816"/>
          <a:ext cx="8568952" cy="4504268"/>
        </p:xfrm>
        <a:graphic>
          <a:graphicData uri="http://schemas.openxmlformats.org/drawingml/2006/table">
            <a:tbl>
              <a:tblPr/>
              <a:tblGrid>
                <a:gridCol w="2808312"/>
                <a:gridCol w="5760640"/>
              </a:tblGrid>
              <a:tr h="169333">
                <a:tc>
                  <a:txBody>
                    <a:bodyPr/>
                    <a:lstStyle/>
                    <a:p>
                      <a:pPr indent="540385" algn="just">
                        <a:spcAft>
                          <a:spcPts val="0"/>
                        </a:spcAft>
                      </a:pPr>
                      <a:r>
                        <a:rPr lang="es-MX" sz="1400" b="1" dirty="0">
                          <a:latin typeface="Times New Roman"/>
                          <a:ea typeface="Times New Roman"/>
                        </a:rPr>
                        <a:t>Función</a:t>
                      </a:r>
                      <a:endParaRPr lang="es-MX" sz="1400" dirty="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indent="540385" algn="just">
                        <a:spcAft>
                          <a:spcPts val="0"/>
                        </a:spcAft>
                      </a:pPr>
                      <a:r>
                        <a:rPr lang="es-MX" sz="1400" b="1">
                          <a:latin typeface="Times New Roman"/>
                          <a:ea typeface="Times New Roman"/>
                        </a:rPr>
                        <a:t>Devuelve</a:t>
                      </a:r>
                      <a:endParaRPr lang="es-MX" sz="14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r>
              <a:tr h="508000">
                <a:tc>
                  <a:txBody>
                    <a:bodyPr/>
                    <a:lstStyle/>
                    <a:p>
                      <a:pPr marL="0" indent="0" algn="l">
                        <a:spcAft>
                          <a:spcPts val="0"/>
                        </a:spcAft>
                      </a:pPr>
                      <a:r>
                        <a:rPr lang="es-MX" sz="1400" dirty="0">
                          <a:latin typeface="Times New Roman"/>
                          <a:ea typeface="Times New Roman"/>
                        </a:rPr>
                        <a:t>CAST (valor AS </a:t>
                      </a:r>
                      <a:r>
                        <a:rPr lang="es-MX" sz="1400" dirty="0" err="1">
                          <a:latin typeface="Times New Roman"/>
                          <a:ea typeface="Times New Roman"/>
                        </a:rPr>
                        <a:t>tipo_dato</a:t>
                      </a:r>
                      <a:r>
                        <a:rPr lang="es-MX" sz="1400" dirty="0">
                          <a:latin typeface="Times New Roman"/>
                          <a:ea typeface="Times New Roman"/>
                        </a:rPr>
                        <a:t>)</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El valor, convertido al tipo de dato especificado (por ejemplo, una fecha convertida a una cadena de caracteres)</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CONVERT (cadena USING </a:t>
                      </a:r>
                      <a:r>
                        <a:rPr lang="es-MX" sz="1400" dirty="0" err="1">
                          <a:latin typeface="Times New Roman"/>
                          <a:ea typeface="Times New Roman"/>
                        </a:rPr>
                        <a:t>conv</a:t>
                      </a:r>
                      <a:r>
                        <a:rPr lang="es-MX" sz="1400" dirty="0">
                          <a:latin typeface="Times New Roman"/>
                          <a:ea typeface="Times New Roman"/>
                        </a:rPr>
                        <a:t>)</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Cadena convertida según especifique la función de conversión indicada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CURRENT_TIMESTAMP ()</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Fecha y hora actuales.</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LOWER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Convierte una cadena de tipo </a:t>
                      </a:r>
                      <a:r>
                        <a:rPr lang="es-MX" sz="1400" dirty="0" err="1">
                          <a:latin typeface="Times New Roman"/>
                          <a:ea typeface="Times New Roman"/>
                        </a:rPr>
                        <a:t>varchar</a:t>
                      </a:r>
                      <a:r>
                        <a:rPr lang="es-MX" sz="1400" dirty="0">
                          <a:latin typeface="Times New Roman"/>
                          <a:ea typeface="Times New Roman"/>
                        </a:rPr>
                        <a:t> a minúsculas.</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SUBSTRING (fuente, n , longitud)</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Extrae de la cadena </a:t>
                      </a:r>
                      <a:r>
                        <a:rPr lang="es-MX" sz="1400" i="1" dirty="0">
                          <a:latin typeface="Times New Roman"/>
                          <a:ea typeface="Times New Roman"/>
                        </a:rPr>
                        <a:t>fuente </a:t>
                      </a:r>
                      <a:r>
                        <a:rPr lang="es-MX" sz="1400" dirty="0">
                          <a:latin typeface="Times New Roman"/>
                          <a:ea typeface="Times New Roman"/>
                        </a:rPr>
                        <a:t>una </a:t>
                      </a:r>
                      <a:r>
                        <a:rPr lang="es-MX" sz="1400" dirty="0" err="1">
                          <a:latin typeface="Times New Roman"/>
                          <a:ea typeface="Times New Roman"/>
                        </a:rPr>
                        <a:t>subcadena</a:t>
                      </a:r>
                      <a:r>
                        <a:rPr lang="es-MX" sz="1400" i="1" dirty="0">
                          <a:latin typeface="Times New Roman"/>
                          <a:ea typeface="Times New Roman"/>
                        </a:rPr>
                        <a:t> , </a:t>
                      </a:r>
                      <a:r>
                        <a:rPr lang="es-MX" sz="1400" dirty="0">
                          <a:latin typeface="Times New Roman"/>
                          <a:ea typeface="Times New Roman"/>
                        </a:rPr>
                        <a:t>comenzando en el carácter n-</a:t>
                      </a:r>
                      <a:r>
                        <a:rPr lang="es-MX" sz="1400" dirty="0" err="1">
                          <a:latin typeface="Times New Roman"/>
                          <a:ea typeface="Times New Roman"/>
                        </a:rPr>
                        <a:t>ésimo</a:t>
                      </a:r>
                      <a:r>
                        <a:rPr lang="es-MX" sz="1400" dirty="0">
                          <a:latin typeface="Times New Roman"/>
                          <a:ea typeface="Times New Roman"/>
                        </a:rPr>
                        <a:t>, con una longitud</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UPPER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Convierte una cadena de tipo </a:t>
                      </a:r>
                      <a:r>
                        <a:rPr lang="es-MX" sz="1400" dirty="0" err="1">
                          <a:latin typeface="Times New Roman"/>
                          <a:ea typeface="Times New Roman"/>
                        </a:rPr>
                        <a:t>varchar</a:t>
                      </a:r>
                      <a:r>
                        <a:rPr lang="es-MX" sz="1400" dirty="0">
                          <a:latin typeface="Times New Roman"/>
                          <a:ea typeface="Times New Roman"/>
                        </a:rPr>
                        <a:t> a mayúsculas.</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7">
                <a:tc>
                  <a:txBody>
                    <a:bodyPr/>
                    <a:lstStyle/>
                    <a:p>
                      <a:pPr marL="0" indent="0" algn="l">
                        <a:spcAft>
                          <a:spcPts val="0"/>
                        </a:spcAft>
                      </a:pPr>
                      <a:r>
                        <a:rPr lang="es-MX" sz="1400" dirty="0">
                          <a:latin typeface="Times New Roman"/>
                          <a:ea typeface="Times New Roman"/>
                        </a:rPr>
                        <a:t>LEFT(cadena, longitud)</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Devuelve de la cadena una </a:t>
                      </a:r>
                      <a:r>
                        <a:rPr lang="es-MX" sz="1400" dirty="0" err="1">
                          <a:latin typeface="Times New Roman"/>
                          <a:ea typeface="Times New Roman"/>
                        </a:rPr>
                        <a:t>subcadena</a:t>
                      </a:r>
                      <a:r>
                        <a:rPr lang="es-MX" sz="1400" dirty="0">
                          <a:latin typeface="Times New Roman"/>
                          <a:ea typeface="Times New Roman"/>
                        </a:rPr>
                        <a:t> comenzando por la izquierda y con una longitud</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
                <a:tc>
                  <a:txBody>
                    <a:bodyPr/>
                    <a:lstStyle/>
                    <a:p>
                      <a:pPr marL="0" indent="0" algn="l">
                        <a:spcAft>
                          <a:spcPts val="0"/>
                        </a:spcAft>
                      </a:pPr>
                      <a:r>
                        <a:rPr lang="es-MX" sz="1400" dirty="0">
                          <a:latin typeface="Times New Roman"/>
                          <a:ea typeface="Times New Roman"/>
                        </a:rPr>
                        <a:t>LEN(cadena)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Devuelve la longitud de la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
                <a:tc>
                  <a:txBody>
                    <a:bodyPr/>
                    <a:lstStyle/>
                    <a:p>
                      <a:pPr marL="0" indent="0" algn="l">
                        <a:spcAft>
                          <a:spcPts val="0"/>
                        </a:spcAft>
                      </a:pPr>
                      <a:r>
                        <a:rPr lang="es-MX" sz="1400" dirty="0">
                          <a:latin typeface="Times New Roman"/>
                          <a:ea typeface="Times New Roman"/>
                        </a:rPr>
                        <a:t>LTRIM(cadena)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Quita los blancos de la izquierda en la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
                <a:tc>
                  <a:txBody>
                    <a:bodyPr/>
                    <a:lstStyle/>
                    <a:p>
                      <a:pPr marL="0" indent="0" algn="l">
                        <a:spcAft>
                          <a:spcPts val="0"/>
                        </a:spcAft>
                      </a:pPr>
                      <a:r>
                        <a:rPr lang="es-MX" sz="1400" dirty="0">
                          <a:latin typeface="Times New Roman"/>
                          <a:ea typeface="Times New Roman"/>
                        </a:rPr>
                        <a:t>RTRIM(cadena)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Quita los blancos de la derecha en la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
                <a:tc>
                  <a:txBody>
                    <a:bodyPr/>
                    <a:lstStyle/>
                    <a:p>
                      <a:pPr marL="0" indent="0" algn="l">
                        <a:spcAft>
                          <a:spcPts val="0"/>
                        </a:spcAft>
                      </a:pPr>
                      <a:r>
                        <a:rPr lang="es-MX" sz="1400" dirty="0">
                          <a:latin typeface="Times New Roman"/>
                          <a:ea typeface="Times New Roman"/>
                        </a:rPr>
                        <a:t>STR(cadena)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Devuelve la cadena alineada a la derecha.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indent="0" algn="l">
                        <a:spcAft>
                          <a:spcPts val="0"/>
                        </a:spcAft>
                      </a:pPr>
                      <a:r>
                        <a:rPr lang="es-MX" sz="1400" dirty="0">
                          <a:latin typeface="Times New Roman"/>
                          <a:ea typeface="Times New Roman"/>
                        </a:rPr>
                        <a:t>RIGHT(cadena, nº elementos)</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Devuelve el número de elementos de la cadena que están a la derecha.</a:t>
                      </a:r>
                    </a:p>
                    <a:p>
                      <a:pPr marL="0" indent="0" algn="ctr">
                        <a:spcAft>
                          <a:spcPts val="0"/>
                        </a:spcAft>
                      </a:pPr>
                      <a:r>
                        <a:rPr lang="es-MX" sz="1400" dirty="0">
                          <a:latin typeface="Times New Roman"/>
                          <a:ea typeface="Times New Roman"/>
                        </a:rPr>
                        <a:t>RIGHT(CASA,2)  = SA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
                <a:tc>
                  <a:txBody>
                    <a:bodyPr/>
                    <a:lstStyle/>
                    <a:p>
                      <a:pPr marL="0" indent="0" algn="just">
                        <a:spcAft>
                          <a:spcPts val="0"/>
                        </a:spcAft>
                      </a:pPr>
                      <a:r>
                        <a:rPr lang="es-MX" sz="1400" dirty="0">
                          <a:latin typeface="Times New Roman"/>
                          <a:ea typeface="Times New Roman"/>
                        </a:rPr>
                        <a:t>ASCII(cadena)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spcAft>
                          <a:spcPts val="0"/>
                        </a:spcAft>
                      </a:pPr>
                      <a:r>
                        <a:rPr lang="es-MX" sz="1400" dirty="0">
                          <a:latin typeface="Times New Roman"/>
                          <a:ea typeface="Times New Roman"/>
                        </a:rPr>
                        <a:t>Devuelve el nº ASCII correspondiente a la cadena</a:t>
                      </a: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4 Rectángulo"/>
          <p:cNvSpPr/>
          <p:nvPr/>
        </p:nvSpPr>
        <p:spPr>
          <a:xfrm>
            <a:off x="807438" y="6488668"/>
            <a:ext cx="7580986" cy="307777"/>
          </a:xfrm>
          <a:prstGeom prst="rect">
            <a:avLst/>
          </a:prstGeom>
        </p:spPr>
        <p:txBody>
          <a:bodyPr wrap="none">
            <a:spAutoFit/>
          </a:bodyPr>
          <a:lstStyle/>
          <a:p>
            <a:r>
              <a:rPr lang="es-ES_tradnl" sz="1400" b="1" dirty="0"/>
              <a:t>NOTA: Existen más funciones</a:t>
            </a:r>
            <a:r>
              <a:rPr lang="es-ES_tradnl" sz="1400" b="1" dirty="0" smtClean="0"/>
              <a:t>. Estas son solo un ejemplo y se sugiere consultar el manual</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11. Consulta entre varias tablas</a:t>
            </a:r>
            <a:endParaRPr lang="en-US" dirty="0"/>
          </a:p>
        </p:txBody>
      </p:sp>
      <p:sp>
        <p:nvSpPr>
          <p:cNvPr id="3" name="2 Marcador de contenido"/>
          <p:cNvSpPr>
            <a:spLocks noGrp="1"/>
          </p:cNvSpPr>
          <p:nvPr>
            <p:ph idx="1"/>
          </p:nvPr>
        </p:nvSpPr>
        <p:spPr/>
        <p:txBody>
          <a:bodyPr>
            <a:normAutofit fontScale="62500" lnSpcReduction="20000"/>
          </a:bodyPr>
          <a:lstStyle/>
          <a:p>
            <a:pPr>
              <a:buNone/>
            </a:pPr>
            <a:r>
              <a:rPr lang="es-MX" b="1" dirty="0" err="1" smtClean="0"/>
              <a:t>Joins</a:t>
            </a:r>
            <a:endParaRPr lang="es-MX" dirty="0" smtClean="0"/>
          </a:p>
          <a:p>
            <a:r>
              <a:rPr lang="es-MX" dirty="0" smtClean="0"/>
              <a:t>Un </a:t>
            </a:r>
            <a:r>
              <a:rPr lang="es-MX" b="1" dirty="0" err="1" smtClean="0"/>
              <a:t>join</a:t>
            </a:r>
            <a:r>
              <a:rPr lang="es-MX" b="1" dirty="0" smtClean="0"/>
              <a:t> </a:t>
            </a:r>
            <a:r>
              <a:rPr lang="es-MX" dirty="0" smtClean="0"/>
              <a:t>es un </a:t>
            </a:r>
            <a:r>
              <a:rPr lang="es-MX" dirty="0" err="1" smtClean="0"/>
              <a:t>query</a:t>
            </a:r>
            <a:r>
              <a:rPr lang="es-MX" dirty="0" smtClean="0"/>
              <a:t> que combina tuplas de 2o más tablas, vistas, o vistas materializadas. Oracle  ejecuta un </a:t>
            </a:r>
            <a:r>
              <a:rPr lang="es-MX" dirty="0" err="1" smtClean="0"/>
              <a:t>join</a:t>
            </a:r>
            <a:r>
              <a:rPr lang="es-MX" dirty="0" smtClean="0"/>
              <a:t> cuando múltiples tablas aparecen en la cláusula FROM del </a:t>
            </a:r>
            <a:r>
              <a:rPr lang="es-MX" dirty="0" err="1" smtClean="0"/>
              <a:t>query</a:t>
            </a:r>
            <a:r>
              <a:rPr lang="es-MX" dirty="0" smtClean="0"/>
              <a:t>. Los atributos que se pueden seleccionar pueden ser parte de cualquier tabla en la lista. Si dos atributos pertenecientes a tablas diferentes se llaman igual, entonces se deberá indicar mediante referencias a esos atributos para evitar ambigüedades. </a:t>
            </a:r>
          </a:p>
          <a:p>
            <a:pPr>
              <a:buNone/>
            </a:pPr>
            <a:endParaRPr lang="es-MX" b="1" dirty="0" smtClean="0"/>
          </a:p>
          <a:p>
            <a:pPr>
              <a:buNone/>
            </a:pPr>
            <a:r>
              <a:rPr lang="es-MX" b="1" dirty="0" smtClean="0"/>
              <a:t>Condiciones de </a:t>
            </a:r>
            <a:r>
              <a:rPr lang="es-MX" b="1" dirty="0" err="1" smtClean="0"/>
              <a:t>Join</a:t>
            </a:r>
            <a:r>
              <a:rPr lang="es-MX" b="1" dirty="0" smtClean="0"/>
              <a:t> </a:t>
            </a:r>
            <a:endParaRPr lang="es-MX" dirty="0" smtClean="0"/>
          </a:p>
          <a:p>
            <a:r>
              <a:rPr lang="es-MX" dirty="0" smtClean="0"/>
              <a:t>La mayoría de los </a:t>
            </a:r>
            <a:r>
              <a:rPr lang="es-MX" dirty="0" err="1" smtClean="0"/>
              <a:t>queries</a:t>
            </a:r>
            <a:r>
              <a:rPr lang="es-MX" dirty="0" smtClean="0"/>
              <a:t> contienen la cláusula WHERE, la cual compara dos atributos, cada uno de una tabla diferente. Tal condición es llamada </a:t>
            </a:r>
            <a:r>
              <a:rPr lang="es-MX" b="1" dirty="0" smtClean="0"/>
              <a:t>condición de </a:t>
            </a:r>
            <a:r>
              <a:rPr lang="es-MX" b="1" dirty="0" err="1" smtClean="0"/>
              <a:t>join</a:t>
            </a:r>
            <a:r>
              <a:rPr lang="es-MX" dirty="0" smtClean="0"/>
              <a:t>. Para ejecutar un </a:t>
            </a:r>
            <a:r>
              <a:rPr lang="es-MX" dirty="0" err="1" smtClean="0"/>
              <a:t>join</a:t>
            </a:r>
            <a:r>
              <a:rPr lang="es-MX" dirty="0" smtClean="0"/>
              <a:t>, Oracle combinas pares de filas, cada una conteniendo una fila de cada tabla, para cada una la condición es evaluada para ver si es TRUE. </a:t>
            </a:r>
          </a:p>
          <a:p>
            <a:r>
              <a:rPr lang="es-MX" dirty="0" smtClean="0"/>
              <a:t> Para ejecutar un </a:t>
            </a:r>
            <a:r>
              <a:rPr lang="es-MX" dirty="0" err="1" smtClean="0"/>
              <a:t>join</a:t>
            </a:r>
            <a:r>
              <a:rPr lang="es-MX" dirty="0" smtClean="0"/>
              <a:t> de </a:t>
            </a:r>
            <a:r>
              <a:rPr lang="es-MX" u="sng" dirty="0" smtClean="0"/>
              <a:t>3 o más tablas</a:t>
            </a:r>
            <a:r>
              <a:rPr lang="es-MX" dirty="0" smtClean="0"/>
              <a:t>, Oracle primero  hace </a:t>
            </a:r>
            <a:r>
              <a:rPr lang="es-MX" u="sng" dirty="0" smtClean="0"/>
              <a:t>el </a:t>
            </a:r>
            <a:r>
              <a:rPr lang="es-MX" u="sng" dirty="0" err="1" smtClean="0"/>
              <a:t>join</a:t>
            </a:r>
            <a:r>
              <a:rPr lang="es-MX" u="sng" dirty="0" smtClean="0"/>
              <a:t> de 2 tablas </a:t>
            </a:r>
            <a:r>
              <a:rPr lang="es-MX" dirty="0" smtClean="0"/>
              <a:t>basándose en las condiciones de comparación de sus columnas </a:t>
            </a:r>
            <a:r>
              <a:rPr lang="es-MX" u="sng" dirty="0" smtClean="0"/>
              <a:t>y luego hace el </a:t>
            </a:r>
            <a:r>
              <a:rPr lang="es-MX" u="sng" dirty="0" err="1" smtClean="0"/>
              <a:t>join</a:t>
            </a:r>
            <a:r>
              <a:rPr lang="es-MX" u="sng" dirty="0" smtClean="0"/>
              <a:t> del resultante con otra tabla</a:t>
            </a:r>
            <a:r>
              <a:rPr lang="es-MX" dirty="0" smtClean="0"/>
              <a:t> basándose en las condiciones establecidas para sus columnas. Oracle continúa con este proceso hasta que realice el </a:t>
            </a:r>
            <a:r>
              <a:rPr lang="es-MX" dirty="0" err="1" smtClean="0"/>
              <a:t>join</a:t>
            </a:r>
            <a:r>
              <a:rPr lang="es-MX" dirty="0" smtClean="0"/>
              <a:t> con todas las tablas listadas en el </a:t>
            </a:r>
            <a:r>
              <a:rPr lang="es-MX" dirty="0" err="1" smtClean="0"/>
              <a:t>query</a:t>
            </a:r>
            <a:r>
              <a:rPr lang="es-MX" dirty="0" smtClean="0"/>
              <a:t>. </a:t>
            </a:r>
            <a:r>
              <a:rPr lang="es-MX" u="sng" dirty="0" smtClean="0"/>
              <a:t>El optimizador de Oracle determina </a:t>
            </a:r>
            <a:r>
              <a:rPr lang="es-MX" dirty="0" smtClean="0"/>
              <a:t>cual es el orden a utilizar basándose en las condiciones, índices de las tablas, y cualquier estadística acerca de las tablas disponible. </a:t>
            </a:r>
          </a:p>
          <a:p>
            <a:r>
              <a:rPr lang="es-MX" dirty="0" smtClean="0"/>
              <a:t> El </a:t>
            </a:r>
            <a:r>
              <a:rPr lang="es-MX" dirty="0" err="1" smtClean="0"/>
              <a:t>join</a:t>
            </a:r>
            <a:r>
              <a:rPr lang="es-MX" dirty="0" smtClean="0"/>
              <a:t> puede contener condiciones que hacen referencia a una sola tabla en la cláusula WHERE. Estas condiciones pueden restringir aun más los resultados en el </a:t>
            </a:r>
            <a:r>
              <a:rPr lang="es-MX" dirty="0" err="1" smtClean="0"/>
              <a:t>query</a:t>
            </a:r>
            <a:r>
              <a:rPr lang="es-MX"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62500" lnSpcReduction="20000"/>
          </a:bodyPr>
          <a:lstStyle/>
          <a:p>
            <a:pPr>
              <a:buNone/>
            </a:pPr>
            <a:r>
              <a:rPr lang="es-MX" b="1" dirty="0" err="1" smtClean="0"/>
              <a:t>Equijoins</a:t>
            </a:r>
            <a:endParaRPr lang="es-MX" dirty="0" smtClean="0"/>
          </a:p>
          <a:p>
            <a:r>
              <a:rPr lang="es-MX" dirty="0" smtClean="0"/>
              <a:t>Un </a:t>
            </a:r>
            <a:r>
              <a:rPr lang="es-MX" b="1" dirty="0" err="1" smtClean="0"/>
              <a:t>equijoin</a:t>
            </a:r>
            <a:r>
              <a:rPr lang="es-MX" b="1" dirty="0" smtClean="0"/>
              <a:t> </a:t>
            </a:r>
            <a:r>
              <a:rPr lang="es-MX" dirty="0" smtClean="0"/>
              <a:t>es un </a:t>
            </a:r>
            <a:r>
              <a:rPr lang="es-MX" dirty="0" err="1" smtClean="0"/>
              <a:t>join</a:t>
            </a:r>
            <a:r>
              <a:rPr lang="es-MX" dirty="0" smtClean="0"/>
              <a:t> con una condición de </a:t>
            </a:r>
            <a:r>
              <a:rPr lang="es-MX" dirty="0" err="1" smtClean="0"/>
              <a:t>join</a:t>
            </a:r>
            <a:r>
              <a:rPr lang="es-MX" dirty="0" smtClean="0"/>
              <a:t> la cual contiene un </a:t>
            </a:r>
            <a:r>
              <a:rPr lang="es-MX" u="sng" dirty="0" smtClean="0"/>
              <a:t>operador de igualdad</a:t>
            </a:r>
            <a:r>
              <a:rPr lang="es-MX" dirty="0" smtClean="0"/>
              <a:t>. </a:t>
            </a:r>
          </a:p>
          <a:p>
            <a:r>
              <a:rPr lang="es-MX" dirty="0" smtClean="0"/>
              <a:t>Combina tuplas que tienen valores equivalentes para los atributos especificados. </a:t>
            </a:r>
          </a:p>
          <a:p>
            <a:r>
              <a:rPr lang="es-MX" dirty="0" smtClean="0"/>
              <a:t>Dependiendo del algoritmo interno el optimizador escoge ejecutar el </a:t>
            </a:r>
            <a:r>
              <a:rPr lang="es-MX" dirty="0" err="1" smtClean="0"/>
              <a:t>join</a:t>
            </a:r>
            <a:r>
              <a:rPr lang="es-MX" dirty="0" smtClean="0"/>
              <a:t>, el tamaño total de las columnas en la condición de </a:t>
            </a:r>
            <a:r>
              <a:rPr lang="es-MX" dirty="0" err="1" smtClean="0"/>
              <a:t>equijoin</a:t>
            </a:r>
            <a:r>
              <a:rPr lang="es-MX" dirty="0" smtClean="0"/>
              <a:t> en una sola tabla podría estar limitado al tamaño del bloque de datos restando algo de </a:t>
            </a:r>
            <a:r>
              <a:rPr lang="es-MX" dirty="0" err="1" smtClean="0"/>
              <a:t>overhead</a:t>
            </a:r>
            <a:r>
              <a:rPr lang="es-MX" dirty="0" smtClean="0"/>
              <a:t>. </a:t>
            </a:r>
          </a:p>
          <a:p>
            <a:r>
              <a:rPr lang="es-MX" dirty="0" smtClean="0"/>
              <a:t>Ejemplo:</a:t>
            </a:r>
          </a:p>
          <a:p>
            <a:pPr>
              <a:buNone/>
            </a:pPr>
            <a:r>
              <a:rPr lang="es-MX" b="1" dirty="0" smtClean="0"/>
              <a:t> </a:t>
            </a:r>
            <a:r>
              <a:rPr lang="es-MX" dirty="0" smtClean="0"/>
              <a:t>SELECT Apellidos, </a:t>
            </a:r>
            <a:r>
              <a:rPr lang="es-MX" dirty="0" err="1" smtClean="0"/>
              <a:t>Puesto_Id</a:t>
            </a:r>
            <a:r>
              <a:rPr lang="es-MX" dirty="0" smtClean="0"/>
              <a:t>, </a:t>
            </a:r>
            <a:r>
              <a:rPr lang="es-MX" dirty="0" err="1" smtClean="0"/>
              <a:t>Departmento.Depto_Id</a:t>
            </a:r>
            <a:r>
              <a:rPr lang="es-MX" dirty="0" smtClean="0"/>
              <a:t>, </a:t>
            </a:r>
            <a:r>
              <a:rPr lang="es-MX" dirty="0" err="1" smtClean="0"/>
              <a:t>Nombre_Depto</a:t>
            </a:r>
            <a:endParaRPr lang="es-MX" dirty="0" smtClean="0"/>
          </a:p>
          <a:p>
            <a:pPr>
              <a:buNone/>
            </a:pPr>
            <a:r>
              <a:rPr lang="es-MX" dirty="0" smtClean="0"/>
              <a:t>FROM Empleados, Departamento</a:t>
            </a:r>
          </a:p>
          <a:p>
            <a:pPr>
              <a:buNone/>
            </a:pPr>
            <a:r>
              <a:rPr lang="es-MX" dirty="0" smtClean="0"/>
              <a:t>WHERE </a:t>
            </a:r>
            <a:r>
              <a:rPr lang="es-MX" dirty="0" err="1" smtClean="0"/>
              <a:t>Empleados.Depto_Id</a:t>
            </a:r>
            <a:r>
              <a:rPr lang="es-MX" dirty="0" smtClean="0"/>
              <a:t> = </a:t>
            </a:r>
            <a:r>
              <a:rPr lang="es-MX" dirty="0" err="1" smtClean="0"/>
              <a:t>Departamento.Depto_Id</a:t>
            </a:r>
            <a:r>
              <a:rPr lang="es-MX" dirty="0" smtClean="0"/>
              <a:t>;</a:t>
            </a:r>
          </a:p>
          <a:p>
            <a:pPr>
              <a:buNone/>
            </a:pPr>
            <a:endParaRPr lang="es-MX" dirty="0" smtClean="0"/>
          </a:p>
          <a:p>
            <a:pPr>
              <a:buNone/>
            </a:pPr>
            <a:r>
              <a:rPr lang="es-MX" dirty="0" smtClean="0"/>
              <a:t>APELLIDOS	PUESTO_ID 	DEPTO_ID 	NOMBRE_DEPTO</a:t>
            </a:r>
          </a:p>
          <a:p>
            <a:pPr>
              <a:buNone/>
            </a:pPr>
            <a:r>
              <a:rPr lang="es-MX" dirty="0" smtClean="0"/>
              <a:t>------------------- -------------------------------------------------------------------------------</a:t>
            </a:r>
          </a:p>
          <a:p>
            <a:pPr>
              <a:buNone/>
            </a:pPr>
            <a:r>
              <a:rPr lang="es-MX" dirty="0" smtClean="0"/>
              <a:t>Sierra Reyes	FI_ACCOUNT 	100 		Finanzas</a:t>
            </a:r>
          </a:p>
          <a:p>
            <a:pPr>
              <a:buNone/>
            </a:pPr>
            <a:r>
              <a:rPr lang="es-MX" dirty="0" smtClean="0"/>
              <a:t>Díaz López 	FI_ACCOUNT 	100 		Finanzas</a:t>
            </a:r>
          </a:p>
          <a:p>
            <a:pPr>
              <a:buNone/>
            </a:pPr>
            <a:r>
              <a:rPr lang="en-US" dirty="0" err="1" smtClean="0"/>
              <a:t>Pérez</a:t>
            </a:r>
            <a:r>
              <a:rPr lang="en-US" dirty="0" smtClean="0"/>
              <a:t> </a:t>
            </a:r>
            <a:r>
              <a:rPr lang="en-US" dirty="0" err="1" smtClean="0"/>
              <a:t>Macías</a:t>
            </a:r>
            <a:r>
              <a:rPr lang="en-US" dirty="0" smtClean="0"/>
              <a:t>	FI_ACCOUNT 	100 		</a:t>
            </a:r>
            <a:r>
              <a:rPr lang="en-US" dirty="0" err="1" smtClean="0"/>
              <a:t>Finanzas</a:t>
            </a:r>
            <a:endParaRPr lang="es-MX" dirty="0" smtClean="0"/>
          </a:p>
          <a:p>
            <a:pPr>
              <a:buNone/>
            </a:pPr>
            <a:endParaRPr lang="es-MX"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420656"/>
          </a:xfrm>
        </p:spPr>
        <p:txBody>
          <a:bodyPr>
            <a:normAutofit fontScale="90000"/>
          </a:bodyPr>
          <a:lstStyle/>
          <a:p>
            <a:endParaRPr lang="en-US" dirty="0"/>
          </a:p>
        </p:txBody>
      </p:sp>
      <p:sp>
        <p:nvSpPr>
          <p:cNvPr id="3" name="2 Marcador de contenido"/>
          <p:cNvSpPr>
            <a:spLocks noGrp="1"/>
          </p:cNvSpPr>
          <p:nvPr>
            <p:ph idx="1"/>
          </p:nvPr>
        </p:nvSpPr>
        <p:spPr>
          <a:xfrm>
            <a:off x="457200" y="1412776"/>
            <a:ext cx="8229600" cy="4911824"/>
          </a:xfrm>
        </p:spPr>
        <p:txBody>
          <a:bodyPr>
            <a:noAutofit/>
          </a:bodyPr>
          <a:lstStyle/>
          <a:p>
            <a:pPr>
              <a:buNone/>
            </a:pPr>
            <a:r>
              <a:rPr lang="en-US" sz="1600" b="1" dirty="0" smtClean="0"/>
              <a:t>Self Joins</a:t>
            </a:r>
            <a:endParaRPr lang="es-MX" sz="1600" dirty="0" smtClean="0"/>
          </a:p>
          <a:p>
            <a:r>
              <a:rPr lang="es-MX" sz="1600" dirty="0" smtClean="0"/>
              <a:t>Un </a:t>
            </a:r>
            <a:r>
              <a:rPr lang="es-MX" sz="1600" b="1" dirty="0" err="1" smtClean="0"/>
              <a:t>self</a:t>
            </a:r>
            <a:r>
              <a:rPr lang="es-MX" sz="1600" b="1" dirty="0" smtClean="0"/>
              <a:t> </a:t>
            </a:r>
            <a:r>
              <a:rPr lang="es-MX" sz="1600" b="1" dirty="0" err="1" smtClean="0"/>
              <a:t>join</a:t>
            </a:r>
            <a:r>
              <a:rPr lang="es-MX" sz="1600" b="1" dirty="0" smtClean="0"/>
              <a:t> </a:t>
            </a:r>
            <a:r>
              <a:rPr lang="es-MX" sz="1600" dirty="0" smtClean="0"/>
              <a:t>es un </a:t>
            </a:r>
            <a:r>
              <a:rPr lang="es-MX" sz="1600" dirty="0" err="1" smtClean="0"/>
              <a:t>join</a:t>
            </a:r>
            <a:r>
              <a:rPr lang="es-MX" sz="1600" dirty="0" smtClean="0"/>
              <a:t> de una tabla hacia sí mismo. </a:t>
            </a:r>
          </a:p>
          <a:p>
            <a:r>
              <a:rPr lang="es-MX" sz="1600" dirty="0" smtClean="0"/>
              <a:t>Esta tabla aparecerá </a:t>
            </a:r>
            <a:r>
              <a:rPr lang="es-MX" sz="1600" u="sng" dirty="0" smtClean="0"/>
              <a:t>2 veces </a:t>
            </a:r>
            <a:r>
              <a:rPr lang="es-MX" sz="1600" dirty="0" smtClean="0"/>
              <a:t>en la cláusula FROM y es seguida por alias que califican los nombres de las columnas en la condición de </a:t>
            </a:r>
            <a:r>
              <a:rPr lang="es-MX" sz="1600" dirty="0" err="1" smtClean="0"/>
              <a:t>join</a:t>
            </a:r>
            <a:r>
              <a:rPr lang="es-MX" sz="1600" dirty="0" smtClean="0"/>
              <a:t>. </a:t>
            </a:r>
          </a:p>
          <a:p>
            <a:r>
              <a:rPr lang="es-MX" sz="1600" dirty="0" smtClean="0"/>
              <a:t>Para ejecutar un </a:t>
            </a:r>
            <a:r>
              <a:rPr lang="es-MX" sz="1600" dirty="0" err="1" smtClean="0"/>
              <a:t>self</a:t>
            </a:r>
            <a:r>
              <a:rPr lang="es-MX" sz="1600" dirty="0" smtClean="0"/>
              <a:t> </a:t>
            </a:r>
            <a:r>
              <a:rPr lang="es-MX" sz="1600" dirty="0" err="1" smtClean="0"/>
              <a:t>join</a:t>
            </a:r>
            <a:r>
              <a:rPr lang="es-MX" sz="1600" dirty="0" smtClean="0"/>
              <a:t>, Oracle combina y regresa las filas de la tabla que satisfacen la condición de </a:t>
            </a:r>
            <a:r>
              <a:rPr lang="es-MX" sz="1600" dirty="0" err="1" smtClean="0"/>
              <a:t>join</a:t>
            </a:r>
            <a:r>
              <a:rPr lang="es-MX" sz="1600" dirty="0" smtClean="0"/>
              <a:t>. </a:t>
            </a:r>
            <a:r>
              <a:rPr lang="en-US" sz="1600" dirty="0" err="1" smtClean="0"/>
              <a:t>Ejemplo</a:t>
            </a:r>
            <a:r>
              <a:rPr lang="en-US" sz="1600" dirty="0" smtClean="0"/>
              <a:t>:</a:t>
            </a:r>
            <a:endParaRPr lang="es-MX" sz="1600" dirty="0" smtClean="0"/>
          </a:p>
          <a:p>
            <a:pPr>
              <a:buNone/>
            </a:pPr>
            <a:r>
              <a:rPr lang="en-US" sz="1600" dirty="0" smtClean="0"/>
              <a:t> </a:t>
            </a:r>
          </a:p>
          <a:p>
            <a:pPr>
              <a:spcBef>
                <a:spcPts val="0"/>
              </a:spcBef>
              <a:buNone/>
            </a:pPr>
            <a:r>
              <a:rPr lang="en-US" sz="1600" dirty="0" smtClean="0"/>
              <a:t>SELECT E1.last_name||' </a:t>
            </a:r>
            <a:r>
              <a:rPr lang="en-US" sz="1600" dirty="0" err="1" smtClean="0"/>
              <a:t>trabaja</a:t>
            </a:r>
            <a:r>
              <a:rPr lang="en-US" sz="1600" dirty="0" smtClean="0"/>
              <a:t> </a:t>
            </a:r>
            <a:r>
              <a:rPr lang="en-US" sz="1600" dirty="0" err="1" smtClean="0"/>
              <a:t>para</a:t>
            </a:r>
            <a:r>
              <a:rPr lang="en-US" sz="1600" dirty="0" smtClean="0"/>
              <a:t>'||E2.last_name</a:t>
            </a:r>
            <a:endParaRPr lang="es-MX" sz="1600" dirty="0" smtClean="0"/>
          </a:p>
          <a:p>
            <a:pPr>
              <a:spcBef>
                <a:spcPts val="0"/>
              </a:spcBef>
              <a:buNone/>
            </a:pPr>
            <a:r>
              <a:rPr lang="es-MX" sz="1600" dirty="0" smtClean="0"/>
              <a:t>"Empleados y sus Jefes"</a:t>
            </a:r>
          </a:p>
          <a:p>
            <a:pPr>
              <a:spcBef>
                <a:spcPts val="0"/>
              </a:spcBef>
              <a:buNone/>
            </a:pPr>
            <a:r>
              <a:rPr lang="es-MX" sz="1600" dirty="0" smtClean="0"/>
              <a:t>FROM Empleado e1, Empleado E2</a:t>
            </a:r>
          </a:p>
          <a:p>
            <a:pPr>
              <a:spcBef>
                <a:spcPts val="0"/>
              </a:spcBef>
              <a:buNone/>
            </a:pPr>
            <a:r>
              <a:rPr lang="es-MX" sz="1600" dirty="0" smtClean="0"/>
              <a:t>WHERE e1.Jefe_Id = e2. </a:t>
            </a:r>
            <a:r>
              <a:rPr lang="es-MX" sz="1600" dirty="0" err="1" smtClean="0"/>
              <a:t>Empleado_Id</a:t>
            </a:r>
            <a:endParaRPr lang="es-MX" sz="1600" dirty="0" smtClean="0"/>
          </a:p>
          <a:p>
            <a:pPr>
              <a:spcBef>
                <a:spcPts val="0"/>
              </a:spcBef>
              <a:buNone/>
            </a:pPr>
            <a:r>
              <a:rPr lang="es-MX" sz="1600" dirty="0" smtClean="0"/>
              <a:t>AND E1.Apellido LIKE 'R%';</a:t>
            </a:r>
          </a:p>
          <a:p>
            <a:pPr>
              <a:buNone/>
            </a:pPr>
            <a:endParaRPr lang="es-MX" sz="1600" dirty="0" smtClean="0"/>
          </a:p>
          <a:p>
            <a:pPr>
              <a:spcBef>
                <a:spcPts val="0"/>
              </a:spcBef>
              <a:buNone/>
            </a:pPr>
            <a:r>
              <a:rPr lang="es-MX" sz="1600" dirty="0" smtClean="0"/>
              <a:t> Empleados y sus Jefes</a:t>
            </a:r>
          </a:p>
          <a:p>
            <a:pPr>
              <a:spcBef>
                <a:spcPts val="0"/>
              </a:spcBef>
              <a:buNone/>
            </a:pPr>
            <a:r>
              <a:rPr lang="es-MX" sz="1600" dirty="0" smtClean="0"/>
              <a:t>-------------------------------</a:t>
            </a:r>
          </a:p>
          <a:p>
            <a:pPr>
              <a:spcBef>
                <a:spcPts val="0"/>
              </a:spcBef>
              <a:buNone/>
            </a:pPr>
            <a:r>
              <a:rPr lang="es-MX" sz="1600" dirty="0" smtClean="0"/>
              <a:t>Ríos trabaja para Burgos</a:t>
            </a:r>
          </a:p>
          <a:p>
            <a:pPr>
              <a:spcBef>
                <a:spcPts val="0"/>
              </a:spcBef>
              <a:buNone/>
            </a:pPr>
            <a:r>
              <a:rPr lang="es-MX" sz="1600" dirty="0" smtClean="0"/>
              <a:t>Ramírez trabaja para Cortés</a:t>
            </a:r>
          </a:p>
          <a:p>
            <a:pPr>
              <a:spcBef>
                <a:spcPts val="0"/>
              </a:spcBef>
              <a:buNone/>
            </a:pPr>
            <a:r>
              <a:rPr lang="es-MX" sz="1600" dirty="0" smtClean="0"/>
              <a:t>Reyes trabaja para Zapata</a:t>
            </a:r>
          </a:p>
          <a:p>
            <a:pPr>
              <a:spcBef>
                <a:spcPts val="0"/>
              </a:spcBef>
              <a:buNone/>
            </a:pPr>
            <a:r>
              <a:rPr lang="es-MX" sz="1600" dirty="0" smtClean="0"/>
              <a:t>Rodríguez trabaja para Cortés</a:t>
            </a:r>
          </a:p>
          <a:p>
            <a:pPr>
              <a:buNone/>
            </a:pPr>
            <a:r>
              <a:rPr lang="es-MX" sz="1600" dirty="0" smtClean="0"/>
              <a:t> </a:t>
            </a:r>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r>
              <a:rPr lang="es-MX" b="1" dirty="0" smtClean="0"/>
              <a:t>Producto Cartesiano </a:t>
            </a:r>
            <a:endParaRPr lang="es-MX" dirty="0" smtClean="0"/>
          </a:p>
          <a:p>
            <a:r>
              <a:rPr lang="es-MX" dirty="0" smtClean="0"/>
              <a:t>Si dos tablas en un </a:t>
            </a:r>
            <a:r>
              <a:rPr lang="es-MX" dirty="0" err="1" smtClean="0"/>
              <a:t>query</a:t>
            </a:r>
            <a:r>
              <a:rPr lang="es-MX" dirty="0" smtClean="0"/>
              <a:t> con </a:t>
            </a:r>
            <a:r>
              <a:rPr lang="es-MX" dirty="0" err="1" smtClean="0"/>
              <a:t>join</a:t>
            </a:r>
            <a:r>
              <a:rPr lang="es-MX" dirty="0" smtClean="0"/>
              <a:t> no tienen condición, entonces Oracle regresa su  </a:t>
            </a:r>
            <a:r>
              <a:rPr lang="es-MX" b="1" dirty="0" smtClean="0"/>
              <a:t>Producto Cartesiano</a:t>
            </a:r>
            <a:r>
              <a:rPr lang="es-MX" dirty="0" smtClean="0"/>
              <a:t>. </a:t>
            </a:r>
          </a:p>
          <a:p>
            <a:r>
              <a:rPr lang="es-MX" dirty="0" smtClean="0"/>
              <a:t>Oracle combina cada tupla de una tabla con cada tupla de la otra tabla. </a:t>
            </a:r>
          </a:p>
          <a:p>
            <a:r>
              <a:rPr lang="es-MX" dirty="0" smtClean="0"/>
              <a:t>Un producto Cartesiano siempre genera muchas tuplas que rara vez son utilizadas. Por ejemplo, el producto Cartesiano de dos tablas, cada una con 100 tuplas, genera 10,000 tuplas. </a:t>
            </a:r>
          </a:p>
          <a:p>
            <a:r>
              <a:rPr lang="es-MX" dirty="0" smtClean="0"/>
              <a:t>Entonces, siempre se debe indicar una condición de </a:t>
            </a:r>
            <a:r>
              <a:rPr lang="es-MX" dirty="0" err="1" smtClean="0"/>
              <a:t>join</a:t>
            </a:r>
            <a:r>
              <a:rPr lang="es-MX" dirty="0" smtClean="0"/>
              <a:t> a menos que específicamente se requiera el producto Cartesiano. </a:t>
            </a:r>
          </a:p>
          <a:p>
            <a:r>
              <a:rPr lang="es-MX" dirty="0" smtClean="0"/>
              <a:t>Si un  </a:t>
            </a:r>
            <a:r>
              <a:rPr lang="es-MX" dirty="0" err="1" smtClean="0"/>
              <a:t>query</a:t>
            </a:r>
            <a:r>
              <a:rPr lang="es-MX" dirty="0" smtClean="0"/>
              <a:t> hace </a:t>
            </a:r>
            <a:r>
              <a:rPr lang="es-MX" dirty="0" err="1" smtClean="0"/>
              <a:t>join</a:t>
            </a:r>
            <a:r>
              <a:rPr lang="es-MX" dirty="0" smtClean="0"/>
              <a:t> de tres o más tablas y no se especifica una condición de </a:t>
            </a:r>
            <a:r>
              <a:rPr lang="es-MX" dirty="0" err="1" smtClean="0"/>
              <a:t>join</a:t>
            </a:r>
            <a:r>
              <a:rPr lang="es-MX" dirty="0" smtClean="0"/>
              <a:t> para un par específico, entonces el optimizador podría escoger un orden de </a:t>
            </a:r>
            <a:r>
              <a:rPr lang="es-MX" dirty="0" err="1" smtClean="0"/>
              <a:t>join</a:t>
            </a:r>
            <a:r>
              <a:rPr lang="es-MX" dirty="0" smtClean="0"/>
              <a:t> para evadir la producción de un producto Cartesiano intermedio</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a:bodyPr>
          <a:lstStyle/>
          <a:p>
            <a:pPr>
              <a:buNone/>
            </a:pPr>
            <a:r>
              <a:rPr lang="es-MX" b="1" dirty="0" err="1" smtClean="0"/>
              <a:t>Inner</a:t>
            </a:r>
            <a:r>
              <a:rPr lang="es-MX" b="1" dirty="0" smtClean="0"/>
              <a:t> </a:t>
            </a:r>
            <a:r>
              <a:rPr lang="es-MX" b="1" dirty="0" err="1" smtClean="0"/>
              <a:t>Joins</a:t>
            </a:r>
            <a:endParaRPr lang="es-MX" dirty="0" smtClean="0"/>
          </a:p>
          <a:p>
            <a:r>
              <a:rPr lang="es-MX" dirty="0" smtClean="0"/>
              <a:t>Un </a:t>
            </a:r>
            <a:r>
              <a:rPr lang="es-MX" b="1" dirty="0" err="1" smtClean="0"/>
              <a:t>inner</a:t>
            </a:r>
            <a:r>
              <a:rPr lang="es-MX" b="1" dirty="0" smtClean="0"/>
              <a:t> </a:t>
            </a:r>
            <a:r>
              <a:rPr lang="es-MX" b="1" dirty="0" err="1" smtClean="0"/>
              <a:t>join</a:t>
            </a:r>
            <a:r>
              <a:rPr lang="es-MX" b="1" dirty="0" smtClean="0"/>
              <a:t> </a:t>
            </a:r>
            <a:r>
              <a:rPr lang="es-MX" dirty="0" smtClean="0"/>
              <a:t>(también llamado </a:t>
            </a:r>
            <a:r>
              <a:rPr lang="es-MX" b="1" dirty="0" err="1" smtClean="0"/>
              <a:t>join</a:t>
            </a:r>
            <a:r>
              <a:rPr lang="es-MX" b="1" dirty="0" smtClean="0"/>
              <a:t> simple</a:t>
            </a:r>
            <a:r>
              <a:rPr lang="es-MX" dirty="0" smtClean="0"/>
              <a:t>) es un </a:t>
            </a:r>
            <a:r>
              <a:rPr lang="es-MX" dirty="0" err="1" smtClean="0"/>
              <a:t>join</a:t>
            </a:r>
            <a:r>
              <a:rPr lang="es-MX" dirty="0" smtClean="0"/>
              <a:t> de dos o más tablas que regresan solo aquellas filas que satisfacen las condiciones de </a:t>
            </a:r>
            <a:r>
              <a:rPr lang="es-MX" dirty="0" err="1" smtClean="0"/>
              <a:t>join</a:t>
            </a:r>
            <a:r>
              <a:rPr lang="es-MX" dirty="0" smtClean="0"/>
              <a:t>.</a:t>
            </a:r>
          </a:p>
          <a:p>
            <a:pPr>
              <a:buNone/>
            </a:pPr>
            <a:endParaRPr lang="es-MX" sz="2000" dirty="0" smtClean="0"/>
          </a:p>
          <a:p>
            <a:pPr>
              <a:buNone/>
            </a:pPr>
            <a:r>
              <a:rPr lang="es-MX" sz="2000" dirty="0" smtClean="0"/>
              <a:t>SELECT </a:t>
            </a:r>
            <a:r>
              <a:rPr lang="es-MX" sz="2000" dirty="0" err="1" smtClean="0"/>
              <a:t>emp.nombre</a:t>
            </a:r>
            <a:r>
              <a:rPr lang="es-MX" sz="2000" dirty="0" smtClean="0"/>
              <a:t>, </a:t>
            </a:r>
            <a:r>
              <a:rPr lang="es-MX" sz="2000" dirty="0" err="1" smtClean="0"/>
              <a:t>emp.direccion</a:t>
            </a:r>
            <a:r>
              <a:rPr lang="es-MX" sz="2000" dirty="0" smtClean="0"/>
              <a:t>, </a:t>
            </a:r>
            <a:r>
              <a:rPr lang="es-MX" sz="2000" dirty="0" err="1" smtClean="0"/>
              <a:t>emp.cargo</a:t>
            </a:r>
            <a:r>
              <a:rPr lang="es-MX" sz="2000" dirty="0" smtClean="0"/>
              <a:t>, </a:t>
            </a:r>
            <a:r>
              <a:rPr lang="es-MX" sz="2000" dirty="0" err="1" smtClean="0"/>
              <a:t>dep.codigo_dep</a:t>
            </a:r>
            <a:r>
              <a:rPr lang="es-MX" sz="2000" dirty="0" smtClean="0"/>
              <a:t>, </a:t>
            </a:r>
            <a:r>
              <a:rPr lang="es-MX" sz="2000" dirty="0" err="1" smtClean="0"/>
              <a:t>dep.nombre_dep</a:t>
            </a:r>
            <a:endParaRPr lang="es-MX" sz="2000" dirty="0" smtClean="0"/>
          </a:p>
          <a:p>
            <a:pPr>
              <a:buNone/>
            </a:pPr>
            <a:r>
              <a:rPr lang="es-MX" sz="2000" dirty="0" smtClean="0"/>
              <a:t>FROM </a:t>
            </a:r>
            <a:r>
              <a:rPr lang="es-MX" sz="2000" dirty="0" err="1" smtClean="0"/>
              <a:t>t_empleado</a:t>
            </a:r>
            <a:r>
              <a:rPr lang="es-MX" sz="2000" dirty="0" smtClean="0"/>
              <a:t> </a:t>
            </a:r>
            <a:r>
              <a:rPr lang="es-MX" sz="2000" dirty="0" err="1" smtClean="0"/>
              <a:t>emp</a:t>
            </a:r>
            <a:r>
              <a:rPr lang="es-MX" sz="2000" dirty="0" smtClean="0"/>
              <a:t>, </a:t>
            </a:r>
            <a:r>
              <a:rPr lang="es-MX" sz="2000" dirty="0" err="1" smtClean="0"/>
              <a:t>t_departamento</a:t>
            </a:r>
            <a:r>
              <a:rPr lang="es-MX" sz="2000" dirty="0" smtClean="0"/>
              <a:t> </a:t>
            </a:r>
            <a:r>
              <a:rPr lang="es-MX" sz="2000" dirty="0" err="1" smtClean="0"/>
              <a:t>dep</a:t>
            </a:r>
            <a:endParaRPr lang="es-MX" sz="2000" dirty="0" smtClean="0"/>
          </a:p>
          <a:p>
            <a:pPr>
              <a:buNone/>
            </a:pPr>
            <a:r>
              <a:rPr lang="es-MX" sz="2000" dirty="0" smtClean="0"/>
              <a:t>WHERE </a:t>
            </a:r>
            <a:r>
              <a:rPr lang="es-MX" sz="2000" dirty="0" err="1" smtClean="0"/>
              <a:t>emp.t_empleado</a:t>
            </a:r>
            <a:r>
              <a:rPr lang="es-MX" sz="2000" dirty="0" smtClean="0"/>
              <a:t> = </a:t>
            </a:r>
            <a:r>
              <a:rPr lang="es-MX" sz="2000" dirty="0" err="1" smtClean="0"/>
              <a:t>pin_id_empleado</a:t>
            </a:r>
            <a:r>
              <a:rPr lang="es-MX" sz="2000" dirty="0" smtClean="0"/>
              <a:t> </a:t>
            </a:r>
            <a:r>
              <a:rPr lang="es-MX" sz="2000" b="1" dirty="0" smtClean="0"/>
              <a:t>and   </a:t>
            </a:r>
          </a:p>
          <a:p>
            <a:pPr>
              <a:buNone/>
            </a:pPr>
            <a:r>
              <a:rPr lang="es-MX" sz="2000" b="1" dirty="0" smtClean="0"/>
              <a:t>                </a:t>
            </a:r>
            <a:r>
              <a:rPr lang="es-MX" sz="2000" b="1" dirty="0" err="1" smtClean="0"/>
              <a:t>dep.id_departamento</a:t>
            </a:r>
            <a:r>
              <a:rPr lang="es-MX" sz="2000" b="1" dirty="0" smtClean="0"/>
              <a:t> = </a:t>
            </a:r>
            <a:r>
              <a:rPr lang="es-MX" sz="2000" b="1" dirty="0" err="1" smtClean="0"/>
              <a:t>emp.id_departamento</a:t>
            </a:r>
            <a:r>
              <a:rPr lang="es-MX" sz="2000"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Entorno de Trabajo</a:t>
            </a:r>
            <a:endParaRPr lang="en-US" dirty="0"/>
          </a:p>
        </p:txBody>
      </p:sp>
      <p:sp>
        <p:nvSpPr>
          <p:cNvPr id="3" name="2 Marcador de contenido"/>
          <p:cNvSpPr>
            <a:spLocks noGrp="1"/>
          </p:cNvSpPr>
          <p:nvPr>
            <p:ph idx="1"/>
          </p:nvPr>
        </p:nvSpPr>
        <p:spPr/>
        <p:txBody>
          <a:bodyPr>
            <a:noAutofit/>
          </a:bodyPr>
          <a:lstStyle/>
          <a:p>
            <a:pPr lvl="0"/>
            <a:r>
              <a:rPr lang="es-ES_tradnl" sz="1600" dirty="0" smtClean="0"/>
              <a:t>Sistema operativo. La máquina en que el usuario realiza su trabajo se denomina </a:t>
            </a:r>
            <a:r>
              <a:rPr lang="es-ES_tradnl" sz="1600" i="1" dirty="0" smtClean="0"/>
              <a:t>local</a:t>
            </a:r>
            <a:r>
              <a:rPr lang="es-ES_tradnl" sz="1600" dirty="0" smtClean="0"/>
              <a:t>. Lo usual es que una base de datos SQL se active sobre una plataforma multiusuario con varios puestos de trabajo. La computadora local no suele tener instalado todo el SGBD, sino que estará distribuido entre varias máquinas. Por tanto, el usuario deberá tener acceso al sistema operativo o red que se utilice.</a:t>
            </a:r>
            <a:endParaRPr lang="es-MX" sz="1600" dirty="0" smtClean="0"/>
          </a:p>
          <a:p>
            <a:pPr lvl="0"/>
            <a:r>
              <a:rPr lang="es-ES_tradnl" sz="1600" dirty="0" smtClean="0"/>
              <a:t>Aplicación para conexión con la base de datos. Una vez que el usuario se ha conectado al sistema operativo, debe conectarse a la base de datos.</a:t>
            </a:r>
            <a:endParaRPr lang="es-MX" sz="1600" dirty="0" smtClean="0"/>
          </a:p>
          <a:p>
            <a:pPr lvl="0"/>
            <a:r>
              <a:rPr lang="es-ES_tradnl" sz="1600" dirty="0" smtClean="0"/>
              <a:t>Acceso a la base de datos. Debe existir como usuario autorizado en la base de datos.</a:t>
            </a:r>
            <a:endParaRPr lang="es-MX" sz="1600" dirty="0" smtClean="0"/>
          </a:p>
          <a:p>
            <a:pPr lvl="0"/>
            <a:r>
              <a:rPr lang="es-ES_tradnl" sz="1600" dirty="0" smtClean="0"/>
              <a:t>Utilerías. Se trata de programas diseñados para realizar operaciones sobre la base de datos. La utilidad más básica es un terminal de texto en el que introducir órdenes SQL.</a:t>
            </a:r>
            <a:endParaRPr lang="es-MX" sz="1600" dirty="0" smtClean="0"/>
          </a:p>
          <a:p>
            <a:pPr lvl="0"/>
            <a:r>
              <a:rPr lang="es-ES_tradnl" sz="1600" dirty="0" smtClean="0"/>
              <a:t>Utilerías de administración del sistema. El ABD utilizará para su trabajo algunas herramientas que están vedadas al resto de usuarios, como programas que evalúen el rendimiento del sistema o aplicaciones para la gestión de usuarios.</a:t>
            </a:r>
            <a:endParaRPr lang="es-MX" sz="1600" dirty="0" smtClean="0"/>
          </a:p>
          <a:p>
            <a:r>
              <a:rPr lang="es-ES_tradnl" sz="1600" dirty="0" smtClean="0"/>
              <a:t>Compiladores. El usuario puede trabajar con SQL sólo en modo interpretado, para lo cual le basta con los útiles enumerados anteriormente. Pero si desarrolla o simplemente utiliza un programa ya desarrollado por un programador puede que necesite compilarlo</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92500" lnSpcReduction="10000"/>
          </a:bodyPr>
          <a:lstStyle/>
          <a:p>
            <a:pPr>
              <a:buNone/>
            </a:pPr>
            <a:r>
              <a:rPr lang="fr-FR" b="1" dirty="0" err="1" smtClean="0"/>
              <a:t>Outer</a:t>
            </a:r>
            <a:r>
              <a:rPr lang="fr-FR" b="1" dirty="0" smtClean="0"/>
              <a:t> Joins</a:t>
            </a:r>
            <a:endParaRPr lang="es-MX" dirty="0" smtClean="0"/>
          </a:p>
          <a:p>
            <a:r>
              <a:rPr lang="es-MX" dirty="0" smtClean="0"/>
              <a:t>Un </a:t>
            </a:r>
            <a:r>
              <a:rPr lang="es-MX" b="1" dirty="0" err="1" smtClean="0"/>
              <a:t>outer</a:t>
            </a:r>
            <a:r>
              <a:rPr lang="es-MX" b="1" dirty="0" smtClean="0"/>
              <a:t> </a:t>
            </a:r>
            <a:r>
              <a:rPr lang="es-MX" b="1" dirty="0" err="1" smtClean="0"/>
              <a:t>join</a:t>
            </a:r>
            <a:r>
              <a:rPr lang="es-MX" b="1" dirty="0" smtClean="0"/>
              <a:t> </a:t>
            </a:r>
            <a:r>
              <a:rPr lang="es-MX" dirty="0" smtClean="0"/>
              <a:t>extiende el resultado de un </a:t>
            </a:r>
            <a:r>
              <a:rPr lang="es-MX" dirty="0" err="1" smtClean="0"/>
              <a:t>join</a:t>
            </a:r>
            <a:r>
              <a:rPr lang="es-MX" dirty="0" smtClean="0"/>
              <a:t> simple. </a:t>
            </a:r>
          </a:p>
          <a:p>
            <a:r>
              <a:rPr lang="es-MX" dirty="0" smtClean="0"/>
              <a:t>Un </a:t>
            </a:r>
            <a:r>
              <a:rPr lang="es-MX" dirty="0" err="1" smtClean="0"/>
              <a:t>outer</a:t>
            </a:r>
            <a:r>
              <a:rPr lang="es-MX" dirty="0" smtClean="0"/>
              <a:t> </a:t>
            </a:r>
            <a:r>
              <a:rPr lang="es-MX" dirty="0" err="1" smtClean="0"/>
              <a:t>join</a:t>
            </a:r>
            <a:r>
              <a:rPr lang="es-MX" dirty="0" smtClean="0"/>
              <a:t> regresa todas las tuplas que satisfacen la condición de </a:t>
            </a:r>
            <a:r>
              <a:rPr lang="es-MX" dirty="0" err="1" smtClean="0"/>
              <a:t>join</a:t>
            </a:r>
            <a:r>
              <a:rPr lang="es-MX" dirty="0" smtClean="0"/>
              <a:t> y también regresa algunas o todas las tuplas de una tabla para la cual ningún tupla de la otra tabla satisface la condición de </a:t>
            </a:r>
            <a:r>
              <a:rPr lang="es-MX" dirty="0" err="1" smtClean="0"/>
              <a:t>join</a:t>
            </a:r>
            <a:r>
              <a:rPr lang="es-MX" dirty="0" smtClean="0"/>
              <a:t>.  </a:t>
            </a:r>
            <a:r>
              <a:rPr lang="en-US" dirty="0" err="1" smtClean="0"/>
              <a:t>Ejemplo</a:t>
            </a:r>
            <a:r>
              <a:rPr lang="en-US" dirty="0" smtClean="0"/>
              <a:t>: </a:t>
            </a:r>
            <a:endParaRPr lang="es-MX" dirty="0" smtClean="0"/>
          </a:p>
          <a:p>
            <a:pPr>
              <a:buNone/>
            </a:pPr>
            <a:r>
              <a:rPr lang="en-US" dirty="0" smtClean="0"/>
              <a:t>  </a:t>
            </a:r>
            <a:endParaRPr lang="es-MX" dirty="0" smtClean="0"/>
          </a:p>
          <a:p>
            <a:pPr>
              <a:buNone/>
            </a:pPr>
            <a:r>
              <a:rPr lang="en-US" dirty="0" smtClean="0"/>
              <a:t>SELECT </a:t>
            </a:r>
            <a:r>
              <a:rPr lang="en-US" dirty="0" err="1" smtClean="0"/>
              <a:t>d.Departmento_id</a:t>
            </a:r>
            <a:r>
              <a:rPr lang="en-US" dirty="0" smtClean="0"/>
              <a:t>, </a:t>
            </a:r>
            <a:r>
              <a:rPr lang="en-US" dirty="0" err="1" smtClean="0"/>
              <a:t>e.Apellido_Mat</a:t>
            </a:r>
            <a:endParaRPr lang="es-MX" dirty="0" smtClean="0"/>
          </a:p>
          <a:p>
            <a:pPr>
              <a:buNone/>
            </a:pPr>
            <a:r>
              <a:rPr lang="en-US" dirty="0" smtClean="0"/>
              <a:t>FROM </a:t>
            </a:r>
            <a:r>
              <a:rPr lang="en-US" dirty="0" err="1" smtClean="0"/>
              <a:t>Departmento</a:t>
            </a:r>
            <a:r>
              <a:rPr lang="en-US" dirty="0" smtClean="0"/>
              <a:t> d LEFT OUTER JOIN </a:t>
            </a:r>
            <a:r>
              <a:rPr lang="en-US" dirty="0" err="1" smtClean="0"/>
              <a:t>Empleados</a:t>
            </a:r>
            <a:r>
              <a:rPr lang="en-US" dirty="0" smtClean="0"/>
              <a:t> e</a:t>
            </a:r>
            <a:endParaRPr lang="es-MX" dirty="0" smtClean="0"/>
          </a:p>
          <a:p>
            <a:pPr>
              <a:buNone/>
            </a:pPr>
            <a:r>
              <a:rPr lang="en-US" dirty="0" smtClean="0"/>
              <a:t>ON d. </a:t>
            </a:r>
            <a:r>
              <a:rPr lang="en-US" dirty="0" err="1" smtClean="0"/>
              <a:t>Departmento_id</a:t>
            </a:r>
            <a:r>
              <a:rPr lang="en-US" dirty="0" smtClean="0"/>
              <a:t> = e. </a:t>
            </a:r>
            <a:r>
              <a:rPr lang="en-US" dirty="0" err="1" smtClean="0"/>
              <a:t>Departmento_id</a:t>
            </a:r>
            <a:endParaRPr lang="es-MX" dirty="0" smtClean="0"/>
          </a:p>
          <a:p>
            <a:pPr>
              <a:buNone/>
            </a:pPr>
            <a:r>
              <a:rPr lang="en-US" dirty="0" smtClean="0"/>
              <a:t>ORDER BY d. </a:t>
            </a:r>
            <a:r>
              <a:rPr lang="en-US" dirty="0" err="1" smtClean="0"/>
              <a:t>Departmento_id</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92500" lnSpcReduction="10000"/>
          </a:bodyPr>
          <a:lstStyle/>
          <a:p>
            <a:pPr>
              <a:buNone/>
            </a:pPr>
            <a:r>
              <a:rPr lang="es-MX" b="1" dirty="0" err="1" smtClean="0"/>
              <a:t>Antijoins</a:t>
            </a:r>
            <a:endParaRPr lang="es-MX" dirty="0" smtClean="0"/>
          </a:p>
          <a:p>
            <a:r>
              <a:rPr lang="es-MX" dirty="0" smtClean="0"/>
              <a:t>Un </a:t>
            </a:r>
            <a:r>
              <a:rPr lang="es-MX" dirty="0" err="1" smtClean="0"/>
              <a:t>antijoin</a:t>
            </a:r>
            <a:r>
              <a:rPr lang="es-MX" dirty="0" smtClean="0"/>
              <a:t> regresa tuplas del lado izquierdo del predicado para el cual no existen tuplas correspondientes en el lado derecho del predicado. </a:t>
            </a:r>
          </a:p>
          <a:p>
            <a:r>
              <a:rPr lang="es-MX" dirty="0" smtClean="0"/>
              <a:t>Esto es, regresa las tuplas que fallan al evaluar (NOT IN) el </a:t>
            </a:r>
            <a:r>
              <a:rPr lang="es-MX" dirty="0" err="1" smtClean="0"/>
              <a:t>subquery</a:t>
            </a:r>
            <a:r>
              <a:rPr lang="es-MX" dirty="0" smtClean="0"/>
              <a:t> del lado derecho. </a:t>
            </a:r>
            <a:r>
              <a:rPr lang="en-US" dirty="0" err="1" smtClean="0"/>
              <a:t>Ejemplo</a:t>
            </a:r>
            <a:r>
              <a:rPr lang="en-US" dirty="0" smtClean="0"/>
              <a:t>: </a:t>
            </a:r>
            <a:endParaRPr lang="es-MX" dirty="0" smtClean="0"/>
          </a:p>
          <a:p>
            <a:pPr>
              <a:buNone/>
            </a:pPr>
            <a:r>
              <a:rPr lang="en-US" dirty="0" smtClean="0"/>
              <a:t> </a:t>
            </a:r>
            <a:endParaRPr lang="es-MX" dirty="0" smtClean="0"/>
          </a:p>
          <a:p>
            <a:pPr>
              <a:buNone/>
            </a:pPr>
            <a:r>
              <a:rPr lang="en-US" dirty="0" smtClean="0"/>
              <a:t>SELECT * FROM </a:t>
            </a:r>
            <a:r>
              <a:rPr lang="en-US" dirty="0" err="1" smtClean="0"/>
              <a:t>Empleado</a:t>
            </a:r>
            <a:endParaRPr lang="es-MX" dirty="0" smtClean="0"/>
          </a:p>
          <a:p>
            <a:pPr>
              <a:buNone/>
            </a:pPr>
            <a:r>
              <a:rPr lang="en-US" dirty="0" smtClean="0"/>
              <a:t>WHERE </a:t>
            </a:r>
            <a:r>
              <a:rPr lang="en-US" dirty="0" err="1" smtClean="0"/>
              <a:t>Departmento_Id</a:t>
            </a:r>
            <a:r>
              <a:rPr lang="en-US" dirty="0" smtClean="0"/>
              <a:t> NOT IN</a:t>
            </a:r>
            <a:endParaRPr lang="es-MX" dirty="0" smtClean="0"/>
          </a:p>
          <a:p>
            <a:pPr>
              <a:buNone/>
            </a:pPr>
            <a:r>
              <a:rPr lang="en-US" dirty="0" smtClean="0"/>
              <a:t>(SELECT </a:t>
            </a:r>
            <a:r>
              <a:rPr lang="en-US" dirty="0" err="1" smtClean="0"/>
              <a:t>Departmento</a:t>
            </a:r>
            <a:r>
              <a:rPr lang="en-US" dirty="0" smtClean="0"/>
              <a:t> _Id FROM </a:t>
            </a:r>
            <a:r>
              <a:rPr lang="en-US" dirty="0" err="1" smtClean="0"/>
              <a:t>Departmento</a:t>
            </a:r>
            <a:endParaRPr lang="es-MX" dirty="0" smtClean="0"/>
          </a:p>
          <a:p>
            <a:pPr>
              <a:buNone/>
            </a:pPr>
            <a:r>
              <a:rPr lang="es-MX" dirty="0" smtClean="0"/>
              <a:t>WHERE </a:t>
            </a:r>
            <a:r>
              <a:rPr lang="es-MX" dirty="0" err="1" smtClean="0"/>
              <a:t>Lugar_Id</a:t>
            </a:r>
            <a:r>
              <a:rPr lang="es-MX" dirty="0" smtClean="0"/>
              <a:t> = 1700);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pPr>
              <a:buNone/>
            </a:pPr>
            <a:r>
              <a:rPr lang="es-MX" b="1" dirty="0" err="1" smtClean="0"/>
              <a:t>Semijoins</a:t>
            </a:r>
            <a:endParaRPr lang="es-MX" dirty="0" smtClean="0"/>
          </a:p>
          <a:p>
            <a:r>
              <a:rPr lang="es-MX" dirty="0" smtClean="0"/>
              <a:t>Un </a:t>
            </a:r>
            <a:r>
              <a:rPr lang="es-MX" dirty="0" err="1" smtClean="0"/>
              <a:t>semijoin</a:t>
            </a:r>
            <a:r>
              <a:rPr lang="es-MX" dirty="0" smtClean="0"/>
              <a:t> regresa tuplas que cumplen con el </a:t>
            </a:r>
            <a:r>
              <a:rPr lang="es-MX" dirty="0" err="1" smtClean="0"/>
              <a:t>subquery</a:t>
            </a:r>
            <a:r>
              <a:rPr lang="es-MX" dirty="0" smtClean="0"/>
              <a:t> EXISTS sin duplicar las tuplas del lado izquierdo del predicado cuando múltiples tuplas del lado derecho satisfacen los criterios del </a:t>
            </a:r>
            <a:r>
              <a:rPr lang="es-MX" dirty="0" err="1" smtClean="0"/>
              <a:t>subquery</a:t>
            </a:r>
            <a:r>
              <a:rPr lang="es-MX" dirty="0" smtClean="0"/>
              <a:t>. </a:t>
            </a:r>
          </a:p>
          <a:p>
            <a:r>
              <a:rPr lang="es-MX" dirty="0" smtClean="0"/>
              <a:t>Transformaciones de </a:t>
            </a:r>
            <a:r>
              <a:rPr lang="es-MX" dirty="0" err="1" smtClean="0"/>
              <a:t>semijoin</a:t>
            </a:r>
            <a:r>
              <a:rPr lang="es-MX" dirty="0" smtClean="0"/>
              <a:t> y </a:t>
            </a:r>
            <a:r>
              <a:rPr lang="es-MX" dirty="0" err="1" smtClean="0"/>
              <a:t>antijoin</a:t>
            </a:r>
            <a:r>
              <a:rPr lang="es-MX" dirty="0" smtClean="0"/>
              <a:t> no pueden ser hechas si el </a:t>
            </a:r>
            <a:r>
              <a:rPr lang="es-MX" dirty="0" err="1" smtClean="0"/>
              <a:t>subquery</a:t>
            </a:r>
            <a:r>
              <a:rPr lang="es-MX" dirty="0" smtClean="0"/>
              <a:t> esta sobre un OR en la cláusula WHERE. </a:t>
            </a:r>
            <a:r>
              <a:rPr lang="en-US" dirty="0" err="1" smtClean="0"/>
              <a:t>Ejemplo</a:t>
            </a:r>
            <a:r>
              <a:rPr lang="en-US" dirty="0" smtClean="0"/>
              <a:t>:</a:t>
            </a:r>
            <a:endParaRPr lang="es-MX" dirty="0" smtClean="0"/>
          </a:p>
          <a:p>
            <a:pPr>
              <a:buNone/>
            </a:pPr>
            <a:r>
              <a:rPr lang="en-US" b="1" dirty="0" smtClean="0"/>
              <a:t> </a:t>
            </a:r>
            <a:endParaRPr lang="es-MX" dirty="0" smtClean="0"/>
          </a:p>
          <a:p>
            <a:pPr>
              <a:buNone/>
            </a:pPr>
            <a:r>
              <a:rPr lang="en-US" dirty="0" smtClean="0"/>
              <a:t>SELECT * FROM </a:t>
            </a:r>
            <a:r>
              <a:rPr lang="en-US" dirty="0" err="1" smtClean="0"/>
              <a:t>Departamento</a:t>
            </a:r>
            <a:endParaRPr lang="es-MX" dirty="0" smtClean="0"/>
          </a:p>
          <a:p>
            <a:pPr>
              <a:buNone/>
            </a:pPr>
            <a:r>
              <a:rPr lang="en-US" dirty="0" smtClean="0"/>
              <a:t>WHERE EXISTS</a:t>
            </a:r>
            <a:endParaRPr lang="es-MX" dirty="0" smtClean="0"/>
          </a:p>
          <a:p>
            <a:pPr>
              <a:buNone/>
            </a:pPr>
            <a:r>
              <a:rPr lang="en-US" dirty="0" smtClean="0"/>
              <a:t>(SELECT * FROM </a:t>
            </a:r>
            <a:r>
              <a:rPr lang="en-US" dirty="0" err="1" smtClean="0"/>
              <a:t>Empleado</a:t>
            </a:r>
            <a:endParaRPr lang="es-MX" dirty="0" smtClean="0"/>
          </a:p>
          <a:p>
            <a:pPr>
              <a:buNone/>
            </a:pPr>
            <a:r>
              <a:rPr lang="en-US" dirty="0" smtClean="0"/>
              <a:t>WHERE </a:t>
            </a:r>
            <a:r>
              <a:rPr lang="en-US" dirty="0" err="1" smtClean="0"/>
              <a:t>Departamento.Departmento_Id</a:t>
            </a:r>
            <a:r>
              <a:rPr lang="en-US" dirty="0" smtClean="0"/>
              <a:t> = </a:t>
            </a:r>
            <a:r>
              <a:rPr lang="en-US" dirty="0" err="1" smtClean="0"/>
              <a:t>Empleado</a:t>
            </a:r>
            <a:r>
              <a:rPr lang="en-US" dirty="0" smtClean="0"/>
              <a:t>. </a:t>
            </a:r>
            <a:r>
              <a:rPr lang="es-MX" dirty="0" err="1" smtClean="0"/>
              <a:t>Departamento_Id</a:t>
            </a:r>
            <a:endParaRPr lang="es-MX" dirty="0" smtClean="0"/>
          </a:p>
          <a:p>
            <a:pPr>
              <a:buNone/>
            </a:pPr>
            <a:r>
              <a:rPr lang="es-MX" dirty="0" smtClean="0"/>
              <a:t>AND </a:t>
            </a:r>
            <a:r>
              <a:rPr lang="es-MX" dirty="0" err="1" smtClean="0"/>
              <a:t>Empleado.Sueldo</a:t>
            </a:r>
            <a:r>
              <a:rPr lang="es-MX" dirty="0" smtClean="0"/>
              <a:t> &gt; 25000);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77500" lnSpcReduction="20000"/>
          </a:bodyPr>
          <a:lstStyle/>
          <a:p>
            <a:pPr>
              <a:buNone/>
            </a:pPr>
            <a:r>
              <a:rPr lang="es-MX" b="1" dirty="0" smtClean="0"/>
              <a:t>Usando </a:t>
            </a:r>
            <a:r>
              <a:rPr lang="es-MX" b="1" dirty="0" err="1" smtClean="0"/>
              <a:t>Subqueries</a:t>
            </a:r>
            <a:endParaRPr lang="es-MX" dirty="0" smtClean="0"/>
          </a:p>
          <a:p>
            <a:r>
              <a:rPr lang="es-MX" dirty="0" smtClean="0"/>
              <a:t>Un </a:t>
            </a:r>
            <a:r>
              <a:rPr lang="es-MX" b="1" dirty="0" err="1" smtClean="0"/>
              <a:t>subquery</a:t>
            </a:r>
            <a:r>
              <a:rPr lang="es-MX" b="1" dirty="0" smtClean="0"/>
              <a:t> </a:t>
            </a:r>
            <a:r>
              <a:rPr lang="es-MX" dirty="0" smtClean="0"/>
              <a:t>responde a preguntas con múltiples partes. Por ejemplo, determinar quien trabaja en el departamento de Reyes, primero se obtiene un </a:t>
            </a:r>
            <a:r>
              <a:rPr lang="es-MX" dirty="0" err="1" smtClean="0"/>
              <a:t>subquery</a:t>
            </a:r>
            <a:r>
              <a:rPr lang="es-MX" dirty="0" smtClean="0"/>
              <a:t> para determinar el departamento en el que trabaja Reyes para posteriormente obtener el </a:t>
            </a:r>
            <a:r>
              <a:rPr lang="es-MX" dirty="0" err="1" smtClean="0"/>
              <a:t>query</a:t>
            </a:r>
            <a:r>
              <a:rPr lang="es-MX" dirty="0" smtClean="0"/>
              <a:t> final. </a:t>
            </a:r>
          </a:p>
          <a:p>
            <a:r>
              <a:rPr lang="es-MX" dirty="0" smtClean="0"/>
              <a:t>Un </a:t>
            </a:r>
            <a:r>
              <a:rPr lang="es-MX" dirty="0" err="1" smtClean="0"/>
              <a:t>query</a:t>
            </a:r>
            <a:r>
              <a:rPr lang="es-MX" dirty="0" smtClean="0"/>
              <a:t> en la cláusula  FROM de un SELECT es llamado </a:t>
            </a:r>
            <a:r>
              <a:rPr lang="es-MX" b="1" dirty="0" err="1" smtClean="0"/>
              <a:t>inline</a:t>
            </a:r>
            <a:r>
              <a:rPr lang="es-MX" b="1" dirty="0" smtClean="0"/>
              <a:t> </a:t>
            </a:r>
            <a:r>
              <a:rPr lang="es-MX" b="1" dirty="0" err="1" smtClean="0"/>
              <a:t>view</a:t>
            </a:r>
            <a:r>
              <a:rPr lang="es-MX" b="1" dirty="0" smtClean="0"/>
              <a:t> (vista en línea)</a:t>
            </a:r>
            <a:r>
              <a:rPr lang="es-MX" dirty="0" smtClean="0"/>
              <a:t>. </a:t>
            </a:r>
          </a:p>
          <a:p>
            <a:r>
              <a:rPr lang="es-MX" dirty="0" smtClean="0"/>
              <a:t>Un </a:t>
            </a:r>
            <a:r>
              <a:rPr lang="es-MX" dirty="0" err="1" smtClean="0"/>
              <a:t>subquery</a:t>
            </a:r>
            <a:r>
              <a:rPr lang="es-MX" dirty="0" smtClean="0"/>
              <a:t> en la cláusula WHERE de un SELECT es llamado </a:t>
            </a:r>
            <a:r>
              <a:rPr lang="es-MX" b="1" dirty="0" err="1" smtClean="0"/>
              <a:t>nested</a:t>
            </a:r>
            <a:r>
              <a:rPr lang="es-MX" b="1" dirty="0" smtClean="0"/>
              <a:t> </a:t>
            </a:r>
            <a:r>
              <a:rPr lang="es-MX" b="1" dirty="0" err="1" smtClean="0"/>
              <a:t>subquery</a:t>
            </a:r>
            <a:r>
              <a:rPr lang="es-MX" b="1" dirty="0" smtClean="0"/>
              <a:t> (</a:t>
            </a:r>
            <a:r>
              <a:rPr lang="es-MX" b="1" dirty="0" err="1" smtClean="0"/>
              <a:t>subquery</a:t>
            </a:r>
            <a:r>
              <a:rPr lang="es-MX" b="1" dirty="0" smtClean="0"/>
              <a:t> anidado)</a:t>
            </a:r>
            <a:r>
              <a:rPr lang="es-MX" dirty="0" smtClean="0"/>
              <a:t>. </a:t>
            </a:r>
          </a:p>
          <a:p>
            <a:r>
              <a:rPr lang="es-MX" dirty="0" smtClean="0"/>
              <a:t>No existe límite en el número de </a:t>
            </a:r>
            <a:r>
              <a:rPr lang="es-MX" dirty="0" err="1" smtClean="0"/>
              <a:t>subqueries</a:t>
            </a:r>
            <a:r>
              <a:rPr lang="es-MX" dirty="0" smtClean="0"/>
              <a:t> en la cláusula FROM y un máximo de 255 de </a:t>
            </a:r>
            <a:r>
              <a:rPr lang="es-MX" dirty="0" err="1" smtClean="0"/>
              <a:t>subqueries</a:t>
            </a:r>
            <a:r>
              <a:rPr lang="es-MX" dirty="0" smtClean="0"/>
              <a:t> la cláusula WHERE.</a:t>
            </a:r>
          </a:p>
          <a:p>
            <a:r>
              <a:rPr lang="es-MX" dirty="0" smtClean="0"/>
              <a:t>Si varios atributos en el </a:t>
            </a:r>
            <a:r>
              <a:rPr lang="es-MX" dirty="0" err="1" smtClean="0"/>
              <a:t>subquery</a:t>
            </a:r>
            <a:r>
              <a:rPr lang="es-MX" dirty="0" smtClean="0"/>
              <a:t> tienen el mismo nombre in el estatuto que los contiene, entonces se deben usar prefijos para referenciar al atributo de la tabla.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dirty="0" smtClean="0"/>
              <a:t>2. Muestra de la Estructura de una Tabla</a:t>
            </a:r>
            <a:endParaRPr lang="en-US" dirty="0"/>
          </a:p>
        </p:txBody>
      </p:sp>
      <p:sp>
        <p:nvSpPr>
          <p:cNvPr id="3" name="2 Marcador de contenido"/>
          <p:cNvSpPr>
            <a:spLocks noGrp="1"/>
          </p:cNvSpPr>
          <p:nvPr>
            <p:ph idx="1"/>
          </p:nvPr>
        </p:nvSpPr>
        <p:spPr>
          <a:xfrm>
            <a:off x="457200" y="1935480"/>
            <a:ext cx="8229600" cy="2141592"/>
          </a:xfrm>
        </p:spPr>
        <p:txBody>
          <a:bodyPr>
            <a:normAutofit fontScale="70000" lnSpcReduction="20000"/>
          </a:bodyPr>
          <a:lstStyle/>
          <a:p>
            <a:r>
              <a:rPr lang="es-ES_tradnl" dirty="0" smtClean="0"/>
              <a:t>Una vez creada, es posible mostrar la estructura física de una tabla con el fin de verificación o simple información. Para esto se utiliza el comando DESCRIBE.</a:t>
            </a:r>
            <a:endParaRPr lang="es-MX" dirty="0" smtClean="0"/>
          </a:p>
          <a:p>
            <a:r>
              <a:rPr lang="es-ES_tradnl" dirty="0" smtClean="0"/>
              <a:t> </a:t>
            </a:r>
            <a:endParaRPr lang="es-MX" dirty="0" smtClean="0"/>
          </a:p>
          <a:p>
            <a:r>
              <a:rPr lang="es-ES_tradnl" dirty="0" smtClean="0"/>
              <a:t>Formato: DESCRIBE &lt;Tabla&gt;;</a:t>
            </a:r>
            <a:endParaRPr lang="es-MX" dirty="0" smtClean="0"/>
          </a:p>
          <a:p>
            <a:r>
              <a:rPr lang="es-ES_tradnl" dirty="0" smtClean="0"/>
              <a:t>Ejemplo:</a:t>
            </a:r>
            <a:endParaRPr lang="es-MX" dirty="0" smtClean="0"/>
          </a:p>
          <a:p>
            <a:r>
              <a:rPr lang="es-ES_tradnl" dirty="0" smtClean="0"/>
              <a:t> </a:t>
            </a:r>
            <a:endParaRPr lang="es-MX" dirty="0" smtClean="0"/>
          </a:p>
          <a:p>
            <a:r>
              <a:rPr lang="es-ES_tradnl" dirty="0" smtClean="0"/>
              <a:t>SQL&gt; describe estudiante;</a:t>
            </a:r>
            <a:endParaRPr lang="es-MX" dirty="0" smtClean="0"/>
          </a:p>
          <a:p>
            <a:endParaRPr lang="en-US" dirty="0"/>
          </a:p>
        </p:txBody>
      </p:sp>
      <p:sp>
        <p:nvSpPr>
          <p:cNvPr id="1026" name="Text Box 2"/>
          <p:cNvSpPr txBox="1">
            <a:spLocks noChangeArrowheads="1"/>
          </p:cNvSpPr>
          <p:nvPr/>
        </p:nvSpPr>
        <p:spPr bwMode="auto">
          <a:xfrm>
            <a:off x="1835696" y="4179664"/>
            <a:ext cx="5688632" cy="1625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chemeClr val="tx1"/>
                </a:solidFill>
                <a:effectLst/>
                <a:latin typeface="Calibri" pitchFamily="34" charset="0"/>
              </a:rPr>
              <a:t>Name			Null?		Type</a:t>
            </a:r>
          </a:p>
          <a:p>
            <a:pPr marL="0" marR="0" lvl="0" indent="0" algn="just"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chemeClr val="tx1"/>
                </a:solidFill>
                <a:effectLst/>
                <a:latin typeface="Calibri" pitchFamily="34" charset="0"/>
              </a:rPr>
              <a:t>------------------------------------------------------------------------------------------------------------------------------------------------</a:t>
            </a:r>
          </a:p>
          <a:p>
            <a:pPr marL="0" marR="0" lvl="0" indent="0" algn="just"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chemeClr val="tx1"/>
                </a:solidFill>
                <a:effectLst/>
                <a:latin typeface="Calibri" pitchFamily="34" charset="0"/>
              </a:rPr>
              <a:t>ID				NOT NULL	NUMBER(5)</a:t>
            </a:r>
          </a:p>
          <a:p>
            <a:pPr marL="0" marR="0" lvl="0" indent="0" algn="just"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chemeClr val="tx1"/>
                </a:solidFill>
                <a:effectLst/>
                <a:latin typeface="Calibri" pitchFamily="34" charset="0"/>
              </a:rPr>
              <a:t>AP_PATERNO		</a:t>
            </a:r>
            <a:r>
              <a:rPr kumimoji="0" lang="en-US" sz="1000" b="0" i="0" u="none" strike="noStrike" cap="none" normalizeH="0" baseline="0" dirty="0" smtClean="0">
                <a:ln>
                  <a:noFill/>
                </a:ln>
                <a:solidFill>
                  <a:schemeClr val="tx1"/>
                </a:solidFill>
                <a:effectLst/>
                <a:latin typeface="Times New Roman" pitchFamily="18" charset="0"/>
              </a:rPr>
              <a:t>	</a:t>
            </a:r>
            <a:r>
              <a:rPr kumimoji="0" lang="en-US" sz="1000" b="0" i="0" u="none" strike="noStrike" cap="none" normalizeH="0" baseline="0" dirty="0" smtClean="0">
                <a:ln>
                  <a:noFill/>
                </a:ln>
                <a:solidFill>
                  <a:schemeClr val="tx1"/>
                </a:solidFill>
                <a:effectLst/>
                <a:latin typeface="Calibri" pitchFamily="34" charset="0"/>
              </a:rPr>
              <a:t>NOT NULL	VARCHAR2(20)</a:t>
            </a:r>
          </a:p>
          <a:p>
            <a:pPr marL="0" marR="0" lvl="0" indent="0" algn="just"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chemeClr val="tx1"/>
                </a:solidFill>
                <a:effectLst/>
                <a:latin typeface="Calibri" pitchFamily="34" charset="0"/>
              </a:rPr>
              <a:t>AP_MATERNO		</a:t>
            </a:r>
            <a:r>
              <a:rPr kumimoji="0" lang="en-US" sz="1000" b="0" i="0" u="none" strike="noStrike" cap="none" normalizeH="0" baseline="0" dirty="0" smtClean="0">
                <a:ln>
                  <a:noFill/>
                </a:ln>
                <a:solidFill>
                  <a:schemeClr val="tx1"/>
                </a:solidFill>
                <a:effectLst/>
                <a:latin typeface="Times New Roman" pitchFamily="18" charset="0"/>
              </a:rPr>
              <a:t>	</a:t>
            </a:r>
            <a:r>
              <a:rPr kumimoji="0" lang="en-US" sz="1000" b="0" i="0" u="none" strike="noStrike" cap="none" normalizeH="0" baseline="0" dirty="0" smtClean="0">
                <a:ln>
                  <a:noFill/>
                </a:ln>
                <a:solidFill>
                  <a:schemeClr val="tx1"/>
                </a:solidFill>
                <a:effectLst/>
                <a:latin typeface="Calibri" pitchFamily="34" charset="0"/>
              </a:rPr>
              <a:t>NOT NULL	VARCHAR2(20)</a:t>
            </a:r>
          </a:p>
          <a:p>
            <a:pPr marL="0" marR="0" lvl="0" indent="0" algn="just" defTabSz="914400" rtl="0" eaLnBrk="1" fontAlgn="base" latinLnBrk="0" hangingPunct="1">
              <a:lnSpc>
                <a:spcPct val="100000"/>
              </a:lnSpc>
              <a:spcBef>
                <a:spcPct val="0"/>
              </a:spcBef>
              <a:buClrTx/>
              <a:buSzTx/>
              <a:buFontTx/>
              <a:buNone/>
              <a:tabLst/>
            </a:pPr>
            <a:r>
              <a:rPr kumimoji="0" lang="es-MX" sz="1000" b="0" i="0" u="none" strike="noStrike" cap="none" normalizeH="0" baseline="0" dirty="0" smtClean="0">
                <a:ln>
                  <a:noFill/>
                </a:ln>
                <a:solidFill>
                  <a:schemeClr val="tx1"/>
                </a:solidFill>
                <a:effectLst/>
                <a:latin typeface="Calibri" pitchFamily="34" charset="0"/>
              </a:rPr>
              <a:t>NOMBRES			NOT NULL	VARCHAR2(20)</a:t>
            </a:r>
          </a:p>
          <a:p>
            <a:pPr marL="0" marR="0" lvl="0" indent="0" algn="just" defTabSz="914400" rtl="0" eaLnBrk="1" fontAlgn="base" latinLnBrk="0" hangingPunct="1">
              <a:lnSpc>
                <a:spcPct val="100000"/>
              </a:lnSpc>
              <a:spcBef>
                <a:spcPct val="0"/>
              </a:spcBef>
              <a:buClrTx/>
              <a:buSzTx/>
              <a:buFontTx/>
              <a:buNone/>
              <a:tabLst/>
            </a:pPr>
            <a:r>
              <a:rPr kumimoji="0" lang="es-MX" sz="1000" b="0" i="0" u="none" strike="noStrike" cap="none" normalizeH="0" baseline="0" dirty="0" smtClean="0">
                <a:ln>
                  <a:noFill/>
                </a:ln>
                <a:solidFill>
                  <a:schemeClr val="tx1"/>
                </a:solidFill>
                <a:effectLst/>
                <a:latin typeface="Calibri" pitchFamily="34" charset="0"/>
              </a:rPr>
              <a:t>CALLE_NUMERO				VARCHAR2(20)</a:t>
            </a:r>
          </a:p>
          <a:p>
            <a:pPr marL="0" marR="0" lvl="0" indent="0" algn="just" defTabSz="914400" rtl="0" eaLnBrk="1" fontAlgn="base" latinLnBrk="0" hangingPunct="1">
              <a:lnSpc>
                <a:spcPct val="100000"/>
              </a:lnSpc>
              <a:spcBef>
                <a:spcPct val="0"/>
              </a:spcBef>
              <a:buClrTx/>
              <a:buSzTx/>
              <a:buFontTx/>
              <a:buNone/>
              <a:tabLst/>
            </a:pPr>
            <a:r>
              <a:rPr kumimoji="0" lang="es-MX" sz="1000" b="0" i="0" u="none" strike="noStrike" cap="none" normalizeH="0" baseline="0" dirty="0" smtClean="0">
                <a:ln>
                  <a:noFill/>
                </a:ln>
                <a:solidFill>
                  <a:schemeClr val="tx1"/>
                </a:solidFill>
                <a:effectLst/>
                <a:latin typeface="Calibri" pitchFamily="34" charset="0"/>
              </a:rPr>
              <a:t>CIUDAD				VARCHAR2(25)</a:t>
            </a:r>
          </a:p>
          <a:p>
            <a:pPr marL="0" marR="0" lvl="0" indent="0" algn="just" defTabSz="914400" rtl="0" eaLnBrk="1" fontAlgn="base" latinLnBrk="0" hangingPunct="1">
              <a:lnSpc>
                <a:spcPct val="100000"/>
              </a:lnSpc>
              <a:spcBef>
                <a:spcPct val="0"/>
              </a:spcBef>
              <a:buClrTx/>
              <a:buSzTx/>
              <a:buFontTx/>
              <a:buNone/>
              <a:tabLst/>
            </a:pPr>
            <a:r>
              <a:rPr kumimoji="0" lang="es-MX" sz="1000" b="0" i="0" u="none" strike="noStrike" cap="none" normalizeH="0" baseline="0" dirty="0" smtClean="0">
                <a:ln>
                  <a:noFill/>
                </a:ln>
                <a:solidFill>
                  <a:schemeClr val="tx1"/>
                </a:solidFill>
                <a:effectLst/>
                <a:latin typeface="Calibri" pitchFamily="34" charset="0"/>
              </a:rPr>
              <a:t>ESTADO				CHAR(4)</a:t>
            </a:r>
          </a:p>
          <a:p>
            <a:pPr marL="0" marR="0" lvl="0" indent="0" algn="just" defTabSz="914400" rtl="0" eaLnBrk="1" fontAlgn="base" latinLnBrk="0" hangingPunct="1">
              <a:lnSpc>
                <a:spcPct val="100000"/>
              </a:lnSpc>
              <a:spcBef>
                <a:spcPct val="0"/>
              </a:spcBef>
              <a:buClrTx/>
              <a:buSzTx/>
              <a:buFontTx/>
              <a:buNone/>
              <a:tabLst/>
            </a:pPr>
            <a:r>
              <a:rPr kumimoji="0" lang="es-MX" sz="1000" b="0" i="0" u="none" strike="noStrike" cap="none" normalizeH="0" baseline="0" dirty="0" smtClean="0">
                <a:ln>
                  <a:noFill/>
                </a:ln>
                <a:solidFill>
                  <a:schemeClr val="tx1"/>
                </a:solidFill>
                <a:effectLst/>
                <a:latin typeface="Calibri" pitchFamily="34" charset="0"/>
              </a:rPr>
              <a:t>FECHA_NACIMIENTO			DATE</a:t>
            </a:r>
          </a:p>
          <a:p>
            <a:pPr marL="0" marR="0" lvl="0" indent="0" algn="l" defTabSz="914400" rtl="0" eaLnBrk="1" fontAlgn="base" latinLnBrk="0" hangingPunct="1">
              <a:lnSpc>
                <a:spcPct val="100000"/>
              </a:lnSpc>
              <a:spcBef>
                <a:spcPct val="0"/>
              </a:spcBef>
              <a:buClrTx/>
              <a:buSzTx/>
              <a:buFontTx/>
              <a:buNone/>
              <a:tabLst/>
            </a:pPr>
            <a:endParaRPr kumimoji="0" lang="es-MX"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3. La instrucción SELECT y sus Variantes</a:t>
            </a:r>
            <a:endParaRPr lang="en-US" dirty="0"/>
          </a:p>
        </p:txBody>
      </p:sp>
      <p:sp>
        <p:nvSpPr>
          <p:cNvPr id="3" name="2 Marcador de contenido"/>
          <p:cNvSpPr>
            <a:spLocks noGrp="1"/>
          </p:cNvSpPr>
          <p:nvPr>
            <p:ph idx="1"/>
          </p:nvPr>
        </p:nvSpPr>
        <p:spPr>
          <a:xfrm>
            <a:off x="457200" y="1935480"/>
            <a:ext cx="8507288" cy="4389120"/>
          </a:xfrm>
        </p:spPr>
        <p:txBody>
          <a:bodyPr>
            <a:normAutofit fontScale="77500" lnSpcReduction="20000"/>
          </a:bodyPr>
          <a:lstStyle/>
          <a:p>
            <a:r>
              <a:rPr lang="es-MX" dirty="0" smtClean="0"/>
              <a:t>Este comando permite seleccionar tuplas dentro de una tabla. Existen variantes para el comando SELECT. </a:t>
            </a:r>
          </a:p>
          <a:p>
            <a:pPr>
              <a:buNone/>
            </a:pPr>
            <a:r>
              <a:rPr lang="es-MX" dirty="0" smtClean="0"/>
              <a:t> </a:t>
            </a:r>
            <a:r>
              <a:rPr lang="es-MX" i="1" dirty="0" smtClean="0"/>
              <a:t> Comando Básico</a:t>
            </a:r>
            <a:endParaRPr lang="es-MX" dirty="0" smtClean="0"/>
          </a:p>
          <a:p>
            <a:r>
              <a:rPr lang="es-MX" dirty="0" smtClean="0"/>
              <a:t>Selecciona una serie de atributos de todas las tuplas de una tabla especificada. </a:t>
            </a:r>
          </a:p>
          <a:p>
            <a:r>
              <a:rPr lang="es-MX" dirty="0" smtClean="0"/>
              <a:t>Donde:</a:t>
            </a:r>
          </a:p>
          <a:p>
            <a:pPr lvl="1"/>
            <a:r>
              <a:rPr lang="es-MX" dirty="0" smtClean="0"/>
              <a:t>DISTINCT:  Elimina tuplas duplicadas que formarán parte del resultado</a:t>
            </a:r>
          </a:p>
          <a:p>
            <a:pPr lvl="1"/>
            <a:r>
              <a:rPr lang="es-MX" dirty="0" smtClean="0"/>
              <a:t>*		   Selecciona todos los atributos</a:t>
            </a:r>
          </a:p>
          <a:p>
            <a:pPr lvl="1"/>
            <a:r>
              <a:rPr lang="es-MX" dirty="0" smtClean="0"/>
              <a:t>Atributo:	   Selecciona los atributos listados</a:t>
            </a:r>
          </a:p>
          <a:p>
            <a:pPr lvl="1"/>
            <a:r>
              <a:rPr lang="es-MX" dirty="0" smtClean="0"/>
              <a:t>Tabla:	   Especifica el archivo del cual se seleccionarán los atributos</a:t>
            </a:r>
          </a:p>
          <a:p>
            <a:pPr>
              <a:buNone/>
            </a:pPr>
            <a:r>
              <a:rPr lang="es-MX" dirty="0" smtClean="0"/>
              <a:t> </a:t>
            </a:r>
          </a:p>
          <a:p>
            <a:pPr>
              <a:buNone/>
            </a:pPr>
            <a:r>
              <a:rPr lang="en-US" dirty="0" smtClean="0"/>
              <a:t>SELECT [DISTINCT] &lt;</a:t>
            </a:r>
            <a:r>
              <a:rPr lang="en-US" dirty="0" err="1" smtClean="0"/>
              <a:t>Atributo</a:t>
            </a:r>
            <a:r>
              <a:rPr lang="en-US" dirty="0" smtClean="0"/>
              <a:t> 1, </a:t>
            </a:r>
            <a:r>
              <a:rPr lang="en-US" dirty="0" err="1" smtClean="0"/>
              <a:t>Atributo</a:t>
            </a:r>
            <a:r>
              <a:rPr lang="en-US" dirty="0" smtClean="0"/>
              <a:t> 2 … | *&gt;</a:t>
            </a:r>
            <a:endParaRPr lang="es-MX" dirty="0" smtClean="0"/>
          </a:p>
          <a:p>
            <a:pPr>
              <a:buNone/>
            </a:pPr>
            <a:r>
              <a:rPr lang="en-US" dirty="0" smtClean="0"/>
              <a:t>FROM &lt;</a:t>
            </a:r>
            <a:r>
              <a:rPr lang="en-US" dirty="0" err="1" smtClean="0"/>
              <a:t>Tabla</a:t>
            </a:r>
            <a:r>
              <a:rPr lang="en-US" dirty="0" smtClean="0"/>
              <a:t>&gt;;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4. Operadores y expresiones aritméticas</a:t>
            </a:r>
            <a:endParaRPr lang="en-US" dirty="0"/>
          </a:p>
        </p:txBody>
      </p:sp>
      <p:sp>
        <p:nvSpPr>
          <p:cNvPr id="3" name="2 Marcador de contenido"/>
          <p:cNvSpPr>
            <a:spLocks noGrp="1"/>
          </p:cNvSpPr>
          <p:nvPr>
            <p:ph idx="1"/>
          </p:nvPr>
        </p:nvSpPr>
        <p:spPr/>
        <p:txBody>
          <a:bodyPr>
            <a:normAutofit fontScale="70000" lnSpcReduction="20000"/>
          </a:bodyPr>
          <a:lstStyle/>
          <a:p>
            <a:r>
              <a:rPr lang="es-MX" dirty="0" smtClean="0"/>
              <a:t>Permite modificar el desplegado de atributos numéricos o tipo fecha. Los datos almacenados no serán modificados por este estatuto. Se pueden usar operadores aritméticos en cualquier cláusula de SQL excepto FROM. La multiplicación y división tienen igual precedencia, pero mayor que suma y resta, los cuales tiene igual precedencia entre si. En casos de operadores de igual precedencia, éstos se evaluarán por orden de aparición de izquierda a derecha.</a:t>
            </a:r>
          </a:p>
          <a:p>
            <a:pPr>
              <a:buNone/>
            </a:pPr>
            <a:r>
              <a:rPr lang="es-MX" dirty="0" smtClean="0"/>
              <a:t> </a:t>
            </a:r>
          </a:p>
          <a:p>
            <a:pPr>
              <a:buNone/>
            </a:pPr>
            <a:r>
              <a:rPr lang="es-MX" dirty="0" smtClean="0"/>
              <a:t>SELECT &lt;Atributo 1, Atributo 2… | *&gt;</a:t>
            </a:r>
          </a:p>
          <a:p>
            <a:pPr>
              <a:buNone/>
            </a:pPr>
            <a:r>
              <a:rPr lang="es-MX" dirty="0" smtClean="0"/>
              <a:t>FROM &lt;Tabla&gt;</a:t>
            </a:r>
          </a:p>
          <a:p>
            <a:pPr>
              <a:buNone/>
            </a:pPr>
            <a:r>
              <a:rPr lang="es-MX" dirty="0" smtClean="0"/>
              <a:t>[WHERE &lt;Condición con expresión aritmética&gt;]</a:t>
            </a:r>
          </a:p>
          <a:p>
            <a:pPr>
              <a:buNone/>
            </a:pPr>
            <a:r>
              <a:rPr lang="es-MX" dirty="0" smtClean="0"/>
              <a:t>[ORDER BY &lt;Atributo 1, Atributo 2, …&gt;,&lt;Expresión aritmética&gt;];</a:t>
            </a:r>
          </a:p>
          <a:p>
            <a:r>
              <a:rPr lang="es-MX" dirty="0" smtClean="0"/>
              <a:t>Donde los operadores posibles pueden ser:  </a:t>
            </a:r>
            <a:r>
              <a:rPr lang="es-MX" b="1" dirty="0" smtClean="0"/>
              <a:t>*, /, +, - </a:t>
            </a:r>
            <a:endParaRPr lang="es-MX" dirty="0" smtClean="0"/>
          </a:p>
          <a:p>
            <a:pPr>
              <a:buNone/>
            </a:pPr>
            <a:r>
              <a:rPr lang="es-MX" dirty="0" smtClean="0"/>
              <a:t> </a:t>
            </a:r>
          </a:p>
          <a:p>
            <a:r>
              <a:rPr lang="es-MX" dirty="0" smtClean="0"/>
              <a:t>Ejemplo: SELECT Apellidos, Nombre, Sueldo, Sueldo*12 FROM Empleado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5. Operadores de Comparación</a:t>
            </a:r>
            <a:endParaRPr lang="en-US" dirty="0"/>
          </a:p>
        </p:txBody>
      </p:sp>
      <p:sp>
        <p:nvSpPr>
          <p:cNvPr id="3" name="2 Marcador de contenido"/>
          <p:cNvSpPr>
            <a:spLocks noGrp="1"/>
          </p:cNvSpPr>
          <p:nvPr>
            <p:ph idx="1"/>
          </p:nvPr>
        </p:nvSpPr>
        <p:spPr/>
        <p:txBody>
          <a:bodyPr/>
          <a:lstStyle/>
          <a:p>
            <a:r>
              <a:rPr lang="es-MX" dirty="0" smtClean="0"/>
              <a:t>Permite la selección de tuplas de una tabla usando la relación entre los atributos a comparar.</a:t>
            </a:r>
          </a:p>
          <a:p>
            <a:r>
              <a:rPr lang="es-MX" dirty="0" smtClean="0"/>
              <a:t> </a:t>
            </a:r>
          </a:p>
          <a:p>
            <a:pPr>
              <a:buNone/>
            </a:pPr>
            <a:r>
              <a:rPr lang="es-MX" dirty="0" smtClean="0"/>
              <a:t>SELECT &lt;Atributo 1, Atributo 2 … | *&gt;</a:t>
            </a:r>
          </a:p>
          <a:p>
            <a:pPr>
              <a:buNone/>
            </a:pPr>
            <a:r>
              <a:rPr lang="es-MX" dirty="0" smtClean="0"/>
              <a:t>FROM &lt;Tabla&gt;</a:t>
            </a:r>
          </a:p>
          <a:p>
            <a:pPr>
              <a:buNone/>
            </a:pPr>
            <a:r>
              <a:rPr lang="es-MX" dirty="0" smtClean="0"/>
              <a:t>WHERE &lt;Atributo&gt;&lt;Operador&gt;&lt;Valor&gt;;</a:t>
            </a:r>
          </a:p>
          <a:p>
            <a:r>
              <a:rPr lang="es-MX" dirty="0" smtClean="0"/>
              <a:t>Donde los operadores posibles pueden ser:  </a:t>
            </a:r>
            <a:r>
              <a:rPr lang="es-MX" b="1" dirty="0" smtClean="0"/>
              <a:t>=, &lt;, ¡=, &lt;=, &gt;, &gt;=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6. Operadores lógicos</a:t>
            </a:r>
            <a:endParaRPr lang="en-US" dirty="0"/>
          </a:p>
        </p:txBody>
      </p:sp>
      <p:sp>
        <p:nvSpPr>
          <p:cNvPr id="3" name="2 Marcador de contenido"/>
          <p:cNvSpPr>
            <a:spLocks noGrp="1"/>
          </p:cNvSpPr>
          <p:nvPr>
            <p:ph idx="1"/>
          </p:nvPr>
        </p:nvSpPr>
        <p:spPr>
          <a:xfrm>
            <a:off x="457200" y="1935480"/>
            <a:ext cx="8229600" cy="845448"/>
          </a:xfrm>
        </p:spPr>
        <p:txBody>
          <a:bodyPr>
            <a:normAutofit fontScale="77500" lnSpcReduction="20000"/>
          </a:bodyPr>
          <a:lstStyle/>
          <a:p>
            <a:r>
              <a:rPr lang="es-MX" dirty="0" smtClean="0"/>
              <a:t>Una condición lógica combina los resultados de dos condiciones para producir un solo resultado basado en ellas, o para invertir el resultado de una sola condición.  </a:t>
            </a:r>
          </a:p>
          <a:p>
            <a:endParaRPr lang="en-US" dirty="0"/>
          </a:p>
        </p:txBody>
      </p:sp>
      <p:graphicFrame>
        <p:nvGraphicFramePr>
          <p:cNvPr id="4" name="3 Tabla"/>
          <p:cNvGraphicFramePr>
            <a:graphicFrameLocks noGrp="1"/>
          </p:cNvGraphicFramePr>
          <p:nvPr/>
        </p:nvGraphicFramePr>
        <p:xfrm>
          <a:off x="1619672" y="2708920"/>
          <a:ext cx="6012180" cy="3840480"/>
        </p:xfrm>
        <a:graphic>
          <a:graphicData uri="http://schemas.openxmlformats.org/drawingml/2006/table">
            <a:tbl>
              <a:tblPr/>
              <a:tblGrid>
                <a:gridCol w="1325880"/>
                <a:gridCol w="2057400"/>
                <a:gridCol w="2628900"/>
              </a:tblGrid>
              <a:tr h="98298">
                <a:tc>
                  <a:txBody>
                    <a:bodyPr/>
                    <a:lstStyle/>
                    <a:p>
                      <a:pPr algn="ctr">
                        <a:spcAft>
                          <a:spcPts val="0"/>
                        </a:spcAft>
                      </a:pPr>
                      <a:r>
                        <a:rPr lang="es-MX" sz="1200" b="1">
                          <a:latin typeface="Times New Roman"/>
                          <a:ea typeface="Batang"/>
                        </a:rPr>
                        <a:t>Tipo de condición</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MX" sz="1200" b="1">
                          <a:latin typeface="Times New Roman"/>
                          <a:ea typeface="Batang"/>
                        </a:rPr>
                        <a:t>Operación</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MX" sz="1200" b="1">
                          <a:latin typeface="Times New Roman"/>
                          <a:ea typeface="Batang"/>
                        </a:rPr>
                        <a:t>Ejemplos</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085">
                <a:tc>
                  <a:txBody>
                    <a:bodyPr/>
                    <a:lstStyle/>
                    <a:p>
                      <a:pPr algn="just">
                        <a:spcAft>
                          <a:spcPts val="0"/>
                        </a:spcAft>
                      </a:pPr>
                      <a:r>
                        <a:rPr lang="es-MX" sz="1200">
                          <a:latin typeface="Times New Roman"/>
                          <a:ea typeface="Batang"/>
                        </a:rPr>
                        <a:t>NOT</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MX" sz="1200">
                          <a:latin typeface="Times New Roman"/>
                          <a:ea typeface="Batang"/>
                        </a:rPr>
                        <a:t>Regresa TRUE si la siguiente condición es FALSE. Regresa FALSE si es TRUE. Si es UNKNOWN, entonces permanece como UNKNOWN.</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Batang"/>
                        </a:rPr>
                        <a:t>SELECT *</a:t>
                      </a:r>
                      <a:endParaRPr lang="es-MX" sz="1200">
                        <a:latin typeface="Times New Roman"/>
                        <a:ea typeface="Times New Roman"/>
                      </a:endParaRPr>
                    </a:p>
                    <a:p>
                      <a:pPr>
                        <a:spcAft>
                          <a:spcPts val="0"/>
                        </a:spcAft>
                      </a:pPr>
                      <a:r>
                        <a:rPr lang="en-US" sz="1200">
                          <a:latin typeface="Times New Roman"/>
                          <a:ea typeface="Batang"/>
                        </a:rPr>
                        <a:t>FROM employees</a:t>
                      </a:r>
                      <a:endParaRPr lang="es-MX" sz="1200">
                        <a:latin typeface="Times New Roman"/>
                        <a:ea typeface="Times New Roman"/>
                      </a:endParaRPr>
                    </a:p>
                    <a:p>
                      <a:pPr>
                        <a:spcAft>
                          <a:spcPts val="0"/>
                        </a:spcAft>
                      </a:pPr>
                      <a:r>
                        <a:rPr lang="en-US" sz="1200">
                          <a:latin typeface="Times New Roman"/>
                          <a:ea typeface="Batang"/>
                        </a:rPr>
                        <a:t>WHERE NOT (Puesto_Id IS NULL);</a:t>
                      </a:r>
                      <a:endParaRPr lang="es-MX" sz="1200">
                        <a:latin typeface="Times New Roman"/>
                        <a:ea typeface="Times New Roman"/>
                      </a:endParaRPr>
                    </a:p>
                    <a:p>
                      <a:pPr>
                        <a:spcAft>
                          <a:spcPts val="0"/>
                        </a:spcAft>
                      </a:pPr>
                      <a:r>
                        <a:rPr lang="en-US" sz="1200">
                          <a:latin typeface="Times New Roman"/>
                          <a:ea typeface="Batang"/>
                        </a:rPr>
                        <a:t>SELECT *</a:t>
                      </a:r>
                      <a:endParaRPr lang="es-MX" sz="1200">
                        <a:latin typeface="Times New Roman"/>
                        <a:ea typeface="Times New Roman"/>
                      </a:endParaRPr>
                    </a:p>
                    <a:p>
                      <a:pPr>
                        <a:spcAft>
                          <a:spcPts val="0"/>
                        </a:spcAft>
                      </a:pPr>
                      <a:r>
                        <a:rPr lang="en-US" sz="1200">
                          <a:latin typeface="Times New Roman"/>
                          <a:ea typeface="Batang"/>
                        </a:rPr>
                        <a:t>FROM employees</a:t>
                      </a:r>
                      <a:endParaRPr lang="es-MX" sz="1200">
                        <a:latin typeface="Times New Roman"/>
                        <a:ea typeface="Times New Roman"/>
                      </a:endParaRPr>
                    </a:p>
                    <a:p>
                      <a:pPr>
                        <a:spcAft>
                          <a:spcPts val="0"/>
                        </a:spcAft>
                      </a:pPr>
                      <a:r>
                        <a:rPr lang="en-US" sz="1200">
                          <a:latin typeface="Times New Roman"/>
                          <a:ea typeface="Batang"/>
                        </a:rPr>
                        <a:t>WHERE NOT</a:t>
                      </a:r>
                      <a:endParaRPr lang="es-MX" sz="1200">
                        <a:latin typeface="Times New Roman"/>
                        <a:ea typeface="Times New Roman"/>
                      </a:endParaRPr>
                    </a:p>
                    <a:p>
                      <a:pPr>
                        <a:spcAft>
                          <a:spcPts val="0"/>
                        </a:spcAft>
                      </a:pPr>
                      <a:r>
                        <a:rPr lang="en-US" sz="1200">
                          <a:latin typeface="Times New Roman"/>
                          <a:ea typeface="Batang"/>
                        </a:rPr>
                        <a:t>(Sueldo BETWEEN 1000 AND 2000);</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787">
                <a:tc>
                  <a:txBody>
                    <a:bodyPr/>
                    <a:lstStyle/>
                    <a:p>
                      <a:pPr algn="just">
                        <a:spcAft>
                          <a:spcPts val="0"/>
                        </a:spcAft>
                      </a:pPr>
                      <a:r>
                        <a:rPr lang="es-MX" sz="1200">
                          <a:latin typeface="Times New Roman"/>
                          <a:ea typeface="Batang"/>
                        </a:rPr>
                        <a:t>AND</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MX" sz="1200">
                          <a:latin typeface="Times New Roman"/>
                          <a:ea typeface="Batang"/>
                        </a:rPr>
                        <a:t>Regresa TRUE si ambas condiciones componentes son </a:t>
                      </a:r>
                      <a:endParaRPr lang="es-MX" sz="1200">
                        <a:latin typeface="Times New Roman"/>
                        <a:ea typeface="Times New Roman"/>
                      </a:endParaRPr>
                    </a:p>
                    <a:p>
                      <a:pPr>
                        <a:spcAft>
                          <a:spcPts val="0"/>
                        </a:spcAft>
                      </a:pPr>
                      <a:r>
                        <a:rPr lang="es-MX" sz="1200">
                          <a:latin typeface="Times New Roman"/>
                          <a:ea typeface="Batang"/>
                        </a:rPr>
                        <a:t>TRUE. Regresa FALSE si cualquiera de ellas es FALSE. De otra forma regresa UNKNOWN.</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Batang"/>
                        </a:rPr>
                        <a:t>SELECT *</a:t>
                      </a:r>
                      <a:endParaRPr lang="es-MX" sz="1200">
                        <a:latin typeface="Times New Roman"/>
                        <a:ea typeface="Times New Roman"/>
                      </a:endParaRPr>
                    </a:p>
                    <a:p>
                      <a:pPr>
                        <a:spcAft>
                          <a:spcPts val="0"/>
                        </a:spcAft>
                      </a:pPr>
                      <a:r>
                        <a:rPr lang="en-US" sz="1200">
                          <a:latin typeface="Times New Roman"/>
                          <a:ea typeface="Batang"/>
                        </a:rPr>
                        <a:t>FROM Empleados</a:t>
                      </a:r>
                      <a:endParaRPr lang="es-MX" sz="1200">
                        <a:latin typeface="Times New Roman"/>
                        <a:ea typeface="Times New Roman"/>
                      </a:endParaRPr>
                    </a:p>
                    <a:p>
                      <a:pPr>
                        <a:spcAft>
                          <a:spcPts val="0"/>
                        </a:spcAft>
                      </a:pPr>
                      <a:r>
                        <a:rPr lang="en-US" sz="1200">
                          <a:latin typeface="Times New Roman"/>
                          <a:ea typeface="Batang"/>
                        </a:rPr>
                        <a:t>WHERE Puesto_Id = 'PU_CLERK'</a:t>
                      </a:r>
                      <a:endParaRPr lang="es-MX" sz="1200">
                        <a:latin typeface="Times New Roman"/>
                        <a:ea typeface="Times New Roman"/>
                      </a:endParaRPr>
                    </a:p>
                    <a:p>
                      <a:pPr>
                        <a:spcAft>
                          <a:spcPts val="0"/>
                        </a:spcAft>
                      </a:pPr>
                      <a:r>
                        <a:rPr lang="en-US" sz="1200">
                          <a:latin typeface="Times New Roman"/>
                          <a:ea typeface="Batang"/>
                        </a:rPr>
                        <a:t>AND Departmento_id = 30;</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8085">
                <a:tc>
                  <a:txBody>
                    <a:bodyPr/>
                    <a:lstStyle/>
                    <a:p>
                      <a:pPr algn="just">
                        <a:spcAft>
                          <a:spcPts val="0"/>
                        </a:spcAft>
                      </a:pPr>
                      <a:r>
                        <a:rPr lang="es-MX" sz="1200">
                          <a:latin typeface="Times New Roman"/>
                          <a:ea typeface="Batang"/>
                        </a:rPr>
                        <a:t>OR</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MX" sz="1200">
                          <a:latin typeface="Times New Roman"/>
                          <a:ea typeface="Batang"/>
                        </a:rPr>
                        <a:t>Regresa TRUE si cualquiera de las condiciones componentes son TRUE.</a:t>
                      </a:r>
                      <a:endParaRPr lang="es-MX" sz="1200">
                        <a:latin typeface="Times New Roman"/>
                        <a:ea typeface="Times New Roman"/>
                      </a:endParaRPr>
                    </a:p>
                    <a:p>
                      <a:pPr>
                        <a:spcAft>
                          <a:spcPts val="0"/>
                        </a:spcAft>
                      </a:pPr>
                      <a:r>
                        <a:rPr lang="es-MX" sz="1200">
                          <a:latin typeface="Times New Roman"/>
                          <a:ea typeface="Batang"/>
                        </a:rPr>
                        <a:t>Regresa FALSE si ambas condiciones componentes son</a:t>
                      </a:r>
                      <a:endParaRPr lang="es-MX" sz="1200">
                        <a:latin typeface="Times New Roman"/>
                        <a:ea typeface="Times New Roman"/>
                      </a:endParaRPr>
                    </a:p>
                    <a:p>
                      <a:pPr>
                        <a:spcAft>
                          <a:spcPts val="0"/>
                        </a:spcAft>
                      </a:pPr>
                      <a:r>
                        <a:rPr lang="es-MX" sz="1200">
                          <a:latin typeface="Times New Roman"/>
                          <a:ea typeface="Batang"/>
                        </a:rPr>
                        <a:t>FALSE. De otra forma regresa</a:t>
                      </a:r>
                      <a:endParaRPr lang="es-MX" sz="1200">
                        <a:latin typeface="Times New Roman"/>
                        <a:ea typeface="Times New Roman"/>
                      </a:endParaRPr>
                    </a:p>
                    <a:p>
                      <a:pPr>
                        <a:spcAft>
                          <a:spcPts val="0"/>
                        </a:spcAft>
                      </a:pPr>
                      <a:r>
                        <a:rPr lang="es-MX" sz="1200">
                          <a:latin typeface="Times New Roman"/>
                          <a:ea typeface="Batang"/>
                        </a:rPr>
                        <a:t>UNKNOWN.</a:t>
                      </a:r>
                      <a:endParaRPr lang="es-MX"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latin typeface="Times New Roman"/>
                          <a:ea typeface="Batang"/>
                        </a:rPr>
                        <a:t>SELECT *</a:t>
                      </a:r>
                      <a:endParaRPr lang="es-MX" sz="1200" dirty="0">
                        <a:latin typeface="Times New Roman"/>
                        <a:ea typeface="Times New Roman"/>
                      </a:endParaRPr>
                    </a:p>
                    <a:p>
                      <a:pPr>
                        <a:spcAft>
                          <a:spcPts val="0"/>
                        </a:spcAft>
                      </a:pPr>
                      <a:r>
                        <a:rPr lang="en-US" sz="1200" dirty="0">
                          <a:latin typeface="Times New Roman"/>
                          <a:ea typeface="Batang"/>
                        </a:rPr>
                        <a:t>FROM </a:t>
                      </a:r>
                      <a:r>
                        <a:rPr lang="en-US" sz="1200" dirty="0" err="1">
                          <a:latin typeface="Times New Roman"/>
                          <a:ea typeface="Batang"/>
                        </a:rPr>
                        <a:t>Empleados</a:t>
                      </a:r>
                      <a:endParaRPr lang="es-MX" sz="1200" dirty="0">
                        <a:latin typeface="Times New Roman"/>
                        <a:ea typeface="Times New Roman"/>
                      </a:endParaRPr>
                    </a:p>
                    <a:p>
                      <a:pPr>
                        <a:spcAft>
                          <a:spcPts val="0"/>
                        </a:spcAft>
                      </a:pPr>
                      <a:r>
                        <a:rPr lang="en-US" sz="1200" dirty="0">
                          <a:latin typeface="Times New Roman"/>
                          <a:ea typeface="Batang"/>
                        </a:rPr>
                        <a:t>WHERE </a:t>
                      </a:r>
                      <a:r>
                        <a:rPr lang="en-US" sz="1200" dirty="0" err="1">
                          <a:latin typeface="Times New Roman"/>
                          <a:ea typeface="Batang"/>
                        </a:rPr>
                        <a:t>Puesto_Id</a:t>
                      </a:r>
                      <a:r>
                        <a:rPr lang="en-US" sz="1200" dirty="0">
                          <a:latin typeface="Times New Roman"/>
                          <a:ea typeface="Batang"/>
                        </a:rPr>
                        <a:t> = 'PU_CLERK'</a:t>
                      </a:r>
                      <a:endParaRPr lang="es-MX" sz="1200" dirty="0">
                        <a:latin typeface="Times New Roman"/>
                        <a:ea typeface="Times New Roman"/>
                      </a:endParaRPr>
                    </a:p>
                    <a:p>
                      <a:pPr>
                        <a:spcAft>
                          <a:spcPts val="0"/>
                        </a:spcAft>
                      </a:pPr>
                      <a:r>
                        <a:rPr lang="en-US" sz="1200" dirty="0">
                          <a:latin typeface="Times New Roman"/>
                          <a:ea typeface="Batang"/>
                        </a:rPr>
                        <a:t>OR </a:t>
                      </a:r>
                      <a:r>
                        <a:rPr lang="en-US" sz="1200" dirty="0" err="1">
                          <a:latin typeface="Times New Roman"/>
                          <a:ea typeface="Batang"/>
                        </a:rPr>
                        <a:t>Departmento</a:t>
                      </a:r>
                      <a:r>
                        <a:rPr lang="en-US" sz="1200" dirty="0">
                          <a:latin typeface="Times New Roman"/>
                          <a:ea typeface="Batang"/>
                        </a:rPr>
                        <a:t> _id = 10;</a:t>
                      </a:r>
                      <a:endParaRPr lang="es-MX"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7. Manejo de alias, concatenación y constantes en las columnas</a:t>
            </a:r>
            <a:endParaRPr lang="en-US" dirty="0"/>
          </a:p>
        </p:txBody>
      </p:sp>
      <p:sp>
        <p:nvSpPr>
          <p:cNvPr id="3" name="2 Marcador de contenido"/>
          <p:cNvSpPr>
            <a:spLocks noGrp="1"/>
          </p:cNvSpPr>
          <p:nvPr>
            <p:ph idx="1"/>
          </p:nvPr>
        </p:nvSpPr>
        <p:spPr/>
        <p:txBody>
          <a:bodyPr>
            <a:noAutofit/>
          </a:bodyPr>
          <a:lstStyle/>
          <a:p>
            <a:pPr>
              <a:lnSpc>
                <a:spcPts val="1100"/>
              </a:lnSpc>
              <a:buNone/>
            </a:pPr>
            <a:r>
              <a:rPr lang="es-MX" sz="1050" dirty="0" smtClean="0"/>
              <a:t>Manejo de Alias</a:t>
            </a:r>
          </a:p>
          <a:p>
            <a:pPr>
              <a:lnSpc>
                <a:spcPts val="1100"/>
              </a:lnSpc>
              <a:buNone/>
            </a:pPr>
            <a:r>
              <a:rPr lang="es-MX" sz="1050" dirty="0" smtClean="0"/>
              <a:t>Alias:	Les asigna un “apodo” a los atributos seleccionados</a:t>
            </a:r>
          </a:p>
          <a:p>
            <a:pPr>
              <a:lnSpc>
                <a:spcPts val="1100"/>
              </a:lnSpc>
              <a:buNone/>
            </a:pPr>
            <a:r>
              <a:rPr lang="es-MX" sz="1050" dirty="0" smtClean="0"/>
              <a:t> </a:t>
            </a:r>
          </a:p>
          <a:p>
            <a:pPr>
              <a:lnSpc>
                <a:spcPts val="1100"/>
              </a:lnSpc>
              <a:buNone/>
            </a:pPr>
            <a:r>
              <a:rPr lang="es-MX" sz="1050" dirty="0" smtClean="0"/>
              <a:t>SELECT [DISTINCT] &lt;Atributo 1 AS Alias 1, Atributo 2 As Alias 2&gt;</a:t>
            </a:r>
          </a:p>
          <a:p>
            <a:pPr>
              <a:lnSpc>
                <a:spcPts val="1100"/>
              </a:lnSpc>
              <a:buNone/>
            </a:pPr>
            <a:r>
              <a:rPr lang="es-MX" sz="1050" dirty="0" smtClean="0"/>
              <a:t> Ejemplo: SELECT &lt;Atributo 1 AS ALIAS1,  FROM &lt;Tabla&gt;;</a:t>
            </a:r>
          </a:p>
          <a:p>
            <a:pPr>
              <a:lnSpc>
                <a:spcPts val="1100"/>
              </a:lnSpc>
              <a:buNone/>
            </a:pPr>
            <a:r>
              <a:rPr lang="es-MX" sz="1050" dirty="0" smtClean="0"/>
              <a:t> Ejemplo: SELECT Apellidos, Sueldo, 12*Sueldo AS SUELDO_ANUAL FROM Empleado;</a:t>
            </a:r>
          </a:p>
          <a:p>
            <a:pPr>
              <a:lnSpc>
                <a:spcPts val="1100"/>
              </a:lnSpc>
              <a:buNone/>
            </a:pPr>
            <a:r>
              <a:rPr lang="es-MX" sz="1050" dirty="0" smtClean="0"/>
              <a:t>Selecciona los Apellidos y el sueldo, calcula el sueldo anual de la tabla Empleado, dejando el resultado calculado con el nombre definido en el alias</a:t>
            </a:r>
          </a:p>
          <a:p>
            <a:pPr>
              <a:lnSpc>
                <a:spcPts val="1100"/>
              </a:lnSpc>
              <a:buNone/>
            </a:pPr>
            <a:r>
              <a:rPr lang="es-MX" sz="1050" dirty="0" smtClean="0"/>
              <a:t> </a:t>
            </a:r>
          </a:p>
          <a:p>
            <a:pPr>
              <a:lnSpc>
                <a:spcPts val="1100"/>
              </a:lnSpc>
              <a:buNone/>
            </a:pPr>
            <a:r>
              <a:rPr lang="es-MX" sz="1050" i="1" dirty="0" smtClean="0"/>
              <a:t>Operador de concatenación</a:t>
            </a:r>
            <a:endParaRPr lang="es-MX" sz="1050" dirty="0" smtClean="0"/>
          </a:p>
          <a:p>
            <a:pPr>
              <a:lnSpc>
                <a:spcPts val="1100"/>
              </a:lnSpc>
              <a:buNone/>
            </a:pPr>
            <a:r>
              <a:rPr lang="es-MX" sz="1050" dirty="0" smtClean="0"/>
              <a:t> Permite ligar dos o más atributos de tipo alfabético generando una columna resultante que es el resultado de la concatenación. Está representado por dos líneas verticales (||). </a:t>
            </a:r>
          </a:p>
          <a:p>
            <a:pPr>
              <a:lnSpc>
                <a:spcPts val="1100"/>
              </a:lnSpc>
            </a:pPr>
            <a:r>
              <a:rPr lang="es-MX" sz="1050" dirty="0" smtClean="0"/>
              <a:t>Ejemplo: </a:t>
            </a:r>
            <a:r>
              <a:rPr lang="es-MX" sz="1050" dirty="0" err="1" smtClean="0"/>
              <a:t>Select</a:t>
            </a:r>
            <a:r>
              <a:rPr lang="es-MX" sz="1050" dirty="0" smtClean="0"/>
              <a:t> Nombre||</a:t>
            </a:r>
            <a:r>
              <a:rPr lang="es-MX" sz="1050" dirty="0" err="1" smtClean="0"/>
              <a:t>Apellido_Paterno</a:t>
            </a:r>
            <a:r>
              <a:rPr lang="es-MX" sz="1050" dirty="0" smtClean="0"/>
              <a:t>||</a:t>
            </a:r>
            <a:r>
              <a:rPr lang="es-MX" sz="1050" dirty="0" err="1" smtClean="0"/>
              <a:t>Apellido_Materno</a:t>
            </a:r>
            <a:r>
              <a:rPr lang="es-MX" sz="1050" dirty="0" smtClean="0"/>
              <a:t> As Empleados </a:t>
            </a:r>
            <a:r>
              <a:rPr lang="es-MX" sz="1050" dirty="0" err="1" smtClean="0"/>
              <a:t>From</a:t>
            </a:r>
            <a:r>
              <a:rPr lang="es-MX" sz="1050" dirty="0" smtClean="0"/>
              <a:t> Empleado </a:t>
            </a:r>
          </a:p>
          <a:p>
            <a:pPr>
              <a:lnSpc>
                <a:spcPts val="1100"/>
              </a:lnSpc>
              <a:buNone/>
            </a:pPr>
            <a:endParaRPr lang="es-MX" sz="1050" dirty="0" smtClean="0"/>
          </a:p>
          <a:p>
            <a:pPr>
              <a:lnSpc>
                <a:spcPts val="1100"/>
              </a:lnSpc>
              <a:buNone/>
            </a:pPr>
            <a:r>
              <a:rPr lang="es-MX" sz="1050" dirty="0" smtClean="0"/>
              <a:t>Empleados</a:t>
            </a:r>
          </a:p>
          <a:p>
            <a:pPr>
              <a:lnSpc>
                <a:spcPts val="1100"/>
              </a:lnSpc>
              <a:buNone/>
            </a:pPr>
            <a:r>
              <a:rPr lang="es-MX" sz="1050" dirty="0" err="1" smtClean="0"/>
              <a:t>JuanPerezDíaz</a:t>
            </a:r>
            <a:endParaRPr lang="es-MX" sz="1050" dirty="0" smtClean="0"/>
          </a:p>
          <a:p>
            <a:pPr>
              <a:lnSpc>
                <a:spcPts val="1100"/>
              </a:lnSpc>
              <a:buNone/>
            </a:pPr>
            <a:r>
              <a:rPr lang="es-MX" sz="1050" dirty="0" err="1" smtClean="0"/>
              <a:t>LauraHernándezMartínez</a:t>
            </a:r>
            <a:endParaRPr lang="es-MX" sz="1050" dirty="0" smtClean="0"/>
          </a:p>
          <a:p>
            <a:pPr>
              <a:lnSpc>
                <a:spcPts val="1100"/>
              </a:lnSpc>
              <a:buNone/>
            </a:pPr>
            <a:r>
              <a:rPr lang="es-MX" sz="1050" dirty="0" smtClean="0"/>
              <a:t>José </a:t>
            </a:r>
            <a:r>
              <a:rPr lang="es-MX" sz="1050" dirty="0" err="1" smtClean="0"/>
              <a:t>MaríaVallesTavarez</a:t>
            </a:r>
            <a:endParaRPr lang="es-MX" sz="1050" dirty="0" smtClean="0"/>
          </a:p>
          <a:p>
            <a:pPr>
              <a:lnSpc>
                <a:spcPts val="1100"/>
              </a:lnSpc>
              <a:buNone/>
            </a:pPr>
            <a:endParaRPr lang="es-MX" sz="1050" dirty="0" smtClean="0"/>
          </a:p>
          <a:p>
            <a:pPr>
              <a:lnSpc>
                <a:spcPts val="1100"/>
              </a:lnSpc>
            </a:pPr>
            <a:r>
              <a:rPr lang="es-MX" sz="1050" dirty="0" smtClean="0"/>
              <a:t>Por lo que se recomienda agregar espacios en blanco para mejor lectura visual</a:t>
            </a:r>
          </a:p>
          <a:p>
            <a:pPr>
              <a:lnSpc>
                <a:spcPts val="1100"/>
              </a:lnSpc>
              <a:buNone/>
            </a:pPr>
            <a:r>
              <a:rPr lang="es-MX" sz="1050" dirty="0" err="1" smtClean="0"/>
              <a:t>Select</a:t>
            </a:r>
            <a:r>
              <a:rPr lang="es-MX" sz="1050" dirty="0" smtClean="0"/>
              <a:t> Nombre||’ ‘||</a:t>
            </a:r>
            <a:r>
              <a:rPr lang="es-MX" sz="1050" dirty="0" err="1" smtClean="0"/>
              <a:t>Apellido_Paterno</a:t>
            </a:r>
            <a:r>
              <a:rPr lang="es-MX" sz="1050" dirty="0" smtClean="0"/>
              <a:t>||’  ‘||</a:t>
            </a:r>
            <a:r>
              <a:rPr lang="es-MX" sz="1050" dirty="0" err="1" smtClean="0"/>
              <a:t>Apellido_Materno</a:t>
            </a:r>
            <a:r>
              <a:rPr lang="es-MX" sz="1050" dirty="0" smtClean="0"/>
              <a:t> As Empleados </a:t>
            </a:r>
            <a:r>
              <a:rPr lang="es-MX" sz="1050" dirty="0" err="1" smtClean="0"/>
              <a:t>From</a:t>
            </a:r>
            <a:r>
              <a:rPr lang="es-MX" sz="1050" dirty="0" smtClean="0"/>
              <a:t> Empleado</a:t>
            </a:r>
          </a:p>
          <a:p>
            <a:pPr>
              <a:lnSpc>
                <a:spcPts val="1100"/>
              </a:lnSpc>
              <a:buNone/>
            </a:pPr>
            <a:r>
              <a:rPr lang="es-MX" sz="1050" dirty="0" smtClean="0"/>
              <a:t> </a:t>
            </a:r>
          </a:p>
          <a:p>
            <a:pPr>
              <a:lnSpc>
                <a:spcPts val="1100"/>
              </a:lnSpc>
              <a:buNone/>
            </a:pPr>
            <a:r>
              <a:rPr lang="es-MX" sz="1050" dirty="0" smtClean="0"/>
              <a:t>Empleados</a:t>
            </a:r>
          </a:p>
          <a:p>
            <a:pPr>
              <a:lnSpc>
                <a:spcPts val="1100"/>
              </a:lnSpc>
              <a:buNone/>
            </a:pPr>
            <a:r>
              <a:rPr lang="es-MX" sz="1050" dirty="0" smtClean="0"/>
              <a:t>Juan Pérez Díaz</a:t>
            </a:r>
          </a:p>
          <a:p>
            <a:pPr>
              <a:lnSpc>
                <a:spcPts val="1100"/>
              </a:lnSpc>
              <a:buNone/>
            </a:pPr>
            <a:r>
              <a:rPr lang="es-MX" sz="1050" dirty="0" smtClean="0"/>
              <a:t>Laura Hernández Martínez</a:t>
            </a:r>
          </a:p>
          <a:p>
            <a:pPr>
              <a:lnSpc>
                <a:spcPts val="1100"/>
              </a:lnSpc>
              <a:buNone/>
            </a:pPr>
            <a:r>
              <a:rPr lang="es-MX" sz="1050" dirty="0" smtClean="0"/>
              <a:t>José María Valles </a:t>
            </a:r>
            <a:r>
              <a:rPr lang="es-MX" sz="1050" dirty="0" err="1" smtClean="0"/>
              <a:t>Tavárez</a:t>
            </a:r>
            <a:endParaRPr lang="es-MX" sz="1050" dirty="0" smtClean="0"/>
          </a:p>
          <a:p>
            <a:pPr>
              <a:lnSpc>
                <a:spcPts val="1100"/>
              </a:lnSpc>
              <a:buNone/>
            </a:pP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9. Delimitando los registros a consultar</a:t>
            </a:r>
            <a:endParaRPr lang="en-US" dirty="0"/>
          </a:p>
        </p:txBody>
      </p:sp>
      <p:sp>
        <p:nvSpPr>
          <p:cNvPr id="3" name="2 Marcador de contenido"/>
          <p:cNvSpPr>
            <a:spLocks noGrp="1"/>
          </p:cNvSpPr>
          <p:nvPr>
            <p:ph idx="1"/>
          </p:nvPr>
        </p:nvSpPr>
        <p:spPr/>
        <p:txBody>
          <a:bodyPr>
            <a:normAutofit/>
          </a:bodyPr>
          <a:lstStyle/>
          <a:p>
            <a:pPr>
              <a:buNone/>
            </a:pPr>
            <a:r>
              <a:rPr lang="en-US" i="1" dirty="0" smtClean="0"/>
              <a:t>9.1 </a:t>
            </a:r>
            <a:r>
              <a:rPr lang="en-US" i="1" dirty="0" err="1" smtClean="0"/>
              <a:t>Ordenando</a:t>
            </a:r>
            <a:r>
              <a:rPr lang="en-US" i="1" dirty="0" smtClean="0"/>
              <a:t> Tuplas (Order By)</a:t>
            </a:r>
            <a:endParaRPr lang="es-MX" dirty="0" smtClean="0"/>
          </a:p>
          <a:p>
            <a:pPr>
              <a:buNone/>
            </a:pPr>
            <a:r>
              <a:rPr lang="en-US" dirty="0" smtClean="0"/>
              <a:t> SELECT &lt;</a:t>
            </a:r>
            <a:r>
              <a:rPr lang="en-US" dirty="0" err="1" smtClean="0"/>
              <a:t>Atributo</a:t>
            </a:r>
            <a:r>
              <a:rPr lang="en-US" dirty="0" smtClean="0"/>
              <a:t> 1, </a:t>
            </a:r>
            <a:r>
              <a:rPr lang="en-US" dirty="0" err="1" smtClean="0"/>
              <a:t>Atributo</a:t>
            </a:r>
            <a:r>
              <a:rPr lang="en-US" dirty="0" smtClean="0"/>
              <a:t> 2… | *&gt;</a:t>
            </a:r>
            <a:endParaRPr lang="es-MX" dirty="0" smtClean="0"/>
          </a:p>
          <a:p>
            <a:pPr>
              <a:buNone/>
            </a:pPr>
            <a:r>
              <a:rPr lang="en-US" dirty="0" smtClean="0"/>
              <a:t>FROM &lt;</a:t>
            </a:r>
            <a:r>
              <a:rPr lang="en-US" dirty="0" err="1" smtClean="0"/>
              <a:t>Tabla</a:t>
            </a:r>
            <a:r>
              <a:rPr lang="en-US" dirty="0" smtClean="0"/>
              <a:t>&gt;</a:t>
            </a:r>
            <a:endParaRPr lang="es-MX" dirty="0" smtClean="0"/>
          </a:p>
          <a:p>
            <a:pPr>
              <a:buNone/>
            </a:pPr>
            <a:r>
              <a:rPr lang="en-US" dirty="0" smtClean="0"/>
              <a:t>ORDER BY &lt;</a:t>
            </a:r>
            <a:r>
              <a:rPr lang="en-US" dirty="0" err="1" smtClean="0"/>
              <a:t>Atributo</a:t>
            </a:r>
            <a:r>
              <a:rPr lang="en-US" dirty="0" smtClean="0"/>
              <a:t> 1, </a:t>
            </a:r>
            <a:r>
              <a:rPr lang="en-US" dirty="0" err="1" smtClean="0"/>
              <a:t>Atributo</a:t>
            </a:r>
            <a:r>
              <a:rPr lang="en-US" dirty="0" smtClean="0"/>
              <a:t> 2,…&gt; [ASC | DESC];</a:t>
            </a:r>
          </a:p>
          <a:p>
            <a:pPr>
              <a:buNone/>
            </a:pPr>
            <a:r>
              <a:rPr lang="es-MX" sz="1600" dirty="0" smtClean="0"/>
              <a:t>Ejemplo:</a:t>
            </a:r>
          </a:p>
          <a:p>
            <a:pPr>
              <a:buNone/>
            </a:pPr>
            <a:r>
              <a:rPr lang="es-MX" sz="1600" dirty="0" err="1" smtClean="0"/>
              <a:t>Select</a:t>
            </a:r>
            <a:r>
              <a:rPr lang="es-MX" sz="1600" dirty="0" smtClean="0"/>
              <a:t> Nombre||’ ‘||</a:t>
            </a:r>
            <a:r>
              <a:rPr lang="es-MX" sz="1600" dirty="0" err="1" smtClean="0"/>
              <a:t>Apellido_Paterno</a:t>
            </a:r>
            <a:r>
              <a:rPr lang="es-MX" sz="1600" dirty="0" smtClean="0"/>
              <a:t>||’  ‘||</a:t>
            </a:r>
            <a:r>
              <a:rPr lang="es-MX" sz="1600" dirty="0" err="1" smtClean="0"/>
              <a:t>Apellido_Materno</a:t>
            </a:r>
            <a:r>
              <a:rPr lang="es-MX" sz="1600" dirty="0" smtClean="0"/>
              <a:t> As Empleados </a:t>
            </a:r>
          </a:p>
          <a:p>
            <a:pPr>
              <a:buNone/>
            </a:pPr>
            <a:r>
              <a:rPr lang="es-MX" sz="1600" dirty="0" err="1" smtClean="0"/>
              <a:t>From</a:t>
            </a:r>
            <a:r>
              <a:rPr lang="es-MX" sz="1600" dirty="0" smtClean="0"/>
              <a:t> Empleado</a:t>
            </a:r>
          </a:p>
          <a:p>
            <a:pPr>
              <a:buNone/>
            </a:pPr>
            <a:r>
              <a:rPr lang="es-MX" sz="1600" dirty="0" err="1" smtClean="0"/>
              <a:t>Order</a:t>
            </a:r>
            <a:r>
              <a:rPr lang="es-MX" sz="1600" dirty="0" smtClean="0"/>
              <a:t> </a:t>
            </a:r>
            <a:r>
              <a:rPr lang="es-MX" sz="1600" dirty="0" err="1" smtClean="0"/>
              <a:t>by</a:t>
            </a:r>
            <a:r>
              <a:rPr lang="es-MX" sz="1600" dirty="0" smtClean="0"/>
              <a:t> </a:t>
            </a:r>
            <a:r>
              <a:rPr lang="es-MX" sz="1600" dirty="0" err="1" smtClean="0"/>
              <a:t>Apellido_Paterno</a:t>
            </a:r>
            <a:endParaRPr lang="es-MX" sz="1600" dirty="0" smtClean="0"/>
          </a:p>
          <a:p>
            <a:pPr>
              <a:lnSpc>
                <a:spcPts val="1100"/>
              </a:lnSpc>
              <a:buNone/>
            </a:pPr>
            <a:endParaRPr lang="es-MX" sz="1600" dirty="0" smtClean="0"/>
          </a:p>
          <a:p>
            <a:pPr>
              <a:lnSpc>
                <a:spcPts val="1100"/>
              </a:lnSpc>
              <a:buNone/>
            </a:pPr>
            <a:r>
              <a:rPr lang="es-MX" sz="1600" dirty="0" smtClean="0"/>
              <a:t>Empleados</a:t>
            </a:r>
          </a:p>
          <a:p>
            <a:pPr>
              <a:lnSpc>
                <a:spcPts val="1100"/>
              </a:lnSpc>
              <a:buNone/>
            </a:pPr>
            <a:r>
              <a:rPr lang="es-MX" sz="1600" dirty="0" smtClean="0"/>
              <a:t>---------------------------------------------------</a:t>
            </a:r>
          </a:p>
          <a:p>
            <a:pPr>
              <a:lnSpc>
                <a:spcPts val="1100"/>
              </a:lnSpc>
              <a:buNone/>
            </a:pPr>
            <a:r>
              <a:rPr lang="es-MX" sz="1600" dirty="0" smtClean="0"/>
              <a:t>Laura Hernández Martínez</a:t>
            </a:r>
          </a:p>
          <a:p>
            <a:pPr>
              <a:lnSpc>
                <a:spcPts val="1100"/>
              </a:lnSpc>
              <a:buNone/>
            </a:pPr>
            <a:r>
              <a:rPr lang="es-MX" sz="1600" dirty="0" smtClean="0"/>
              <a:t>Juan Pérez Díaz</a:t>
            </a:r>
          </a:p>
          <a:p>
            <a:pPr>
              <a:lnSpc>
                <a:spcPts val="1100"/>
              </a:lnSpc>
              <a:buNone/>
            </a:pPr>
            <a:r>
              <a:rPr lang="es-MX" sz="1600" dirty="0" smtClean="0"/>
              <a:t>José María Valles </a:t>
            </a:r>
            <a:r>
              <a:rPr lang="es-MX" sz="1600" dirty="0" err="1" smtClean="0"/>
              <a:t>Tavárez</a:t>
            </a:r>
            <a:endParaRPr lang="es-MX" sz="1600" dirty="0" smtClean="0"/>
          </a:p>
          <a:p>
            <a:pPr>
              <a:buNone/>
            </a:pP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1610</Words>
  <Application>Microsoft Macintosh PowerPoint</Application>
  <PresentationFormat>Presentación en pantalla (4:3)</PresentationFormat>
  <Paragraphs>289</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Batang</vt:lpstr>
      <vt:lpstr>Calibri</vt:lpstr>
      <vt:lpstr>Constantia</vt:lpstr>
      <vt:lpstr>Times New Roman</vt:lpstr>
      <vt:lpstr>Wingdings 2</vt:lpstr>
      <vt:lpstr>Flujo</vt:lpstr>
      <vt:lpstr>Unidad IV. SQL</vt:lpstr>
      <vt:lpstr>Entorno de Trabajo</vt:lpstr>
      <vt:lpstr>2. Muestra de la Estructura de una Tabla</vt:lpstr>
      <vt:lpstr>3. La instrucción SELECT y sus Variantes</vt:lpstr>
      <vt:lpstr>4. Operadores y expresiones aritméticas</vt:lpstr>
      <vt:lpstr>5. Operadores de Comparación</vt:lpstr>
      <vt:lpstr>6. Operadores lógicos</vt:lpstr>
      <vt:lpstr>7. Manejo de alias, concatenación y constantes en las columnas</vt:lpstr>
      <vt:lpstr>9. Delimitando los registros a consultar</vt:lpstr>
      <vt:lpstr>Presentación de PowerPoint</vt:lpstr>
      <vt:lpstr>Presentación de PowerPoint</vt:lpstr>
      <vt:lpstr>Presentación de PowerPoint</vt:lpstr>
      <vt:lpstr>Presentación de PowerPoint</vt:lpstr>
      <vt:lpstr>10. Funciones de Oracle</vt:lpstr>
      <vt:lpstr>11. Consulta entre varias tablas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Juan Manuel Gomez Reynoso</dc:creator>
  <cp:lastModifiedBy>Juan Manuel Gomez Reynoso</cp:lastModifiedBy>
  <cp:revision>40</cp:revision>
  <cp:lastPrinted>2017-10-25T12:11:38Z</cp:lastPrinted>
  <dcterms:created xsi:type="dcterms:W3CDTF">2012-10-08T16:08:25Z</dcterms:created>
  <dcterms:modified xsi:type="dcterms:W3CDTF">2017-10-25T12:11:54Z</dcterms:modified>
</cp:coreProperties>
</file>