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96" r:id="rId4"/>
    <p:sldId id="291" r:id="rId5"/>
    <p:sldId id="292" r:id="rId6"/>
    <p:sldId id="294" r:id="rId7"/>
    <p:sldId id="295" r:id="rId8"/>
    <p:sldId id="293" r:id="rId9"/>
    <p:sldId id="287" r:id="rId10"/>
    <p:sldId id="297" r:id="rId11"/>
    <p:sldId id="288" r:id="rId12"/>
    <p:sldId id="290" r:id="rId13"/>
    <p:sldId id="289" r:id="rId14"/>
    <p:sldId id="286" r:id="rId15"/>
    <p:sldId id="298" r:id="rId16"/>
    <p:sldId id="299" r:id="rId17"/>
    <p:sldId id="300" r:id="rId18"/>
    <p:sldId id="301" r:id="rId19"/>
    <p:sldId id="307" r:id="rId20"/>
    <p:sldId id="302" r:id="rId21"/>
    <p:sldId id="305" r:id="rId22"/>
    <p:sldId id="304" r:id="rId23"/>
    <p:sldId id="306" r:id="rId24"/>
    <p:sldId id="308" r:id="rId25"/>
    <p:sldId id="310" r:id="rId26"/>
    <p:sldId id="30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BF8267DC-6A0F-4B4A-AB16-DA52A4559A29}">
          <p14:sldIdLst>
            <p14:sldId id="256"/>
          </p14:sldIdLst>
        </p14:section>
        <p14:section name="Aula 1" id="{D9D48310-ED4B-3A4C-A3B3-5B9E6C39E96D}">
          <p14:sldIdLst>
            <p14:sldId id="263"/>
            <p14:sldId id="296"/>
            <p14:sldId id="291"/>
            <p14:sldId id="292"/>
            <p14:sldId id="294"/>
            <p14:sldId id="295"/>
            <p14:sldId id="293"/>
            <p14:sldId id="287"/>
            <p14:sldId id="297"/>
            <p14:sldId id="288"/>
            <p14:sldId id="290"/>
            <p14:sldId id="289"/>
          </p14:sldIdLst>
        </p14:section>
        <p14:section name="Aula 2" id="{074BB09F-4E59-074B-ADB5-93BDA3CA4A3C}">
          <p14:sldIdLst>
            <p14:sldId id="286"/>
            <p14:sldId id="298"/>
          </p14:sldIdLst>
        </p14:section>
        <p14:section name="Aula 3" id="{1E759683-8BDA-6947-BDA4-9C81F08549B8}">
          <p14:sldIdLst>
            <p14:sldId id="299"/>
            <p14:sldId id="300"/>
          </p14:sldIdLst>
        </p14:section>
        <p14:section name="Aula 4" id="{E50E6124-9B78-E74B-8985-0FE842DE4F20}">
          <p14:sldIdLst>
            <p14:sldId id="301"/>
            <p14:sldId id="307"/>
            <p14:sldId id="302"/>
            <p14:sldId id="305"/>
            <p14:sldId id="304"/>
            <p14:sldId id="306"/>
          </p14:sldIdLst>
        </p14:section>
        <p14:section name="Aula 5" id="{667E806A-F5E7-7245-9BFE-59E218F30F1E}">
          <p14:sldIdLst>
            <p14:sldId id="308"/>
            <p14:sldId id="310"/>
          </p14:sldIdLst>
        </p14:section>
        <p14:section name="Aula 6" id="{A4D5BACF-5B83-0548-A4EA-A43BAEAF772C}">
          <p14:sldIdLst>
            <p14:sldId id="309"/>
          </p14:sldIdLst>
        </p14:section>
        <p14:section name="Aula 7" id="{80ED8B7E-946E-934D-A436-51C4A223908B}">
          <p14:sldIdLst/>
        </p14:section>
        <p14:section name="Aula 8" id="{E9A1ADAD-B9D2-2D4D-8E64-49DB59305D9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6"/>
    <p:restoredTop sz="97046"/>
  </p:normalViewPr>
  <p:slideViewPr>
    <p:cSldViewPr snapToGrid="0">
      <p:cViewPr varScale="1">
        <p:scale>
          <a:sx n="161" d="100"/>
          <a:sy n="161" d="100"/>
        </p:scale>
        <p:origin x="36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A6CB2-1C58-D84E-B07B-B5770D071A49}" type="datetimeFigureOut">
              <a:rPr lang="en-BR" smtClean="0"/>
              <a:t>05/07/23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5D523-4C5D-3943-A284-67088B5655C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6065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5D523-4C5D-3943-A284-67088B5655C5}" type="slidenum">
              <a:rPr lang="en-BR" smtClean="0"/>
              <a:t>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7370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7/5/23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7/5/23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7/5/23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7/5/23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7/5/23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getting-started/installation/install-redis-on-mac-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ragnard/446829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635D-69B2-A509-DEF3-58A3FE90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30" y="2234429"/>
            <a:ext cx="8007309" cy="33209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Nubank</a:t>
            </a:r>
            <a:r>
              <a:rPr lang="en-US" dirty="0"/>
              <a:t> Bootcamp - DevOps Cloud Services</a:t>
            </a:r>
            <a:br>
              <a:rPr lang="en-BR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11656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">
            <a:extLst>
              <a:ext uri="{FF2B5EF4-FFF2-40B4-BE49-F238E27FC236}">
                <a16:creationId xmlns:a16="http://schemas.microsoft.com/office/drawing/2014/main" id="{956D9880-5CC2-9CDA-BF78-77227FC3F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249363"/>
            <a:ext cx="9652000" cy="459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68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Replicator: Uber Engineering's Robust Apache Kafka Replicator | Uber Blog">
            <a:extLst>
              <a:ext uri="{FF2B5EF4-FFF2-40B4-BE49-F238E27FC236}">
                <a16:creationId xmlns:a16="http://schemas.microsoft.com/office/drawing/2014/main" id="{F5063E79-0940-24A9-DC6F-2787A8B8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8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vent Streaming and Event Driven Architecture for a Smart City with Apache Kafka">
            <a:extLst>
              <a:ext uri="{FF2B5EF4-FFF2-40B4-BE49-F238E27FC236}">
                <a16:creationId xmlns:a16="http://schemas.microsoft.com/office/drawing/2014/main" id="{DD74902C-386A-8A8F-478C-B1BC92D6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62372"/>
            <a:ext cx="9982200" cy="413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5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afka Benefits and Use Cases | DE">
            <a:extLst>
              <a:ext uri="{FF2B5EF4-FFF2-40B4-BE49-F238E27FC236}">
                <a16:creationId xmlns:a16="http://schemas.microsoft.com/office/drawing/2014/main" id="{08D7AFB6-528D-99B1-BD73-C1E62CB5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418250"/>
            <a:ext cx="9798050" cy="60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2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2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Admin Client</a:t>
            </a:r>
          </a:p>
          <a:p>
            <a:r>
              <a:rPr lang="en-BR" dirty="0"/>
              <a:t>Variações de Wrappers</a:t>
            </a:r>
          </a:p>
          <a:p>
            <a:r>
              <a:rPr lang="en-BR" dirty="0"/>
              <a:t>Kafka Streams</a:t>
            </a:r>
          </a:p>
          <a:p>
            <a:r>
              <a:rPr lang="en-BR" dirty="0"/>
              <a:t>Serialização EDN</a:t>
            </a:r>
          </a:p>
          <a:p>
            <a:r>
              <a:rPr lang="en-BR" dirty="0"/>
              <a:t>Exercicios práticos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81692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C83B-2BF8-27C7-3F7C-4F45810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Exercicio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7CE9-2B8A-1C16-3AB3-68025C17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15" y="2052115"/>
            <a:ext cx="8956024" cy="4515661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Produzir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Mensagens</a:t>
            </a:r>
            <a:r>
              <a:rPr lang="en-US" b="1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Escreva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uma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para </a:t>
            </a:r>
            <a:r>
              <a:rPr lang="en-US" b="0" i="0" dirty="0" err="1">
                <a:effectLst/>
                <a:latin typeface="Söhne"/>
              </a:rPr>
              <a:t>produzir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compostas</a:t>
            </a:r>
            <a:r>
              <a:rPr lang="en-US" b="0" i="0" dirty="0">
                <a:effectLst/>
                <a:latin typeface="Söhne"/>
              </a:rPr>
              <a:t> de </a:t>
            </a:r>
            <a:r>
              <a:rPr lang="en-US" b="0" i="0" dirty="0" err="1">
                <a:effectLst/>
                <a:latin typeface="Söhne"/>
              </a:rPr>
              <a:t>mapa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clojure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convertidos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 string. A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receber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como</a:t>
            </a:r>
            <a:r>
              <a:rPr lang="en-US" b="0" i="0" dirty="0">
                <a:effectLst/>
                <a:latin typeface="Söhne"/>
              </a:rPr>
              <a:t> entrada o </a:t>
            </a:r>
            <a:r>
              <a:rPr lang="en-US" b="0" i="0" dirty="0" err="1">
                <a:effectLst/>
                <a:latin typeface="Söhne"/>
              </a:rPr>
              <a:t>nome</a:t>
            </a:r>
            <a:r>
              <a:rPr lang="en-US" b="0" i="0" dirty="0">
                <a:effectLst/>
                <a:latin typeface="Söhne"/>
              </a:rPr>
              <a:t> do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=”</a:t>
            </a:r>
            <a:r>
              <a:rPr lang="en-US" b="0" i="0" dirty="0" err="1">
                <a:effectLst/>
                <a:latin typeface="Söhne"/>
              </a:rPr>
              <a:t>clj</a:t>
            </a:r>
            <a:r>
              <a:rPr lang="en-US" b="0" i="0" dirty="0">
                <a:effectLst/>
                <a:latin typeface="Söhne"/>
              </a:rPr>
              <a:t>-maps-topic” e um </a:t>
            </a:r>
            <a:r>
              <a:rPr lang="en-US" b="0" i="0" dirty="0" err="1">
                <a:effectLst/>
                <a:latin typeface="Söhne"/>
              </a:rPr>
              <a:t>mapa</a:t>
            </a:r>
            <a:r>
              <a:rPr lang="en-US" b="0" i="0" dirty="0">
                <a:effectLst/>
                <a:latin typeface="Söhne"/>
              </a:rPr>
              <a:t>, e </a:t>
            </a:r>
            <a:r>
              <a:rPr lang="en-US" b="0" i="0" dirty="0" err="1">
                <a:effectLst/>
                <a:latin typeface="Söhne"/>
              </a:rPr>
              <a:t>publicar</a:t>
            </a:r>
            <a:r>
              <a:rPr lang="en-US" b="0" i="0" dirty="0">
                <a:effectLst/>
                <a:latin typeface="Söhne"/>
              </a:rPr>
              <a:t> a </a:t>
            </a:r>
            <a:r>
              <a:rPr lang="en-US" b="0" i="0" dirty="0" err="1">
                <a:effectLst/>
                <a:latin typeface="Söhne"/>
              </a:rPr>
              <a:t>mensagem</a:t>
            </a:r>
            <a:r>
              <a:rPr lang="en-US" b="0" i="0" dirty="0">
                <a:effectLst/>
                <a:latin typeface="Söhne"/>
              </a:rPr>
              <a:t> no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especificado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Consumir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: </a:t>
            </a:r>
            <a:r>
              <a:rPr lang="en-US" b="0" i="0" dirty="0" err="1">
                <a:effectLst/>
                <a:latin typeface="Söhne"/>
              </a:rPr>
              <a:t>Crie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uma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 Clojure para </a:t>
            </a:r>
            <a:r>
              <a:rPr lang="en-US" b="0" i="0" dirty="0" err="1">
                <a:effectLst/>
                <a:latin typeface="Söhne"/>
              </a:rPr>
              <a:t>consumir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 do um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 do Kafka </a:t>
            </a:r>
            <a:r>
              <a:rPr lang="en-US" b="0" i="0" dirty="0" err="1">
                <a:effectLst/>
                <a:latin typeface="Söhne"/>
              </a:rPr>
              <a:t>deserializar</a:t>
            </a:r>
            <a:r>
              <a:rPr lang="en-US" b="0" i="0" dirty="0">
                <a:effectLst/>
                <a:latin typeface="Söhne"/>
              </a:rPr>
              <a:t> a string de volta </a:t>
            </a:r>
            <a:r>
              <a:rPr lang="en-US" b="0" i="0" dirty="0" err="1">
                <a:effectLst/>
                <a:latin typeface="Söhne"/>
              </a:rPr>
              <a:t>em</a:t>
            </a:r>
            <a:r>
              <a:rPr lang="en-US" b="0" i="0" dirty="0">
                <a:effectLst/>
                <a:latin typeface="Söhne"/>
              </a:rPr>
              <a:t> um </a:t>
            </a:r>
            <a:r>
              <a:rPr lang="en-US" b="0" i="0" dirty="0" err="1">
                <a:effectLst/>
                <a:latin typeface="Söhne"/>
              </a:rPr>
              <a:t>mapa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clojure</a:t>
            </a:r>
            <a:r>
              <a:rPr lang="en-US" b="0" i="0" dirty="0">
                <a:effectLst/>
                <a:latin typeface="Söhne"/>
              </a:rPr>
              <a:t> e </a:t>
            </a:r>
            <a:r>
              <a:rPr lang="en-US" b="0" i="0" dirty="0" err="1">
                <a:effectLst/>
                <a:latin typeface="Söhne"/>
              </a:rPr>
              <a:t>imprimir</a:t>
            </a:r>
            <a:r>
              <a:rPr lang="en-US" b="0" i="0" dirty="0">
                <a:effectLst/>
                <a:latin typeface="Söhne"/>
              </a:rPr>
              <a:t>. A </a:t>
            </a:r>
            <a:r>
              <a:rPr lang="en-US" b="0" i="0" dirty="0" err="1">
                <a:effectLst/>
                <a:latin typeface="Söhne"/>
              </a:rPr>
              <a:t>função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deve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receber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como</a:t>
            </a:r>
            <a:r>
              <a:rPr lang="en-US" b="0" i="0" dirty="0">
                <a:effectLst/>
                <a:latin typeface="Söhne"/>
              </a:rPr>
              <a:t> entrada o </a:t>
            </a:r>
            <a:r>
              <a:rPr lang="en-US" b="0" i="0" dirty="0" err="1">
                <a:effectLst/>
                <a:latin typeface="Söhne"/>
              </a:rPr>
              <a:t>nome</a:t>
            </a:r>
            <a:r>
              <a:rPr lang="en-US" b="0" i="0" dirty="0">
                <a:effectLst/>
                <a:latin typeface="Söhne"/>
              </a:rPr>
              <a:t> do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 e </a:t>
            </a:r>
            <a:r>
              <a:rPr lang="en-US" b="0" i="0" dirty="0" err="1">
                <a:effectLst/>
                <a:latin typeface="Söhne"/>
              </a:rPr>
              <a:t>consumir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continuamente</a:t>
            </a:r>
            <a:r>
              <a:rPr lang="en-US" b="0" i="0" dirty="0">
                <a:effectLst/>
                <a:latin typeface="Söhne"/>
              </a:rPr>
              <a:t> as </a:t>
            </a:r>
            <a:r>
              <a:rPr lang="en-US" b="0" i="0" dirty="0" err="1">
                <a:effectLst/>
                <a:latin typeface="Söhne"/>
              </a:rPr>
              <a:t>mensagens</a:t>
            </a:r>
            <a:r>
              <a:rPr lang="en-US" b="0" i="0" dirty="0">
                <a:effectLst/>
                <a:latin typeface="Söhne"/>
              </a:rPr>
              <a:t> do </a:t>
            </a:r>
            <a:r>
              <a:rPr lang="en-US" b="0" i="0" dirty="0" err="1">
                <a:effectLst/>
                <a:latin typeface="Söhne"/>
              </a:rPr>
              <a:t>tópico</a:t>
            </a:r>
            <a:r>
              <a:rPr lang="en-US" b="0" i="0" dirty="0">
                <a:effectLst/>
                <a:latin typeface="Söhne"/>
              </a:rPr>
              <a:t>, </a:t>
            </a:r>
            <a:r>
              <a:rPr lang="en-US" b="0" i="0" dirty="0" err="1">
                <a:effectLst/>
                <a:latin typeface="Söhne"/>
              </a:rPr>
              <a:t>imprimindo</a:t>
            </a:r>
            <a:r>
              <a:rPr lang="en-US" b="0" i="0" dirty="0">
                <a:effectLst/>
                <a:latin typeface="Söhne"/>
              </a:rPr>
              <a:t>-as no console.</a:t>
            </a:r>
          </a:p>
          <a:p>
            <a:pPr algn="l">
              <a:buFont typeface="+mj-lt"/>
              <a:buAutoNum type="arabicPeriod"/>
            </a:pPr>
            <a:r>
              <a:rPr lang="en-US" dirty="0" err="1">
                <a:latin typeface="Söhne"/>
              </a:rPr>
              <a:t>Utilizar</a:t>
            </a:r>
            <a:r>
              <a:rPr lang="en-US" dirty="0">
                <a:latin typeface="Söhne"/>
              </a:rPr>
              <a:t> o Streams para registrar </a:t>
            </a:r>
            <a:r>
              <a:rPr lang="en-US" dirty="0" err="1">
                <a:latin typeface="Söhne"/>
              </a:rPr>
              <a:t>como</a:t>
            </a:r>
            <a:r>
              <a:rPr lang="en-US" dirty="0">
                <a:latin typeface="Söhne"/>
              </a:rPr>
              <a:t> string </a:t>
            </a:r>
            <a:r>
              <a:rPr lang="en-US" dirty="0" err="1">
                <a:latin typeface="Söhne"/>
              </a:rPr>
              <a:t>os</a:t>
            </a:r>
            <a:r>
              <a:rPr lang="en-US" dirty="0">
                <a:latin typeface="Söhne"/>
              </a:rPr>
              <a:t> requests HTTP. de um endpoint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23171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3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Aplicação Integrada</a:t>
            </a:r>
          </a:p>
          <a:p>
            <a:r>
              <a:rPr lang="en-BR" dirty="0"/>
              <a:t>Parse ConsumerRecord</a:t>
            </a:r>
          </a:p>
          <a:p>
            <a:r>
              <a:rPr lang="en-BR" dirty="0"/>
              <a:t>Implementar fluxo de publicar mensagens em diferentes topicos de acordo com sua key</a:t>
            </a:r>
          </a:p>
          <a:p>
            <a:r>
              <a:rPr lang="en-BR" dirty="0"/>
              <a:t>Teste Unitário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84025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404D-B9CE-04B5-DC4C-78A569E7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400B-D5AF-FE59-6072-A9B98361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Substituir</a:t>
            </a:r>
            <a:r>
              <a:rPr lang="en-US" dirty="0">
                <a:effectLst/>
              </a:rPr>
              <a:t> a java </a:t>
            </a:r>
            <a:r>
              <a:rPr lang="en-US" dirty="0" err="1">
                <a:effectLst/>
              </a:rPr>
              <a:t>inteop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pelo</a:t>
            </a:r>
            <a:r>
              <a:rPr lang="en-US" dirty="0">
                <a:effectLst/>
              </a:rPr>
              <a:t> parser do </a:t>
            </a:r>
            <a:r>
              <a:rPr lang="en-US" dirty="0" err="1">
                <a:effectLst/>
              </a:rPr>
              <a:t>ConsumerRecord</a:t>
            </a:r>
            <a:r>
              <a:rPr lang="en-US" dirty="0">
                <a:effectLst/>
              </a:rPr>
              <a:t>, usar um let com </a:t>
            </a:r>
            <a:r>
              <a:rPr lang="en-US" dirty="0" err="1">
                <a:effectLst/>
              </a:rPr>
              <a:t>destructuring</a:t>
            </a:r>
            <a:r>
              <a:rPr lang="en-US" dirty="0">
                <a:effectLst/>
              </a:rPr>
              <a:t> e </a:t>
            </a:r>
            <a:r>
              <a:rPr lang="en-US" dirty="0" err="1">
                <a:effectLst/>
              </a:rPr>
              <a:t>imprimir</a:t>
            </a:r>
            <a:r>
              <a:rPr lang="en-US" dirty="0">
                <a:effectLst/>
              </a:rPr>
              <a:t> o offset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mensagem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informativa</a:t>
            </a:r>
            <a:r>
              <a:rPr lang="en-US" dirty="0">
                <a:effectLst/>
              </a:rPr>
              <a:t>.</a:t>
            </a:r>
          </a:p>
          <a:p>
            <a:r>
              <a:rPr lang="en-US" b="0" i="0" dirty="0" err="1">
                <a:effectLst/>
                <a:latin typeface="Google Material Icons"/>
              </a:rPr>
              <a:t>send</a:t>
            </a:r>
            <a:r>
              <a:rPr lang="en-US" dirty="0" err="1">
                <a:effectLst/>
              </a:rPr>
              <a:t>Send</a:t>
            </a:r>
            <a:r>
              <a:rPr lang="en-US" dirty="0">
                <a:effectLst/>
              </a:rPr>
              <a:t> message. Messages are recorded.</a:t>
            </a:r>
          </a:p>
          <a:p>
            <a:r>
              <a:rPr lang="en-US" dirty="0">
                <a:effectLst/>
              </a:rPr>
              <a:t>Checking who can access file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1:52PM</a:t>
            </a:r>
          </a:p>
          <a:p>
            <a:pPr algn="l"/>
            <a:br>
              <a:rPr lang="en-US" b="0" i="0" dirty="0">
                <a:solidFill>
                  <a:srgbClr val="FFFFFF"/>
                </a:solidFill>
                <a:effectLst/>
                <a:latin typeface="Roboto" panose="020F0502020204030204" pitchFamily="34" charset="0"/>
              </a:rPr>
            </a:br>
            <a:endParaRPr lang="en-US" b="0" i="0" dirty="0">
              <a:solidFill>
                <a:srgbClr val="FFFFFF"/>
              </a:solidFill>
              <a:effectLst/>
              <a:latin typeface="Roboto" panose="020F0502020204030204" pitchFamily="34" charset="0"/>
            </a:endParaRP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95658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4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Redis</a:t>
            </a:r>
          </a:p>
          <a:p>
            <a:r>
              <a:rPr lang="en-BR" dirty="0"/>
              <a:t>Red + Kiss (- k)</a:t>
            </a:r>
          </a:p>
          <a:p>
            <a:r>
              <a:rPr lang="en-BR" dirty="0"/>
              <a:t>Casos de Uso</a:t>
            </a:r>
          </a:p>
          <a:p>
            <a:r>
              <a:rPr lang="en-BR" dirty="0"/>
              <a:t>Cliente Clojure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5505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FDD3-AC68-CC9E-B5C4-5D0695AF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Install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F44F-D9EC-4B11-F4A3-F02E45A7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7" y="2052116"/>
            <a:ext cx="8820852" cy="3997828"/>
          </a:xfrm>
        </p:spPr>
        <p:txBody>
          <a:bodyPr/>
          <a:lstStyle/>
          <a:p>
            <a:r>
              <a:rPr lang="en-BR" dirty="0"/>
              <a:t>Server:</a:t>
            </a:r>
          </a:p>
          <a:p>
            <a:r>
              <a:rPr lang="en-US" dirty="0">
                <a:hlinkClick r:id="rId2"/>
              </a:rPr>
              <a:t>https://redis.io/docs/getting-started/installation/install-redis-on-mac-os/</a:t>
            </a:r>
            <a:endParaRPr lang="en-US" dirty="0"/>
          </a:p>
          <a:p>
            <a:r>
              <a:rPr lang="en-US" dirty="0"/>
              <a:t>UI:</a:t>
            </a:r>
          </a:p>
          <a:p>
            <a:r>
              <a:rPr lang="en-US" dirty="0"/>
              <a:t>https://</a:t>
            </a:r>
            <a:r>
              <a:rPr lang="en-US" dirty="0" err="1"/>
              <a:t>redis.io</a:t>
            </a:r>
            <a:r>
              <a:rPr lang="en-US" dirty="0"/>
              <a:t>/docs/</a:t>
            </a:r>
            <a:r>
              <a:rPr lang="en-US" dirty="0" err="1"/>
              <a:t>ui</a:t>
            </a:r>
            <a:r>
              <a:rPr lang="en-US" dirty="0"/>
              <a:t>/insight/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14381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1 – 23/06/2023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D014-EF6D-8616-B6C2-D9EE7016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Kafka</a:t>
            </a:r>
          </a:p>
          <a:p>
            <a:r>
              <a:rPr lang="en-BR" dirty="0"/>
              <a:t>Conceitos</a:t>
            </a:r>
          </a:p>
          <a:p>
            <a:r>
              <a:rPr lang="en-BR" dirty="0"/>
              <a:t>Arquitetura</a:t>
            </a:r>
          </a:p>
          <a:p>
            <a:r>
              <a:rPr lang="en-BR" dirty="0"/>
              <a:t>Funções basicas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9351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CDF1-2D78-371E-AEDA-241F5E72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Casos de 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E9FC-404D-69BF-E6CE-F8F0B4DD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Aumentar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a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velocidade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de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acesso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a API's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fazendo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um "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aquecimento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" delas com o Redis;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Armazenarmos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dados de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sessão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quando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estamos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conectados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em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alguma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página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</a:t>
            </a:r>
            <a:r>
              <a:rPr lang="en-US" b="0" i="0" dirty="0" err="1">
                <a:solidFill>
                  <a:srgbClr val="CFD2D5"/>
                </a:solidFill>
                <a:effectLst/>
                <a:latin typeface="Helvetica" pitchFamily="2" charset="0"/>
              </a:rPr>
              <a:t>ou</a:t>
            </a: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 site;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CFD2D5"/>
                </a:solidFill>
                <a:effectLst/>
                <a:latin typeface="Helvetica" pitchFamily="2" charset="0"/>
              </a:rPr>
              <a:t>Salas de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Alta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Latência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em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Consultas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ao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Banco de Dados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Quadro de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Lideres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de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Jogadores</a:t>
            </a:r>
            <a:endParaRPr lang="en-US" dirty="0">
              <a:solidFill>
                <a:srgbClr val="CFD2D5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Limitação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de Taxa de </a:t>
            </a:r>
            <a:r>
              <a:rPr lang="en-US" dirty="0" err="1">
                <a:solidFill>
                  <a:srgbClr val="CFD2D5"/>
                </a:solidFill>
                <a:latin typeface="Helvetica" pitchFamily="2" charset="0"/>
              </a:rPr>
              <a:t>Solicitações</a:t>
            </a:r>
            <a:r>
              <a:rPr lang="en-US" dirty="0">
                <a:solidFill>
                  <a:srgbClr val="CFD2D5"/>
                </a:solidFill>
                <a:latin typeface="Helvetica" pitchFamily="2" charset="0"/>
              </a:rPr>
              <a:t> de API</a:t>
            </a:r>
          </a:p>
        </p:txBody>
      </p:sp>
    </p:spTree>
    <p:extLst>
      <p:ext uri="{BB962C8B-B14F-4D97-AF65-F5344CB8AC3E}">
        <p14:creationId xmlns:p14="http://schemas.microsoft.com/office/powerpoint/2010/main" val="47547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redis is used for caching">
            <a:extLst>
              <a:ext uri="{FF2B5EF4-FFF2-40B4-BE49-F238E27FC236}">
                <a16:creationId xmlns:a16="http://schemas.microsoft.com/office/drawing/2014/main" id="{3E1200AE-AA22-4B54-7A67-7A9440FF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53" y="802971"/>
            <a:ext cx="8816525" cy="486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56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is data types for storage">
            <a:extLst>
              <a:ext uri="{FF2B5EF4-FFF2-40B4-BE49-F238E27FC236}">
                <a16:creationId xmlns:a16="http://schemas.microsoft.com/office/drawing/2014/main" id="{7DE4F464-693B-9E30-FB19-D108546F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183" y="176771"/>
            <a:ext cx="4900929" cy="65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49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11FF-0619-05E6-094B-ACA18111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Memoize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D3CA-F365-8CEB-F128-F9C46C36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https://gist.github.com/ragnard/4468291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Exercicio</a:t>
            </a:r>
            <a:r>
              <a:rPr lang="en-US" dirty="0"/>
              <a:t> -&gt; </a:t>
            </a:r>
            <a:r>
              <a:rPr lang="en-US" dirty="0" err="1"/>
              <a:t>substituir</a:t>
            </a:r>
            <a:r>
              <a:rPr lang="en-US" dirty="0"/>
              <a:t> a key </a:t>
            </a:r>
            <a:r>
              <a:rPr lang="en-US" dirty="0" err="1"/>
              <a:t>armazenada</a:t>
            </a:r>
            <a:r>
              <a:rPr lang="en-US" dirty="0"/>
              <a:t> no Redis </a:t>
            </a:r>
            <a:r>
              <a:rPr lang="en-US" dirty="0" err="1"/>
              <a:t>pelo</a:t>
            </a:r>
            <a:r>
              <a:rPr lang="en-US" dirty="0"/>
              <a:t> hash do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 (</a:t>
            </a:r>
            <a:r>
              <a:rPr lang="en-US" dirty="0" err="1"/>
              <a:t>dica</a:t>
            </a:r>
            <a:r>
              <a:rPr lang="en-US" dirty="0"/>
              <a:t>: (str </a:t>
            </a:r>
            <a:r>
              <a:rPr lang="en-US" dirty="0" err="1"/>
              <a:t>fn</a:t>
            </a:r>
            <a:r>
              <a:rPr lang="en-US" dirty="0"/>
              <a:t>) -&gt; “</a:t>
            </a:r>
            <a:r>
              <a:rPr lang="en-US" dirty="0" err="1"/>
              <a:t>fn</a:t>
            </a:r>
            <a:r>
              <a:rPr lang="en-US" dirty="0"/>
              <a:t>”, </a:t>
            </a:r>
            <a:r>
              <a:rPr lang="en-US" dirty="0" err="1"/>
              <a:t>eliminando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passar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`key` para a </a:t>
            </a:r>
            <a:r>
              <a:rPr lang="en-US" dirty="0" err="1"/>
              <a:t>função</a:t>
            </a:r>
            <a:r>
              <a:rPr lang="en-US" dirty="0"/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66374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5 – 05/07/2023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Sets</a:t>
            </a:r>
          </a:p>
          <a:p>
            <a:r>
              <a:rPr lang="en-BR" dirty="0"/>
              <a:t>Sorted Sets</a:t>
            </a:r>
          </a:p>
          <a:p>
            <a:r>
              <a:rPr lang="en-BR" dirty="0"/>
              <a:t>Geospatial Data</a:t>
            </a:r>
          </a:p>
          <a:p>
            <a:r>
              <a:rPr lang="en-BR" dirty="0"/>
              <a:t>REST API CACHE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497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 err="1"/>
              <a:t>Exercicios</a:t>
            </a:r>
            <a:r>
              <a:rPr lang="en-BR" dirty="0"/>
              <a:t>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1-) Escrever uma função para adicionar um membro novo em um indice geospacial.</a:t>
            </a:r>
          </a:p>
          <a:p>
            <a:r>
              <a:rPr lang="en-BR" dirty="0"/>
              <a:t>2-) Escrever uma função para buscar em um indice um determinado membro a partir de um raio de distancia. Note que a resposta de função deve ser booleana.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4806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2F72-42F9-57D1-B117-E8EA3E4C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986419"/>
          </a:xfrm>
        </p:spPr>
        <p:txBody>
          <a:bodyPr>
            <a:normAutofit/>
          </a:bodyPr>
          <a:lstStyle/>
          <a:p>
            <a:r>
              <a:rPr lang="en-US" dirty="0"/>
              <a:t>DevOps – Cloud Services</a:t>
            </a:r>
            <a:br>
              <a:rPr lang="en-BR" dirty="0"/>
            </a:br>
            <a:r>
              <a:rPr lang="en-BR" dirty="0"/>
              <a:t>Aula 6 – //2023</a:t>
            </a:r>
            <a:br>
              <a:rPr lang="en-BR" dirty="0"/>
            </a:br>
            <a:r>
              <a:rPr lang="en-BR" dirty="0"/>
              <a:t>@victorinacio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87C15-BA2A-E799-E2AF-0BE35BE7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82024"/>
            <a:ext cx="7796540" cy="3767920"/>
          </a:xfrm>
        </p:spPr>
        <p:txBody>
          <a:bodyPr/>
          <a:lstStyle/>
          <a:p>
            <a:r>
              <a:rPr lang="en-BR" dirty="0"/>
              <a:t>Session</a:t>
            </a:r>
          </a:p>
          <a:p>
            <a:r>
              <a:rPr lang="en-BR" dirty="0"/>
              <a:t>Rate Limiting</a:t>
            </a:r>
          </a:p>
          <a:p>
            <a:endParaRPr lang="en-BR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85598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xpert Kafka : Développez des applications Streaming en Kafka Streams">
            <a:extLst>
              <a:ext uri="{FF2B5EF4-FFF2-40B4-BE49-F238E27FC236}">
                <a16:creationId xmlns:a16="http://schemas.microsoft.com/office/drawing/2014/main" id="{8F96D849-71F4-6AB7-1A3C-8CB2C2BE5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31" y="867108"/>
            <a:ext cx="7196137" cy="562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84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Apache Kafka | Developer Experience Knowledge Base">
            <a:extLst>
              <a:ext uri="{FF2B5EF4-FFF2-40B4-BE49-F238E27FC236}">
                <a16:creationId xmlns:a16="http://schemas.microsoft.com/office/drawing/2014/main" id="{DF3F90DD-7765-9EA6-A677-A4A599B7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03" y="1035050"/>
            <a:ext cx="9053593" cy="44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inführung in Apache Kafka - Marius Soutier - Softwareentwicklung- und  beratung">
            <a:extLst>
              <a:ext uri="{FF2B5EF4-FFF2-40B4-BE49-F238E27FC236}">
                <a16:creationId xmlns:a16="http://schemas.microsoft.com/office/drawing/2014/main" id="{53342F9C-CE23-0E4E-49C0-BC4E72BB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01700"/>
            <a:ext cx="9753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Kafka Consumers :. The main source for this article is the… | by Rida kejji  | Medium">
            <a:extLst>
              <a:ext uri="{FF2B5EF4-FFF2-40B4-BE49-F238E27FC236}">
                <a16:creationId xmlns:a16="http://schemas.microsoft.com/office/drawing/2014/main" id="{114E64B5-054C-D712-895F-B2E1EA2E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91" y="1152869"/>
            <a:ext cx="9875011" cy="475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Kafka in a Nutshell | Kevin Sookocheff">
            <a:extLst>
              <a:ext uri="{FF2B5EF4-FFF2-40B4-BE49-F238E27FC236}">
                <a16:creationId xmlns:a16="http://schemas.microsoft.com/office/drawing/2014/main" id="{A58D1E69-0258-714A-6DC8-62E930A7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95" y="1222402"/>
            <a:ext cx="8987983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4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pache Kafka. Everything you need to know about Kafka | by Tharindu  Hirantha | Geek Culture | Medium">
            <a:extLst>
              <a:ext uri="{FF2B5EF4-FFF2-40B4-BE49-F238E27FC236}">
                <a16:creationId xmlns:a16="http://schemas.microsoft.com/office/drawing/2014/main" id="{19D26ABF-55DA-8A8A-707C-3AAA16CD8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571823"/>
            <a:ext cx="9334500" cy="371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7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ache 2.0 License | Confluent Community License | Confluent Enterprise License">
            <a:extLst>
              <a:ext uri="{FF2B5EF4-FFF2-40B4-BE49-F238E27FC236}">
                <a16:creationId xmlns:a16="http://schemas.microsoft.com/office/drawing/2014/main" id="{697D8053-66C0-42F0-CF3E-BF9B3DB03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5413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29958</TotalTime>
  <Words>478</Words>
  <Application>Microsoft Macintosh PowerPoint</Application>
  <PresentationFormat>Widescreen</PresentationFormat>
  <Paragraphs>59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Google Material Icons</vt:lpstr>
      <vt:lpstr>Google Sans</vt:lpstr>
      <vt:lpstr>Helvetica</vt:lpstr>
      <vt:lpstr>MS Shell Dlg 2</vt:lpstr>
      <vt:lpstr>Roboto</vt:lpstr>
      <vt:lpstr>Söhne</vt:lpstr>
      <vt:lpstr>Wingdings</vt:lpstr>
      <vt:lpstr>Wingdings 3</vt:lpstr>
      <vt:lpstr>Madison</vt:lpstr>
      <vt:lpstr>Nubank Bootcamp - DevOps Cloud Services </vt:lpstr>
      <vt:lpstr>DevOps – Cloud Services Aula 1 – 23/06/2023 @victorinacio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DevOps – Cloud Services Aula 2 – //2023 @victorinacio </vt:lpstr>
      <vt:lpstr>Exercicio</vt:lpstr>
      <vt:lpstr>DevOps – Cloud Services Aula 3 – //2023 @victorinacio </vt:lpstr>
      <vt:lpstr>PowerPoint Presentation</vt:lpstr>
      <vt:lpstr>DevOps – Cloud Services Aula 4 – //2023 @victorinacio </vt:lpstr>
      <vt:lpstr>Install Redis</vt:lpstr>
      <vt:lpstr>Casos de Uso</vt:lpstr>
      <vt:lpstr>PowerPoint Presentation</vt:lpstr>
      <vt:lpstr>PowerPoint Presentation</vt:lpstr>
      <vt:lpstr>Memoize Redis</vt:lpstr>
      <vt:lpstr>DevOps – Cloud Services Aula 5 – 05/07/2023 @victorinacio </vt:lpstr>
      <vt:lpstr>Exercicios </vt:lpstr>
      <vt:lpstr>DevOps – Cloud Services Aula 6 – //2023 @victorinacio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Inacio</dc:creator>
  <cp:lastModifiedBy>Victor Inacio</cp:lastModifiedBy>
  <cp:revision>25</cp:revision>
  <dcterms:created xsi:type="dcterms:W3CDTF">2023-05-23T14:21:05Z</dcterms:created>
  <dcterms:modified xsi:type="dcterms:W3CDTF">2023-07-05T20:32:00Z</dcterms:modified>
</cp:coreProperties>
</file>