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1" r:id="rId16"/>
    <p:sldId id="269" r:id="rId17"/>
    <p:sldId id="270" r:id="rId18"/>
    <p:sldId id="277" r:id="rId19"/>
    <p:sldId id="279" r:id="rId20"/>
    <p:sldId id="271" r:id="rId21"/>
    <p:sldId id="278" r:id="rId22"/>
    <p:sldId id="283" r:id="rId23"/>
    <p:sldId id="272" r:id="rId24"/>
    <p:sldId id="273" r:id="rId25"/>
    <p:sldId id="274" r:id="rId26"/>
    <p:sldId id="280" r:id="rId27"/>
    <p:sldId id="275" r:id="rId28"/>
    <p:sldId id="276" r:id="rId29"/>
    <p:sldId id="284" r:id="rId30"/>
    <p:sldId id="285" r:id="rId31"/>
    <p:sldId id="286" r:id="rId32"/>
    <p:sldId id="287" r:id="rId33"/>
    <p:sldId id="294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8"/>
    <p:restoredTop sz="94694"/>
  </p:normalViewPr>
  <p:slideViewPr>
    <p:cSldViewPr snapToGrid="0" showGuides="1">
      <p:cViewPr varScale="1">
        <p:scale>
          <a:sx n="148" d="100"/>
          <a:sy n="148" d="100"/>
        </p:scale>
        <p:origin x="7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 err="1"/>
            <a:t>Servico</a:t>
          </a:r>
          <a:r>
            <a:rPr lang="en-US" dirty="0"/>
            <a:t> (</a:t>
          </a:r>
          <a:r>
            <a:rPr lang="en-US" dirty="0" err="1"/>
            <a:t>Comunicação</a:t>
          </a:r>
          <a:r>
            <a:rPr lang="en-US" dirty="0"/>
            <a:t> com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Clientes</a:t>
          </a:r>
          <a:r>
            <a:rPr lang="en-US" dirty="0"/>
            <a:t>)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EB225DB1-3334-6A41-858D-9F8A9AF6CF96}">
      <dgm:prSet phldrT="[Text]"/>
      <dgm:spPr/>
      <dgm:t>
        <a:bodyPr/>
        <a:lstStyle/>
        <a:p>
          <a:r>
            <a:rPr lang="en-US" dirty="0" err="1"/>
            <a:t>Processo</a:t>
          </a:r>
          <a:endParaRPr lang="en-US" dirty="0"/>
        </a:p>
      </dgm:t>
    </dgm:pt>
    <dgm:pt modelId="{C66D79FF-74E2-CF4B-BBCA-303C5C409E4F}" type="parTrans" cxnId="{A1570D7B-91B1-4046-A213-5F947AFDAC39}">
      <dgm:prSet/>
      <dgm:spPr/>
      <dgm:t>
        <a:bodyPr/>
        <a:lstStyle/>
        <a:p>
          <a:endParaRPr lang="en-US"/>
        </a:p>
      </dgm:t>
    </dgm:pt>
    <dgm:pt modelId="{578282B1-B7DA-6145-961A-D5502884DDBF}" type="sibTrans" cxnId="{A1570D7B-91B1-4046-A213-5F947AFDAC39}">
      <dgm:prSet/>
      <dgm:spPr/>
      <dgm:t>
        <a:bodyPr/>
        <a:lstStyle/>
        <a:p>
          <a:endParaRPr lang="en-US"/>
        </a:p>
      </dgm:t>
    </dgm:pt>
    <dgm:pt modelId="{72DF5C25-0137-E144-BB9D-0BA03F51CB04}">
      <dgm:prSet phldrT="[Text]"/>
      <dgm:spPr/>
      <dgm:t>
        <a:bodyPr/>
        <a:lstStyle/>
        <a:p>
          <a:r>
            <a:rPr lang="en-US" dirty="0" err="1"/>
            <a:t>Armazenamento</a:t>
          </a:r>
          <a:endParaRPr lang="en-US" dirty="0"/>
        </a:p>
      </dgm:t>
    </dgm:pt>
    <dgm:pt modelId="{214D64CB-04E3-3B4D-A49E-7BF318B4786A}" type="parTrans" cxnId="{CA32ED61-A8A6-2546-B1D3-F4611A7C0F61}">
      <dgm:prSet/>
      <dgm:spPr/>
      <dgm:t>
        <a:bodyPr/>
        <a:lstStyle/>
        <a:p>
          <a:endParaRPr lang="en-US"/>
        </a:p>
      </dgm:t>
    </dgm:pt>
    <dgm:pt modelId="{EF1B63C0-E5E6-5440-871E-15D97A388602}" type="sibTrans" cxnId="{CA32ED61-A8A6-2546-B1D3-F4611A7C0F61}">
      <dgm:prSet/>
      <dgm:spPr/>
      <dgm:t>
        <a:bodyPr/>
        <a:lstStyle/>
        <a:p>
          <a:endParaRPr lang="en-US"/>
        </a:p>
      </dgm:t>
    </dgm:pt>
    <dgm:pt modelId="{B01AA440-4C18-BB42-8169-CB8E6E20F71D}" type="pres">
      <dgm:prSet presAssocID="{F3FBCEBD-0759-D445-9820-64F0DFA17F91}" presName="compositeShape" presStyleCnt="0">
        <dgm:presLayoutVars>
          <dgm:chMax val="7"/>
          <dgm:dir/>
          <dgm:resizeHandles val="exact"/>
        </dgm:presLayoutVars>
      </dgm:prSet>
      <dgm:spPr/>
    </dgm:pt>
    <dgm:pt modelId="{311860BD-57A0-2448-A5F5-B41C6EE5AD4D}" type="pres">
      <dgm:prSet presAssocID="{7A74B81C-4CAE-9745-B02E-C0B9650D3610}" presName="circ1" presStyleLbl="vennNode1" presStyleIdx="0" presStyleCnt="3"/>
      <dgm:spPr/>
    </dgm:pt>
    <dgm:pt modelId="{2648F714-7B6D-054B-905A-B6580C1E7F4A}" type="pres">
      <dgm:prSet presAssocID="{7A74B81C-4CAE-9745-B02E-C0B9650D361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1A45E8-4FBD-5343-BC55-736749C3E76A}" type="pres">
      <dgm:prSet presAssocID="{72DF5C25-0137-E144-BB9D-0BA03F51CB04}" presName="circ2" presStyleLbl="vennNode1" presStyleIdx="1" presStyleCnt="3"/>
      <dgm:spPr/>
    </dgm:pt>
    <dgm:pt modelId="{876F0E79-8392-2246-9704-0B16353C949B}" type="pres">
      <dgm:prSet presAssocID="{72DF5C25-0137-E144-BB9D-0BA03F51CB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C19952-E830-4D46-8520-9672EEAC8855}" type="pres">
      <dgm:prSet presAssocID="{EB225DB1-3334-6A41-858D-9F8A9AF6CF96}" presName="circ3" presStyleLbl="vennNode1" presStyleIdx="2" presStyleCnt="3"/>
      <dgm:spPr/>
    </dgm:pt>
    <dgm:pt modelId="{76140D71-5E77-6245-84C6-3C4D6C962268}" type="pres">
      <dgm:prSet presAssocID="{EB225DB1-3334-6A41-858D-9F8A9AF6CF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261111-0E60-C245-959F-543A2CF2E764}" type="presOf" srcId="{7A74B81C-4CAE-9745-B02E-C0B9650D3610}" destId="{2648F714-7B6D-054B-905A-B6580C1E7F4A}" srcOrd="1" destOrd="0" presId="urn:microsoft.com/office/officeart/2005/8/layout/venn1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9EAA7727-4282-1545-A51E-968D5091B672}" type="presOf" srcId="{F3FBCEBD-0759-D445-9820-64F0DFA17F91}" destId="{B01AA440-4C18-BB42-8169-CB8E6E20F71D}" srcOrd="0" destOrd="0" presId="urn:microsoft.com/office/officeart/2005/8/layout/venn1"/>
    <dgm:cxn modelId="{0B44945D-1992-0242-BE37-A1A07659719F}" type="presOf" srcId="{EB225DB1-3334-6A41-858D-9F8A9AF6CF96}" destId="{76140D71-5E77-6245-84C6-3C4D6C962268}" srcOrd="1" destOrd="0" presId="urn:microsoft.com/office/officeart/2005/8/layout/venn1"/>
    <dgm:cxn modelId="{CA32ED61-A8A6-2546-B1D3-F4611A7C0F61}" srcId="{F3FBCEBD-0759-D445-9820-64F0DFA17F91}" destId="{72DF5C25-0137-E144-BB9D-0BA03F51CB04}" srcOrd="1" destOrd="0" parTransId="{214D64CB-04E3-3B4D-A49E-7BF318B4786A}" sibTransId="{EF1B63C0-E5E6-5440-871E-15D97A388602}"/>
    <dgm:cxn modelId="{8DF5C66A-E536-104B-B7D5-5387AED5542A}" type="presOf" srcId="{EB225DB1-3334-6A41-858D-9F8A9AF6CF96}" destId="{F1C19952-E830-4D46-8520-9672EEAC8855}" srcOrd="0" destOrd="0" presId="urn:microsoft.com/office/officeart/2005/8/layout/venn1"/>
    <dgm:cxn modelId="{2A3E1B77-4B5A-1D44-98B1-BA5FE6B688B0}" type="presOf" srcId="{72DF5C25-0137-E144-BB9D-0BA03F51CB04}" destId="{876F0E79-8392-2246-9704-0B16353C949B}" srcOrd="1" destOrd="0" presId="urn:microsoft.com/office/officeart/2005/8/layout/venn1"/>
    <dgm:cxn modelId="{A1570D7B-91B1-4046-A213-5F947AFDAC39}" srcId="{F3FBCEBD-0759-D445-9820-64F0DFA17F91}" destId="{EB225DB1-3334-6A41-858D-9F8A9AF6CF96}" srcOrd="2" destOrd="0" parTransId="{C66D79FF-74E2-CF4B-BBCA-303C5C409E4F}" sibTransId="{578282B1-B7DA-6145-961A-D5502884DDBF}"/>
    <dgm:cxn modelId="{22C5247B-93FF-FF48-89F5-90152184A112}" type="presOf" srcId="{72DF5C25-0137-E144-BB9D-0BA03F51CB04}" destId="{0E1A45E8-4FBD-5343-BC55-736749C3E76A}" srcOrd="0" destOrd="0" presId="urn:microsoft.com/office/officeart/2005/8/layout/venn1"/>
    <dgm:cxn modelId="{2159A9BC-D0C3-1A4E-92CB-E94201D6DECE}" type="presOf" srcId="{7A74B81C-4CAE-9745-B02E-C0B9650D3610}" destId="{311860BD-57A0-2448-A5F5-B41C6EE5AD4D}" srcOrd="0" destOrd="0" presId="urn:microsoft.com/office/officeart/2005/8/layout/venn1"/>
    <dgm:cxn modelId="{845AF596-10B9-B445-B99A-A25CE034530C}" type="presParOf" srcId="{B01AA440-4C18-BB42-8169-CB8E6E20F71D}" destId="{311860BD-57A0-2448-A5F5-B41C6EE5AD4D}" srcOrd="0" destOrd="0" presId="urn:microsoft.com/office/officeart/2005/8/layout/venn1"/>
    <dgm:cxn modelId="{6DFCDADD-895C-7540-B216-E326B983BEEC}" type="presParOf" srcId="{B01AA440-4C18-BB42-8169-CB8E6E20F71D}" destId="{2648F714-7B6D-054B-905A-B6580C1E7F4A}" srcOrd="1" destOrd="0" presId="urn:microsoft.com/office/officeart/2005/8/layout/venn1"/>
    <dgm:cxn modelId="{336B3359-87E0-8B40-BF22-441FCDAA8461}" type="presParOf" srcId="{B01AA440-4C18-BB42-8169-CB8E6E20F71D}" destId="{0E1A45E8-4FBD-5343-BC55-736749C3E76A}" srcOrd="2" destOrd="0" presId="urn:microsoft.com/office/officeart/2005/8/layout/venn1"/>
    <dgm:cxn modelId="{FBB68CED-41FF-2A40-B92A-5CF1C3E5A214}" type="presParOf" srcId="{B01AA440-4C18-BB42-8169-CB8E6E20F71D}" destId="{876F0E79-8392-2246-9704-0B16353C949B}" srcOrd="3" destOrd="0" presId="urn:microsoft.com/office/officeart/2005/8/layout/venn1"/>
    <dgm:cxn modelId="{7ADC9447-521F-C04F-AC53-FFD79CB62FD6}" type="presParOf" srcId="{B01AA440-4C18-BB42-8169-CB8E6E20F71D}" destId="{F1C19952-E830-4D46-8520-9672EEAC8855}" srcOrd="4" destOrd="0" presId="urn:microsoft.com/office/officeart/2005/8/layout/venn1"/>
    <dgm:cxn modelId="{C5B3C8B5-457B-FB48-B855-CC647E7A608F}" type="presParOf" srcId="{B01AA440-4C18-BB42-8169-CB8E6E20F71D}" destId="{76140D71-5E77-6245-84C6-3C4D6C96226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0415F5EA-DBA3-E540-9006-A933C23AE76B}">
      <dgm:prSet phldrT="[Text]"/>
      <dgm:spPr/>
      <dgm:t>
        <a:bodyPr/>
        <a:lstStyle/>
        <a:p>
          <a:r>
            <a:rPr lang="en-US" dirty="0" err="1"/>
            <a:t>Tabelas</a:t>
          </a:r>
          <a:endParaRPr lang="en-US" dirty="0"/>
        </a:p>
      </dgm:t>
    </dgm:pt>
    <dgm:pt modelId="{8B591AD6-9B25-934D-9E4B-23D3B9E3EDB4}" type="parTrans" cxnId="{0C87475B-9914-9A47-970A-961EB21059DA}">
      <dgm:prSet/>
      <dgm:spPr/>
      <dgm:t>
        <a:bodyPr/>
        <a:lstStyle/>
        <a:p>
          <a:endParaRPr lang="en-US"/>
        </a:p>
      </dgm:t>
    </dgm:pt>
    <dgm:pt modelId="{395EDBFE-112B-A24E-BD84-676DD4A722E8}" type="sibTrans" cxnId="{0C87475B-9914-9A47-970A-961EB21059DA}">
      <dgm:prSet/>
      <dgm:spPr/>
      <dgm:t>
        <a:bodyPr/>
        <a:lstStyle/>
        <a:p>
          <a:endParaRPr lang="en-US"/>
        </a:p>
      </dgm:t>
    </dgm:pt>
    <dgm:pt modelId="{052A0157-E121-5B4B-A385-856678CE42DF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50552427-890D-C148-9E64-6F60B0F1D1D0}" type="parTrans" cxnId="{FCB98621-263A-A340-9FE3-EF43D5BD20C0}">
      <dgm:prSet/>
      <dgm:spPr/>
      <dgm:t>
        <a:bodyPr/>
        <a:lstStyle/>
        <a:p>
          <a:endParaRPr lang="en-US"/>
        </a:p>
      </dgm:t>
    </dgm:pt>
    <dgm:pt modelId="{3A8D5167-E43F-084F-8786-7C9A4E4C17DE}" type="sibTrans" cxnId="{FCB98621-263A-A340-9FE3-EF43D5BD20C0}">
      <dgm:prSet/>
      <dgm:spPr/>
      <dgm:t>
        <a:bodyPr/>
        <a:lstStyle/>
        <a:p>
          <a:endParaRPr lang="en-US"/>
        </a:p>
      </dgm:t>
    </dgm:pt>
    <dgm:pt modelId="{78D8753A-EE83-6F46-89EE-4D738530C81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8AF63BD5-83F7-3B4D-97DA-2C4DAFB914B5}" type="parTrans" cxnId="{D679007E-85F3-9642-AE94-DFF65E7C41BB}">
      <dgm:prSet/>
      <dgm:spPr/>
      <dgm:t>
        <a:bodyPr/>
        <a:lstStyle/>
        <a:p>
          <a:endParaRPr lang="en-US"/>
        </a:p>
      </dgm:t>
    </dgm:pt>
    <dgm:pt modelId="{83E6E4A4-1E99-914C-91B7-F4D923A87014}" type="sibTrans" cxnId="{D679007E-85F3-9642-AE94-DFF65E7C41BB}">
      <dgm:prSet/>
      <dgm:spPr/>
      <dgm:t>
        <a:bodyPr/>
        <a:lstStyle/>
        <a:p>
          <a:endParaRPr lang="en-US"/>
        </a:p>
      </dgm:t>
    </dgm:pt>
    <dgm:pt modelId="{A22B2066-3E1C-D942-8388-3AE0E524FEC0}" type="pres">
      <dgm:prSet presAssocID="{F3FBCEBD-0759-D445-9820-64F0DFA17F91}" presName="Name0" presStyleCnt="0">
        <dgm:presLayoutVars>
          <dgm:chMax val="7"/>
          <dgm:resizeHandles val="exact"/>
        </dgm:presLayoutVars>
      </dgm:prSet>
      <dgm:spPr/>
    </dgm:pt>
    <dgm:pt modelId="{5AE4FBB5-548A-F746-8A68-6755C6982B33}" type="pres">
      <dgm:prSet presAssocID="{F3FBCEBD-0759-D445-9820-64F0DFA17F91}" presName="comp1" presStyleCnt="0"/>
      <dgm:spPr/>
    </dgm:pt>
    <dgm:pt modelId="{CE704160-A2E7-B444-833E-CC9932DDC03D}" type="pres">
      <dgm:prSet presAssocID="{F3FBCEBD-0759-D445-9820-64F0DFA17F91}" presName="circle1" presStyleLbl="node1" presStyleIdx="0" presStyleCnt="4"/>
      <dgm:spPr/>
    </dgm:pt>
    <dgm:pt modelId="{BB38D3A7-D95F-504E-B4CD-B376985B1BB6}" type="pres">
      <dgm:prSet presAssocID="{F3FBCEBD-0759-D445-9820-64F0DFA17F91}" presName="c1text" presStyleLbl="node1" presStyleIdx="0" presStyleCnt="4">
        <dgm:presLayoutVars>
          <dgm:bulletEnabled val="1"/>
        </dgm:presLayoutVars>
      </dgm:prSet>
      <dgm:spPr/>
    </dgm:pt>
    <dgm:pt modelId="{F8543ECD-2A95-6744-AE4F-56D6978288C5}" type="pres">
      <dgm:prSet presAssocID="{F3FBCEBD-0759-D445-9820-64F0DFA17F91}" presName="comp2" presStyleCnt="0"/>
      <dgm:spPr/>
    </dgm:pt>
    <dgm:pt modelId="{79B23975-D46D-2744-A698-5DE291645AEE}" type="pres">
      <dgm:prSet presAssocID="{F3FBCEBD-0759-D445-9820-64F0DFA17F91}" presName="circle2" presStyleLbl="node1" presStyleIdx="1" presStyleCnt="4"/>
      <dgm:spPr/>
    </dgm:pt>
    <dgm:pt modelId="{D9E82B1F-F9FE-6844-B21E-ED97442ED837}" type="pres">
      <dgm:prSet presAssocID="{F3FBCEBD-0759-D445-9820-64F0DFA17F91}" presName="c2text" presStyleLbl="node1" presStyleIdx="1" presStyleCnt="4">
        <dgm:presLayoutVars>
          <dgm:bulletEnabled val="1"/>
        </dgm:presLayoutVars>
      </dgm:prSet>
      <dgm:spPr/>
    </dgm:pt>
    <dgm:pt modelId="{DAAFB072-582F-1B4E-AEBB-7B7F64A5EC83}" type="pres">
      <dgm:prSet presAssocID="{F3FBCEBD-0759-D445-9820-64F0DFA17F91}" presName="comp3" presStyleCnt="0"/>
      <dgm:spPr/>
    </dgm:pt>
    <dgm:pt modelId="{1C8B22E1-3387-3B4E-A726-8FC25D39BCE9}" type="pres">
      <dgm:prSet presAssocID="{F3FBCEBD-0759-D445-9820-64F0DFA17F91}" presName="circle3" presStyleLbl="node1" presStyleIdx="2" presStyleCnt="4"/>
      <dgm:spPr/>
    </dgm:pt>
    <dgm:pt modelId="{DF1E0CD1-5686-8540-A20B-94518620B1BB}" type="pres">
      <dgm:prSet presAssocID="{F3FBCEBD-0759-D445-9820-64F0DFA17F91}" presName="c3text" presStyleLbl="node1" presStyleIdx="2" presStyleCnt="4">
        <dgm:presLayoutVars>
          <dgm:bulletEnabled val="1"/>
        </dgm:presLayoutVars>
      </dgm:prSet>
      <dgm:spPr/>
    </dgm:pt>
    <dgm:pt modelId="{D605D33B-1CBB-034E-BF21-BCE7FD996881}" type="pres">
      <dgm:prSet presAssocID="{F3FBCEBD-0759-D445-9820-64F0DFA17F91}" presName="comp4" presStyleCnt="0"/>
      <dgm:spPr/>
    </dgm:pt>
    <dgm:pt modelId="{0A2AEC10-08E3-ED42-A144-C455B59AF9D3}" type="pres">
      <dgm:prSet presAssocID="{F3FBCEBD-0759-D445-9820-64F0DFA17F91}" presName="circle4" presStyleLbl="node1" presStyleIdx="3" presStyleCnt="4"/>
      <dgm:spPr/>
    </dgm:pt>
    <dgm:pt modelId="{C1701EBF-21B7-1D47-89AD-9398BA424524}" type="pres">
      <dgm:prSet presAssocID="{F3FBCEBD-0759-D445-9820-64F0DFA17F91}" presName="c4text" presStyleLbl="node1" presStyleIdx="3" presStyleCnt="4">
        <dgm:presLayoutVars>
          <dgm:bulletEnabled val="1"/>
        </dgm:presLayoutVars>
      </dgm:prSet>
      <dgm:spPr/>
    </dgm:pt>
  </dgm:ptLst>
  <dgm:cxnLst>
    <dgm:cxn modelId="{B15E010A-5F99-814A-B291-B0ABE76B0B39}" type="presOf" srcId="{052A0157-E121-5B4B-A385-856678CE42DF}" destId="{DF1E0CD1-5686-8540-A20B-94518620B1BB}" srcOrd="1" destOrd="0" presId="urn:microsoft.com/office/officeart/2005/8/layout/venn2"/>
    <dgm:cxn modelId="{A1931E1B-6165-1742-A466-AE8B95B8DE26}" type="presOf" srcId="{7A74B81C-4CAE-9745-B02E-C0B9650D3610}" destId="{BB38D3A7-D95F-504E-B4CD-B376985B1BB6}" srcOrd="1" destOrd="0" presId="urn:microsoft.com/office/officeart/2005/8/layout/venn2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FCB98621-263A-A340-9FE3-EF43D5BD20C0}" srcId="{F3FBCEBD-0759-D445-9820-64F0DFA17F91}" destId="{052A0157-E121-5B4B-A385-856678CE42DF}" srcOrd="2" destOrd="0" parTransId="{50552427-890D-C148-9E64-6F60B0F1D1D0}" sibTransId="{3A8D5167-E43F-084F-8786-7C9A4E4C17DE}"/>
    <dgm:cxn modelId="{CEB78B35-FD1D-4745-B88A-40A10A932309}" type="presOf" srcId="{7A74B81C-4CAE-9745-B02E-C0B9650D3610}" destId="{CE704160-A2E7-B444-833E-CC9932DDC03D}" srcOrd="0" destOrd="0" presId="urn:microsoft.com/office/officeart/2005/8/layout/venn2"/>
    <dgm:cxn modelId="{0C87475B-9914-9A47-970A-961EB21059DA}" srcId="{F3FBCEBD-0759-D445-9820-64F0DFA17F91}" destId="{0415F5EA-DBA3-E540-9006-A933C23AE76B}" srcOrd="1" destOrd="0" parTransId="{8B591AD6-9B25-934D-9E4B-23D3B9E3EDB4}" sibTransId="{395EDBFE-112B-A24E-BD84-676DD4A722E8}"/>
    <dgm:cxn modelId="{93957A68-3405-8D4D-AF7B-45D1EBDBC2FD}" type="presOf" srcId="{0415F5EA-DBA3-E540-9006-A933C23AE76B}" destId="{79B23975-D46D-2744-A698-5DE291645AEE}" srcOrd="0" destOrd="0" presId="urn:microsoft.com/office/officeart/2005/8/layout/venn2"/>
    <dgm:cxn modelId="{446C0D6F-6A42-3A40-BE22-71664CD80CBA}" type="presOf" srcId="{F3FBCEBD-0759-D445-9820-64F0DFA17F91}" destId="{A22B2066-3E1C-D942-8388-3AE0E524FEC0}" srcOrd="0" destOrd="0" presId="urn:microsoft.com/office/officeart/2005/8/layout/venn2"/>
    <dgm:cxn modelId="{01A21770-12EB-2147-9304-E263ECABD636}" type="presOf" srcId="{78D8753A-EE83-6F46-89EE-4D738530C81C}" destId="{0A2AEC10-08E3-ED42-A144-C455B59AF9D3}" srcOrd="0" destOrd="0" presId="urn:microsoft.com/office/officeart/2005/8/layout/venn2"/>
    <dgm:cxn modelId="{D679007E-85F3-9642-AE94-DFF65E7C41BB}" srcId="{F3FBCEBD-0759-D445-9820-64F0DFA17F91}" destId="{78D8753A-EE83-6F46-89EE-4D738530C81C}" srcOrd="3" destOrd="0" parTransId="{8AF63BD5-83F7-3B4D-97DA-2C4DAFB914B5}" sibTransId="{83E6E4A4-1E99-914C-91B7-F4D923A87014}"/>
    <dgm:cxn modelId="{2ACD2F80-D142-994F-899C-9D18CEA0F945}" type="presOf" srcId="{052A0157-E121-5B4B-A385-856678CE42DF}" destId="{1C8B22E1-3387-3B4E-A726-8FC25D39BCE9}" srcOrd="0" destOrd="0" presId="urn:microsoft.com/office/officeart/2005/8/layout/venn2"/>
    <dgm:cxn modelId="{B8BDA1DF-6C9D-5F49-8670-4CC16FC493D2}" type="presOf" srcId="{0415F5EA-DBA3-E540-9006-A933C23AE76B}" destId="{D9E82B1F-F9FE-6844-B21E-ED97442ED837}" srcOrd="1" destOrd="0" presId="urn:microsoft.com/office/officeart/2005/8/layout/venn2"/>
    <dgm:cxn modelId="{BFD589FB-5F41-974A-8DC7-B4206236441F}" type="presOf" srcId="{78D8753A-EE83-6F46-89EE-4D738530C81C}" destId="{C1701EBF-21B7-1D47-89AD-9398BA424524}" srcOrd="1" destOrd="0" presId="urn:microsoft.com/office/officeart/2005/8/layout/venn2"/>
    <dgm:cxn modelId="{425FCA49-03BF-4044-9BC0-E5FC0A9F1941}" type="presParOf" srcId="{A22B2066-3E1C-D942-8388-3AE0E524FEC0}" destId="{5AE4FBB5-548A-F746-8A68-6755C6982B33}" srcOrd="0" destOrd="0" presId="urn:microsoft.com/office/officeart/2005/8/layout/venn2"/>
    <dgm:cxn modelId="{5FF4B1ED-8798-2443-8465-5D78EEE54C84}" type="presParOf" srcId="{5AE4FBB5-548A-F746-8A68-6755C6982B33}" destId="{CE704160-A2E7-B444-833E-CC9932DDC03D}" srcOrd="0" destOrd="0" presId="urn:microsoft.com/office/officeart/2005/8/layout/venn2"/>
    <dgm:cxn modelId="{BA0BB045-E4B4-A441-9292-8324D4CB5143}" type="presParOf" srcId="{5AE4FBB5-548A-F746-8A68-6755C6982B33}" destId="{BB38D3A7-D95F-504E-B4CD-B376985B1BB6}" srcOrd="1" destOrd="0" presId="urn:microsoft.com/office/officeart/2005/8/layout/venn2"/>
    <dgm:cxn modelId="{A3A68951-1B78-8B4E-A285-86D5DDCA265C}" type="presParOf" srcId="{A22B2066-3E1C-D942-8388-3AE0E524FEC0}" destId="{F8543ECD-2A95-6744-AE4F-56D6978288C5}" srcOrd="1" destOrd="0" presId="urn:microsoft.com/office/officeart/2005/8/layout/venn2"/>
    <dgm:cxn modelId="{728C0607-FDAC-9943-815A-2F7E5C3537F0}" type="presParOf" srcId="{F8543ECD-2A95-6744-AE4F-56D6978288C5}" destId="{79B23975-D46D-2744-A698-5DE291645AEE}" srcOrd="0" destOrd="0" presId="urn:microsoft.com/office/officeart/2005/8/layout/venn2"/>
    <dgm:cxn modelId="{04CA7B57-13BD-7E4E-965A-1289F263CF78}" type="presParOf" srcId="{F8543ECD-2A95-6744-AE4F-56D6978288C5}" destId="{D9E82B1F-F9FE-6844-B21E-ED97442ED837}" srcOrd="1" destOrd="0" presId="urn:microsoft.com/office/officeart/2005/8/layout/venn2"/>
    <dgm:cxn modelId="{2465F1D4-C4EE-0A42-A94E-03F5E790CCF1}" type="presParOf" srcId="{A22B2066-3E1C-D942-8388-3AE0E524FEC0}" destId="{DAAFB072-582F-1B4E-AEBB-7B7F64A5EC83}" srcOrd="2" destOrd="0" presId="urn:microsoft.com/office/officeart/2005/8/layout/venn2"/>
    <dgm:cxn modelId="{E9010376-F178-0E4E-A3AA-56F42F3DE5FC}" type="presParOf" srcId="{DAAFB072-582F-1B4E-AEBB-7B7F64A5EC83}" destId="{1C8B22E1-3387-3B4E-A726-8FC25D39BCE9}" srcOrd="0" destOrd="0" presId="urn:microsoft.com/office/officeart/2005/8/layout/venn2"/>
    <dgm:cxn modelId="{EF15FD1C-13EE-6547-9792-C4E2890DF0D8}" type="presParOf" srcId="{DAAFB072-582F-1B4E-AEBB-7B7F64A5EC83}" destId="{DF1E0CD1-5686-8540-A20B-94518620B1BB}" srcOrd="1" destOrd="0" presId="urn:microsoft.com/office/officeart/2005/8/layout/venn2"/>
    <dgm:cxn modelId="{F522B744-195F-7149-81D3-2620D04EAD89}" type="presParOf" srcId="{A22B2066-3E1C-D942-8388-3AE0E524FEC0}" destId="{D605D33B-1CBB-034E-BF21-BCE7FD996881}" srcOrd="3" destOrd="0" presId="urn:microsoft.com/office/officeart/2005/8/layout/venn2"/>
    <dgm:cxn modelId="{6840F798-BC70-8D46-A5F8-1979DFEA5D80}" type="presParOf" srcId="{D605D33B-1CBB-034E-BF21-BCE7FD996881}" destId="{0A2AEC10-08E3-ED42-A144-C455B59AF9D3}" srcOrd="0" destOrd="0" presId="urn:microsoft.com/office/officeart/2005/8/layout/venn2"/>
    <dgm:cxn modelId="{96DD0C91-3DED-0544-AB89-529F62C04A18}" type="presParOf" srcId="{D605D33B-1CBB-034E-BF21-BCE7FD996881}" destId="{C1701EBF-21B7-1D47-89AD-9398BA4245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A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Transact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60BD-57A0-2448-A5F5-B41C6EE5AD4D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Servico</a:t>
          </a:r>
          <a:r>
            <a:rPr lang="en-US" sz="1800" kern="1200" dirty="0"/>
            <a:t> (</a:t>
          </a:r>
          <a:r>
            <a:rPr lang="en-US" sz="1800" kern="1200" dirty="0" err="1"/>
            <a:t>Comunicação</a:t>
          </a:r>
          <a:r>
            <a:rPr lang="en-US" sz="1800" kern="1200" dirty="0"/>
            <a:t> com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Clientes</a:t>
          </a:r>
          <a:r>
            <a:rPr lang="en-US" sz="1800" kern="1200" dirty="0"/>
            <a:t>)</a:t>
          </a:r>
        </a:p>
      </dsp:txBody>
      <dsp:txXfrm>
        <a:off x="4300505" y="511282"/>
        <a:ext cx="1914588" cy="1174861"/>
      </dsp:txXfrm>
    </dsp:sp>
    <dsp:sp modelId="{0E1A45E8-4FBD-5343-BC55-736749C3E76A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Armazenamento</a:t>
          </a:r>
          <a:endParaRPr lang="en-US" sz="1800" kern="1200" dirty="0"/>
        </a:p>
      </dsp:txBody>
      <dsp:txXfrm>
        <a:off x="5692933" y="2360600"/>
        <a:ext cx="1566481" cy="1435941"/>
      </dsp:txXfrm>
    </dsp:sp>
    <dsp:sp modelId="{F1C19952-E830-4D46-8520-9672EEAC8855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Processo</a:t>
          </a:r>
          <a:endParaRPr lang="en-US" sz="18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4160-A2E7-B444-833E-CC9932DDC03D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4649482" y="217566"/>
        <a:ext cx="1216634" cy="652700"/>
      </dsp:txXfrm>
    </dsp:sp>
    <dsp:sp modelId="{79B23975-D46D-2744-A698-5DE291645AEE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Tabelas</a:t>
          </a:r>
          <a:endParaRPr lang="en-US" sz="2000" kern="1200" dirty="0"/>
        </a:p>
      </dsp:txBody>
      <dsp:txXfrm>
        <a:off x="4649482" y="1079131"/>
        <a:ext cx="1216634" cy="626592"/>
      </dsp:txXfrm>
    </dsp:sp>
    <dsp:sp modelId="{1C8B22E1-3387-3B4E-A726-8FC25D39BCE9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Colunas</a:t>
          </a:r>
          <a:endParaRPr lang="en-US" sz="2000" kern="1200" dirty="0"/>
        </a:p>
      </dsp:txBody>
      <dsp:txXfrm>
        <a:off x="4649482" y="1936345"/>
        <a:ext cx="1216634" cy="587430"/>
      </dsp:txXfrm>
    </dsp:sp>
    <dsp:sp modelId="{0A2AEC10-08E3-ED42-A144-C455B59AF9D3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Linhas</a:t>
          </a:r>
          <a:endParaRPr lang="en-US" sz="2000" kern="1200" dirty="0"/>
        </a:p>
      </dsp:txBody>
      <dsp:txXfrm>
        <a:off x="4642427" y="3045936"/>
        <a:ext cx="1230744" cy="870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B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4</a:t>
          </a:r>
        </a:p>
      </dsp:txBody>
      <dsp:txXfrm>
        <a:off x="5881607" y="522160"/>
        <a:ext cx="2495231" cy="330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Excel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DB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Transact</a:t>
          </a:r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37E-CFE3-2B95-7585-43036D40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8821-DFE6-3F0C-54FD-3960C04C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342F-757D-462B-7BC9-D89B5C6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BF8B-4226-628A-528A-CAB7076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D87E-ED0D-39AE-51FF-30CEC19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8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5C6-7FCE-B48F-354B-4F786C0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63D1-7969-96D5-A72A-18E7F3F0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1EFD-FA68-D5A6-9E20-0AD1E5F1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9910-3AE8-72AA-D103-2ED03E0D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4926-7342-3E4A-B4B7-A47F1F6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48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0C91-3D38-88F3-4D1B-627BD528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C2F2-4BF9-D4AE-DFDB-0BB74D96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7C9D-8F31-A001-33F8-B39AD79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87DB-4406-DB3C-64F3-5AB67D9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A47D-F90D-AB51-EF64-B0301F39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6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986-85A8-5D6D-BA31-EA1CB91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806-516F-1884-B3B2-D7752022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EA25-1E81-89E6-9306-8B33272E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B24-F0C3-D18A-C938-5816B54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64D-B91E-337A-3E5E-988648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1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F0D-4B81-BD98-46D2-1A014FA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F19A-EE67-C5F3-9229-2A6AFF78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3AE9-F076-7531-64DD-146DA942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354-26BF-1B05-A988-56292F1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139E-5B85-E50A-B869-A28D80E3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30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9ED-B077-8DAC-2E6E-C9DA15F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A259-9F22-9168-374C-F44FC585E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8B61-FF43-F8E4-93CA-C4D7EE72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CED2-0B8A-7C96-C758-7D629C94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FA57-CC96-7FA5-C46C-E80F1E98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5055-EB4D-15A8-3850-B2B806E3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99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3CFC-A566-44CD-3595-E94F3BE3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6B24-53BA-2212-3117-4A3A4ADD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0A35-20DB-D15A-C760-531287A1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26677-0520-A296-1DAC-19840E6B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EBB1-1A9B-5723-7EFA-B0374D9A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3E6C8-D163-8107-5C04-0BFEC55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50A9-A166-7E90-9B1B-1DB1AA5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CA70-FCCB-DD31-333E-F7AA26CE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38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C72-B239-CB70-FC14-892BBC7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847B-B1C8-ED7E-AAFB-BD7C275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417F-19E7-2364-4C75-E8BC5A7D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5F8B-9AB0-46C0-3A10-34A226C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9953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ED41-8EC6-9861-47A5-8ECE8643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F97DF-B9FB-267C-1F24-EBCD49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B34-D4B7-4C67-700F-F157AAD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65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DF0-F70C-3E8F-B509-B486E7A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A5AF-CAD3-487D-EFDD-EC0337BE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AA25-DAF4-3367-CE0B-77FD715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CC7B-4405-0623-C5C5-D76A58E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E587-015A-C309-978B-8FF4F95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D5F1-1ED2-2858-E05D-44E19FC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9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10D7-CE9A-172A-85AB-FF0C553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385B-7379-20A9-57C3-B0F8BFB0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C867-1009-FFE3-BFF8-EB8C663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47E5-6A3C-AD42-8B06-3B0AE303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54A9-6434-A7A8-0D95-36280A8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532C-B70D-9260-159B-B272B16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986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0D3A-CEE0-5CB4-D54F-6D2325F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EDDB-FFB8-210F-0070-5865BE60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B567-B965-69E7-04F3-49BF95A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F540-1515-FA4E-9305-4EED9344E7D2}" type="datetimeFigureOut">
              <a:rPr lang="en-BR" smtClean="0"/>
              <a:t>08/03/24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5588-8E1E-5C84-6469-3DE9952C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C7E9-6057-26E1-07C0-D21418D6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28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F4D3-A42E-AEC4-B23B-90AA70EF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Curso Banco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CF2-0006-6409-80F5-836F414C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Usando Postgress, SQL e Python</a:t>
            </a:r>
          </a:p>
        </p:txBody>
      </p:sp>
    </p:spTree>
    <p:extLst>
      <p:ext uri="{BB962C8B-B14F-4D97-AF65-F5344CB8AC3E}">
        <p14:creationId xmlns:p14="http://schemas.microsoft.com/office/powerpoint/2010/main" val="939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Coleções de linhas definidas por um conjunto bem determinado de colunas.</a:t>
            </a:r>
          </a:p>
          <a:p>
            <a:r>
              <a:rPr lang="pt-BR" dirty="0"/>
              <a:t>Em aplicações de algum </a:t>
            </a:r>
            <a:r>
              <a:rPr lang="pt-BR" b="1" dirty="0"/>
              <a:t>domínio</a:t>
            </a:r>
            <a:r>
              <a:rPr lang="pt-BR" dirty="0"/>
              <a:t> especifico representam entidades do mundo real, pessoas, endereços, pedidos, produtos, pagamentos, usuários.</a:t>
            </a:r>
          </a:p>
          <a:p>
            <a:r>
              <a:rPr lang="pt-BR" dirty="0"/>
              <a:t>Internamente podem armazenar logs, dados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valores que unidos formam as linhas.</a:t>
            </a:r>
          </a:p>
          <a:p>
            <a:r>
              <a:rPr lang="pt-BR" dirty="0"/>
              <a:t>Colunas tem um tipo definido e atributos adicionais (CONSTRAINT) como chave primária, chave estrangeira, unicidade, NOT NULL.</a:t>
            </a:r>
          </a:p>
          <a:p>
            <a:r>
              <a:rPr lang="pt-BR" dirty="0"/>
              <a:t>Algumas conversões de tipo podem acontecer mas restritas as regras de cada situação. (ALTER TABLE)</a:t>
            </a:r>
          </a:p>
          <a:p>
            <a:r>
              <a:rPr lang="pt-BR" dirty="0"/>
              <a:t>Os tipos de dados são dos mais diversos, texto, números, datas, dinheiro, binário, JSON, </a:t>
            </a:r>
            <a:r>
              <a:rPr lang="pt-BR" dirty="0" err="1"/>
              <a:t>geo</a:t>
            </a:r>
            <a:r>
              <a:rPr lang="pt-BR" dirty="0"/>
              <a:t> localização (</a:t>
            </a:r>
            <a:r>
              <a:rPr lang="pt-BR" dirty="0" err="1"/>
              <a:t>lat-long</a:t>
            </a:r>
            <a:r>
              <a:rPr lang="pt-BR" dirty="0"/>
              <a:t>) entre outros.</a:t>
            </a:r>
          </a:p>
        </p:txBody>
      </p:sp>
    </p:spTree>
    <p:extLst>
      <p:ext uri="{BB962C8B-B14F-4D97-AF65-F5344CB8AC3E}">
        <p14:creationId xmlns:p14="http://schemas.microsoft.com/office/powerpoint/2010/main" val="8249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efetivamente os dados que armazenamos.</a:t>
            </a:r>
          </a:p>
          <a:p>
            <a:r>
              <a:rPr lang="pt-BR" dirty="0"/>
              <a:t>São construídas sempre para uma tabela especifica e devem respeitar os tipos de dados e restrições.</a:t>
            </a:r>
          </a:p>
          <a:p>
            <a:r>
              <a:rPr lang="pt-BR" dirty="0"/>
              <a:t>Ao fazer consultas nos bancos trabalhamos navegando nas linhas das diversas tabelas.</a:t>
            </a:r>
          </a:p>
          <a:p>
            <a:r>
              <a:rPr lang="pt-BR" dirty="0"/>
              <a:t>Podem ser INSERIDAS, ATUALIZADAS e DELETADAS.</a:t>
            </a:r>
          </a:p>
          <a:p>
            <a:r>
              <a:rPr lang="pt-BR" dirty="0"/>
              <a:t>Tem uma ordem física no banco porém podem lidas de forma reordenada durante consultas.</a:t>
            </a:r>
          </a:p>
        </p:txBody>
      </p:sp>
    </p:spTree>
    <p:extLst>
      <p:ext uri="{BB962C8B-B14F-4D97-AF65-F5344CB8AC3E}">
        <p14:creationId xmlns:p14="http://schemas.microsoft.com/office/powerpoint/2010/main" val="252902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5B6-DD0F-BA61-F056-59C22E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E66-A1FD-5D90-64DD-C5D39FD9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https://www.w3schools.com/</a:t>
            </a:r>
            <a:r>
              <a:rPr lang="pt-BR" dirty="0" err="1"/>
              <a:t>postgresql</a:t>
            </a:r>
            <a:r>
              <a:rPr lang="pt-BR" dirty="0"/>
              <a:t>/</a:t>
            </a:r>
            <a:r>
              <a:rPr lang="pt-BR" dirty="0" err="1"/>
              <a:t>exercise.php?filename</a:t>
            </a:r>
            <a:r>
              <a:rPr lang="pt-BR" dirty="0"/>
              <a:t>=exercise_create_table1</a:t>
            </a:r>
          </a:p>
        </p:txBody>
      </p:sp>
    </p:spTree>
    <p:extLst>
      <p:ext uri="{BB962C8B-B14F-4D97-AF65-F5344CB8AC3E}">
        <p14:creationId xmlns:p14="http://schemas.microsoft.com/office/powerpoint/2010/main" val="2101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EE0-4BE7-FA67-B9E8-7A396F1D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C059-BC01-0BBD-7356-F1052325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D7F3-4B78-E918-D11B-9E8AC8D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1B0-AB74-398B-78E4-504D14C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Anderson</a:t>
            </a:r>
            <a:r>
              <a:rPr lang="pt-BR" dirty="0"/>
              <a:t> Anderson Bruno (a a </a:t>
            </a:r>
            <a:r>
              <a:rPr lang="pt-BR" dirty="0" err="1"/>
              <a:t>b</a:t>
            </a:r>
            <a:r>
              <a:rPr lang="pt-BR" dirty="0"/>
              <a:t>)</a:t>
            </a:r>
          </a:p>
          <a:p>
            <a:r>
              <a:rPr lang="pt-BR" b="1" dirty="0"/>
              <a:t>Willian</a:t>
            </a:r>
            <a:r>
              <a:rPr lang="pt-BR" dirty="0"/>
              <a:t> Willian Victor (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</a:t>
            </a:r>
          </a:p>
          <a:p>
            <a:r>
              <a:rPr lang="pt-BR" dirty="0"/>
              <a:t>Edu, </a:t>
            </a:r>
            <a:r>
              <a:rPr lang="pt-BR" b="1" dirty="0"/>
              <a:t>Pedro</a:t>
            </a:r>
            <a:r>
              <a:rPr lang="pt-BR" dirty="0"/>
              <a:t>, Rodrigo (e </a:t>
            </a:r>
            <a:r>
              <a:rPr lang="pt-BR" dirty="0" err="1"/>
              <a:t>p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)</a:t>
            </a:r>
          </a:p>
          <a:p>
            <a:r>
              <a:rPr lang="pt-BR" dirty="0"/>
              <a:t>Joao, </a:t>
            </a:r>
            <a:r>
              <a:rPr lang="pt-BR" b="1" dirty="0"/>
              <a:t>Fran</a:t>
            </a:r>
            <a:r>
              <a:rPr lang="pt-BR" dirty="0"/>
              <a:t>, Lucas (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dirty="0" err="1"/>
              <a:t>f</a:t>
            </a:r>
            <a:r>
              <a:rPr lang="pt-BR" dirty="0"/>
              <a:t> l)</a:t>
            </a:r>
          </a:p>
          <a:p>
            <a:r>
              <a:rPr lang="pt-BR" dirty="0"/>
              <a:t>Guilherme, </a:t>
            </a:r>
            <a:r>
              <a:rPr lang="pt-BR" b="1" dirty="0"/>
              <a:t>Renan</a:t>
            </a:r>
            <a:r>
              <a:rPr lang="pt-BR" dirty="0"/>
              <a:t>, </a:t>
            </a:r>
            <a:r>
              <a:rPr lang="pt-BR" dirty="0" err="1"/>
              <a:t>Joalison</a:t>
            </a:r>
            <a:r>
              <a:rPr lang="pt-BR" dirty="0"/>
              <a:t> (</a:t>
            </a:r>
            <a:r>
              <a:rPr lang="pt-BR" dirty="0" err="1"/>
              <a:t>g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</a:t>
            </a:r>
            <a:r>
              <a:rPr lang="pt-BR" dirty="0" err="1"/>
              <a:t>j</a:t>
            </a:r>
            <a:r>
              <a:rPr lang="pt-BR" dirty="0"/>
              <a:t>) - OK</a:t>
            </a:r>
          </a:p>
        </p:txBody>
      </p:sp>
    </p:spTree>
    <p:extLst>
      <p:ext uri="{BB962C8B-B14F-4D97-AF65-F5344CB8AC3E}">
        <p14:creationId xmlns:p14="http://schemas.microsoft.com/office/powerpoint/2010/main" val="4016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CE-6D2A-4B73-6F41-23C825C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94D-4081-0CA1-AFC5-59D8D38E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pt-BR" dirty="0"/>
              <a:t>Criar tabela pessoa, com campo id e nome</a:t>
            </a:r>
          </a:p>
          <a:p>
            <a:r>
              <a:rPr lang="pt-BR" dirty="0"/>
              <a:t>Inserir algumas pessoas</a:t>
            </a:r>
          </a:p>
          <a:p>
            <a:r>
              <a:rPr lang="pt-BR" dirty="0"/>
              <a:t>Selecionar todas as pessoas</a:t>
            </a:r>
          </a:p>
          <a:p>
            <a:r>
              <a:rPr lang="pt-BR" dirty="0"/>
              <a:t>Inserir mais algumas pessoas</a:t>
            </a:r>
          </a:p>
          <a:p>
            <a:r>
              <a:rPr lang="pt-BR" dirty="0"/>
              <a:t>Selecionar todas as pessoas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7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F783-FB02-D0EE-6156-DAE4375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B07-4E69-2730-D6D8-5AE95EF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Revisar instalações -&gt; </a:t>
            </a:r>
            <a:r>
              <a:rPr lang="pt-BR" dirty="0" err="1"/>
              <a:t>Colab</a:t>
            </a:r>
            <a:endParaRPr lang="pt-BR" dirty="0"/>
          </a:p>
          <a:p>
            <a:r>
              <a:rPr lang="pt-BR" dirty="0"/>
              <a:t>Conceitos de abstrato/concreto.</a:t>
            </a:r>
          </a:p>
          <a:p>
            <a:r>
              <a:rPr lang="pt-BR" dirty="0"/>
              <a:t>Exercício SQL</a:t>
            </a:r>
          </a:p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2769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089-F383-0348-B24C-D33D6034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Revisar Instalações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1099-7085-BE59-9AE0-64C3B081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3767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8F1A3D-32FF-35C6-8C23-E9A8D61F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28" y="0"/>
            <a:ext cx="9159498" cy="68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  <a:p>
            <a:r>
              <a:rPr lang="en-BR" dirty="0"/>
              <a:t>Instalação Postgres</a:t>
            </a:r>
          </a:p>
          <a:p>
            <a:r>
              <a:rPr lang="en-BR" dirty="0"/>
              <a:t>Terminal psql / Client dbeaver</a:t>
            </a:r>
          </a:p>
          <a:p>
            <a:r>
              <a:rPr lang="en-BR" dirty="0"/>
              <a:t>Modelagem Relacional</a:t>
            </a:r>
          </a:p>
          <a:p>
            <a:r>
              <a:rPr lang="en-BR" dirty="0"/>
              <a:t>CREATE TABLE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808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 Abstrato: Abstração é o processo de capturar apenas as </a:t>
            </a:r>
            <a:r>
              <a:rPr lang="pt-BR" b="1" dirty="0"/>
              <a:t>características</a:t>
            </a:r>
            <a:r>
              <a:rPr lang="pt-BR" dirty="0"/>
              <a:t> essenciais de um objeto do mundo real e representá-las em um modelo. No contexto de um banco de dados, isso significa definir estruturas de dados (como tabelas) que representam conceitos do mundo real.</a:t>
            </a:r>
          </a:p>
          <a:p>
            <a:r>
              <a:rPr lang="pt-BR" dirty="0"/>
              <a:t>Exemplo Abstrato em um Banco de Dados: Considere uma tabela Produtos em um banco de dados. Esta tabela é uma abstração. Ela não contém produtos físicos, mas sim registros que representam produtos. Cada registro pode ter campos como </a:t>
            </a:r>
            <a:r>
              <a:rPr lang="pt-BR" dirty="0" err="1"/>
              <a:t>ID_Produto</a:t>
            </a:r>
            <a:r>
              <a:rPr lang="pt-BR" dirty="0"/>
              <a:t>, Nome, Preço, e </a:t>
            </a:r>
            <a:r>
              <a:rPr lang="pt-BR" dirty="0" err="1"/>
              <a:t>QuantidadeEmEstoque</a:t>
            </a:r>
            <a:r>
              <a:rPr lang="pt-BR" dirty="0"/>
              <a:t>. Esses campos são abstrações das propriedades dos produtos reais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3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7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21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04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061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Concreto: O concreto, por outro lado, refere-se a instâncias reais e específicas no mundo real.</a:t>
            </a:r>
          </a:p>
          <a:p>
            <a:endParaRPr lang="pt-BR" dirty="0"/>
          </a:p>
          <a:p>
            <a:r>
              <a:rPr lang="pt-BR" dirty="0"/>
              <a:t>Exemplo Concreto no Mundo Real: Um produto específico em uma prateleira da loja, como uma garrafa de água, é concreto. Ela tem características físicas como peso, sabor, volume, e uma etiqueta de preço. Essa garrafa específica representa um item concreto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56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um sistema de banco de dados é usado para gerenciar uma loja, há uma ponte entre o abstrato (estruturas de dados no banco de dados) e o concreto (produtos físicos e transações reais na loja):</a:t>
            </a:r>
          </a:p>
          <a:p>
            <a:r>
              <a:rPr lang="pt-BR" dirty="0"/>
              <a:t>A tabela Produtos (abstrata) representa todos os tipos de produtos que a loja pode vender.</a:t>
            </a:r>
          </a:p>
          <a:p>
            <a:r>
              <a:rPr lang="pt-BR" dirty="0"/>
              <a:t>Cada linha na tabela Produtos corresponde a um tipo de produto (ainda abstrato).</a:t>
            </a:r>
          </a:p>
          <a:p>
            <a:r>
              <a:rPr lang="pt-BR" dirty="0"/>
              <a:t>Uma garrafa de água real na prateleira da loja é uma instância concreta de um registro na tabela Produtos.</a:t>
            </a:r>
          </a:p>
          <a:p>
            <a:r>
              <a:rPr lang="pt-BR" dirty="0"/>
              <a:t>Transações de venda são registradas em outra tabela, por exemplo, Vendas, que relaciona produtos vendidos (abstrato) com detalhes como quantidade vendida, preço de venda, e data da venda (dados concretos de transações específicas).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um banco de dados, </a:t>
            </a:r>
            <a:r>
              <a:rPr lang="en-US" dirty="0" err="1"/>
              <a:t>utilizamos</a:t>
            </a:r>
            <a:r>
              <a:rPr lang="en-US" dirty="0"/>
              <a:t> a </a:t>
            </a:r>
            <a:r>
              <a:rPr lang="en-US" dirty="0" err="1"/>
              <a:t>abstração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dados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concretas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real. A </a:t>
            </a:r>
            <a:r>
              <a:rPr lang="en-US" dirty="0" err="1"/>
              <a:t>eficácia</a:t>
            </a:r>
            <a:r>
              <a:rPr lang="en-US" dirty="0"/>
              <a:t> dessa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sistemas</a:t>
            </a:r>
            <a:r>
              <a:rPr lang="en-US" dirty="0"/>
              <a:t> de banco de dados </a:t>
            </a:r>
            <a:r>
              <a:rPr lang="en-US" dirty="0" err="1"/>
              <a:t>sejam</a:t>
            </a:r>
            <a:r>
              <a:rPr lang="en-US" dirty="0"/>
              <a:t> ferramentas </a:t>
            </a:r>
            <a:r>
              <a:rPr lang="en-US" dirty="0" err="1"/>
              <a:t>poderosas</a:t>
            </a:r>
            <a:r>
              <a:rPr lang="en-US" dirty="0"/>
              <a:t> para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loja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8057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C R U D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Input / Output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dirty="0" err="1"/>
              <a:t>Tabelas</a:t>
            </a:r>
            <a:r>
              <a:rPr lang="en-US" dirty="0"/>
              <a:t>, Chaves, </a:t>
            </a:r>
            <a:r>
              <a:rPr lang="en-US" dirty="0" err="1"/>
              <a:t>Relacionamentos</a:t>
            </a:r>
            <a:r>
              <a:rPr lang="en-US" dirty="0"/>
              <a:t>) </a:t>
            </a:r>
            <a:r>
              <a:rPr lang="en-US" b="1" dirty="0" err="1"/>
              <a:t>Quadrados</a:t>
            </a:r>
            <a:endParaRPr lang="en-US" b="1" dirty="0"/>
          </a:p>
          <a:p>
            <a:pPr algn="l">
              <a:buFontTx/>
              <a:buChar char="-"/>
            </a:pPr>
            <a:r>
              <a:rPr lang="en-US" dirty="0"/>
              <a:t>Document (</a:t>
            </a:r>
            <a:r>
              <a:rPr lang="en-US" dirty="0" err="1"/>
              <a:t>Arvore</a:t>
            </a:r>
            <a:r>
              <a:rPr lang="en-US" dirty="0"/>
              <a:t> de Dados)</a:t>
            </a:r>
          </a:p>
          <a:p>
            <a:pPr algn="l">
              <a:buFontTx/>
              <a:buChar char="-"/>
            </a:pPr>
            <a:r>
              <a:rPr lang="en-US" dirty="0" err="1"/>
              <a:t>Colunar</a:t>
            </a:r>
            <a:r>
              <a:rPr lang="en-US" dirty="0"/>
              <a:t> (Cassandra)</a:t>
            </a:r>
          </a:p>
          <a:p>
            <a:pPr algn="l">
              <a:buFontTx/>
              <a:buChar char="-"/>
            </a:pPr>
            <a:r>
              <a:rPr lang="en-US" dirty="0"/>
              <a:t>Key Value (Dynamo,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algn="l">
              <a:buFontTx/>
              <a:buChar char="-"/>
            </a:pPr>
            <a:r>
              <a:rPr lang="en-US" dirty="0"/>
              <a:t>Graph (Nodes, edges)</a:t>
            </a:r>
          </a:p>
          <a:p>
            <a:pPr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0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B11-04EB-24D5-3882-78015053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AAB-C2D6-63B2-9B52-E79993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err="1"/>
              <a:t>pgexercises.com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04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34A0-5D9A-5E02-75C5-C1528B1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447B-F2F4-E9F5-F98A-E7918C27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Qual </a:t>
            </a:r>
            <a:r>
              <a:rPr lang="pt-BR" b="1" dirty="0"/>
              <a:t>domínio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Risk Management / </a:t>
            </a:r>
            <a:r>
              <a:rPr lang="pt-BR" dirty="0" err="1"/>
              <a:t>Credit</a:t>
            </a:r>
            <a:r>
              <a:rPr lang="pt-BR" dirty="0"/>
              <a:t> Score / </a:t>
            </a:r>
            <a:r>
              <a:rPr lang="pt-BR" dirty="0" err="1"/>
              <a:t>Finance</a:t>
            </a:r>
            <a:endParaRPr lang="pt-BR" dirty="0"/>
          </a:p>
          <a:p>
            <a:r>
              <a:rPr lang="pt-BR" dirty="0"/>
              <a:t>Transações</a:t>
            </a:r>
          </a:p>
          <a:p>
            <a:pPr lvl="1"/>
            <a:r>
              <a:rPr lang="pt-BR" dirty="0"/>
              <a:t>Aprovar Credito</a:t>
            </a:r>
          </a:p>
          <a:p>
            <a:pPr lvl="1"/>
            <a:r>
              <a:rPr lang="pt-BR" dirty="0"/>
              <a:t>Registrar Pagamento</a:t>
            </a:r>
          </a:p>
          <a:p>
            <a:pPr lvl="1"/>
            <a:r>
              <a:rPr lang="pt-BR" dirty="0"/>
              <a:t>Registrar Atrasos</a:t>
            </a:r>
          </a:p>
          <a:p>
            <a:r>
              <a:rPr lang="pt-BR" dirty="0"/>
              <a:t>Modelo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Demograficos</a:t>
            </a:r>
            <a:r>
              <a:rPr lang="pt-BR" dirty="0"/>
              <a:t> (Idade, Sexo, </a:t>
            </a:r>
            <a:r>
              <a:rPr lang="pt-BR" dirty="0" err="1"/>
              <a:t>Region</a:t>
            </a:r>
            <a:r>
              <a:rPr lang="pt-BR" dirty="0"/>
              <a:t>, )</a:t>
            </a:r>
          </a:p>
          <a:p>
            <a:pPr lvl="1"/>
            <a:r>
              <a:rPr lang="pt-BR" dirty="0"/>
              <a:t>Performance Financeira (Contrato, Valor, </a:t>
            </a:r>
            <a:r>
              <a:rPr lang="pt-BR" dirty="0" err="1"/>
              <a:t>Inadimplencia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Risco (AAA, A, </a:t>
            </a:r>
            <a:r>
              <a:rPr lang="pt-BR" dirty="0" err="1"/>
              <a:t>B</a:t>
            </a:r>
            <a:r>
              <a:rPr lang="pt-BR" dirty="0"/>
              <a:t>, C, </a:t>
            </a:r>
            <a:r>
              <a:rPr lang="pt-BR" dirty="0" err="1"/>
              <a:t>D</a:t>
            </a:r>
            <a:r>
              <a:rPr lang="pt-BR" dirty="0"/>
              <a:t>, </a:t>
            </a:r>
            <a:r>
              <a:rPr lang="pt-BR" b="1" dirty="0"/>
              <a:t>E</a:t>
            </a:r>
            <a:r>
              <a:rPr lang="pt-BR" dirty="0"/>
              <a:t>) </a:t>
            </a:r>
          </a:p>
          <a:p>
            <a:r>
              <a:rPr lang="pt-BR" dirty="0"/>
              <a:t>OLTP / OLAP</a:t>
            </a:r>
          </a:p>
        </p:txBody>
      </p:sp>
    </p:spTree>
    <p:extLst>
      <p:ext uri="{BB962C8B-B14F-4D97-AF65-F5344CB8AC3E}">
        <p14:creationId xmlns:p14="http://schemas.microsoft.com/office/powerpoint/2010/main" val="378313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SQL na Pratica</a:t>
            </a:r>
          </a:p>
          <a:p>
            <a:pPr lvl="1"/>
            <a:r>
              <a:rPr lang="en-BR" dirty="0"/>
              <a:t>DDL – Data Definition Language</a:t>
            </a:r>
          </a:p>
          <a:p>
            <a:pPr lvl="2"/>
            <a:r>
              <a:rPr lang="en-BR" dirty="0"/>
              <a:t>CREATE/DROP DATABASE</a:t>
            </a:r>
          </a:p>
          <a:p>
            <a:pPr lvl="2"/>
            <a:r>
              <a:rPr lang="en-BR" dirty="0"/>
              <a:t>CREATE /DROP TABLE</a:t>
            </a:r>
          </a:p>
          <a:p>
            <a:pPr lvl="2"/>
            <a:r>
              <a:rPr lang="en-BR" dirty="0"/>
              <a:t>TIPOS DE DADOS</a:t>
            </a:r>
          </a:p>
          <a:p>
            <a:pPr lvl="1"/>
            <a:r>
              <a:rPr lang="en-BR" dirty="0"/>
              <a:t>DML – Data Manipulation Language</a:t>
            </a:r>
          </a:p>
          <a:p>
            <a:pPr lvl="2"/>
            <a:r>
              <a:rPr lang="en-BR" dirty="0"/>
              <a:t>INSERT</a:t>
            </a:r>
          </a:p>
          <a:p>
            <a:pPr lvl="2"/>
            <a:r>
              <a:rPr lang="en-BR" dirty="0"/>
              <a:t>SELECT</a:t>
            </a:r>
          </a:p>
          <a:p>
            <a:pPr lvl="2"/>
            <a:r>
              <a:rPr lang="en-BR" dirty="0"/>
              <a:t>UPDATE</a:t>
            </a:r>
          </a:p>
          <a:p>
            <a:pPr lvl="2"/>
            <a:r>
              <a:rPr lang="en-BR" dirty="0"/>
              <a:t>DELETE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33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Objetivo – permitir que os alunos tenham conhecimento da tecnologia de forma a ser capaz de modelar dados a partir de problemas do mundo real. </a:t>
            </a:r>
          </a:p>
          <a:p>
            <a:r>
              <a:rPr lang="en-BR" dirty="0"/>
              <a:t>Entendendo as possibilidades existentes a fim de encontrar um conjunto util de traduções do mundo real para programas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200866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F2F-B655-D6A1-C60F-A6B7D74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5AD6-ACB6-171A-0125-C2127385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/brunocampos01/banco-de-dados/</a:t>
            </a:r>
            <a:r>
              <a:rPr lang="pt-BR" dirty="0" err="1"/>
              <a:t>blob</a:t>
            </a:r>
            <a:r>
              <a:rPr lang="pt-BR" dirty="0"/>
              <a:t>/master/livros/Use%20a%20Cabeca%20-%20SQL.pdf</a:t>
            </a:r>
          </a:p>
        </p:txBody>
      </p:sp>
    </p:spTree>
    <p:extLst>
      <p:ext uri="{BB962C8B-B14F-4D97-AF65-F5344CB8AC3E}">
        <p14:creationId xmlns:p14="http://schemas.microsoft.com/office/powerpoint/2010/main" val="373870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6CA-7BB3-A2BF-C755-5AF992D9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BDB9-C420-8BEB-07AC-CC012606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  <a:p>
            <a:r>
              <a:rPr lang="pt-BR" dirty="0"/>
              <a:t>Modelagem</a:t>
            </a:r>
          </a:p>
          <a:p>
            <a:pPr lvl="1"/>
            <a:r>
              <a:rPr lang="pt-BR" dirty="0"/>
              <a:t>Entidades</a:t>
            </a:r>
          </a:p>
          <a:p>
            <a:pPr lvl="1"/>
            <a:r>
              <a:rPr lang="pt-BR" dirty="0"/>
              <a:t>Relacionamentos</a:t>
            </a:r>
          </a:p>
          <a:p>
            <a:pPr lvl="1"/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Write</a:t>
            </a:r>
          </a:p>
        </p:txBody>
      </p:sp>
    </p:spTree>
    <p:extLst>
      <p:ext uri="{BB962C8B-B14F-4D97-AF65-F5344CB8AC3E}">
        <p14:creationId xmlns:p14="http://schemas.microsoft.com/office/powerpoint/2010/main" val="190481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FCD1-6439-2AA9-84E2-625EA3DA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8FA9F-C8B3-78F6-3F31-01DEB4CB8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61" y="1690688"/>
            <a:ext cx="4058112" cy="463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6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DAA0-E3E8-336A-21F9-3442E8B1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Cardinalidades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8E2D-06B7-687B-1205-EA7C1333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1:1 (Um para Um)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pessoa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social. Neste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pessoa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Pessoa)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Segurança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Social), e vice-versa.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1:0..1 (Um para Zero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Um)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responsável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Aqui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no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máximo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Departamento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1:N (Um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professor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professor.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Portanto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professor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Professor)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1:0..N (Um para Zero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nenhum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Escritor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associado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Livro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N:N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matriculam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Portanto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-para-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Estudante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Disciplina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1..N : 1..N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Restrição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de no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mínimo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um)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tratado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médico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médico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entre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Paciente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Médico.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0..N : 0..N (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Restrição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site de redes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sociais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Aqui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seguido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zero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muitos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usuários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21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E7D2-60E4-A81E-6427-CE0F6202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FEF0-380F-8F65-1E29-9C62505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Cardinalidades</a:t>
            </a:r>
          </a:p>
          <a:p>
            <a:r>
              <a:rPr lang="pt-BR" dirty="0"/>
              <a:t>Exercícios Modelagem</a:t>
            </a:r>
          </a:p>
          <a:p>
            <a:r>
              <a:rPr lang="pt-BR" dirty="0"/>
              <a:t>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299311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8FD-642A-90EF-9E35-9FA4E14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99BE-1571-53B9-D90F-C43561ED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Primeira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(1FN):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campo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valores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atômicos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seja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indivisíveis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grupos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repetição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arrays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dentro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célula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Imagine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originalmente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Nome, Telefone1, Telefone2.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necessário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alterar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estrutura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haja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campo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Telefone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telefone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diferente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haverá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nova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linha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mesmo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371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A645-630F-A7EA-937F-3966BE13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4518-530A-5394-5EB4-44486EBE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Segunda Forma Normal (2FN):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1FN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atributos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unicamente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possui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NomeCliente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NomeProduto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remover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funcional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parcial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(ex.,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NomeCliente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feito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separando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informações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distintas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05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A323-DA32-7A70-7021-9C2B94E7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A845-91B9-C8B6-A9E9-3412A4E9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Terceira Forma Normal (3FN):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2FN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outros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mencionada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acima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campo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CategoriaProduto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apenas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PedidoID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há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transitiva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atender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3FN,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mover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CategoriaProduto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Produtos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236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313E-1B3C-CEC2-31DF-602EA093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1745-25D2-03AC-8513-EFB1F674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Quarta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(4FN):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Terceira Forma Normal (3FN)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multivaloradas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não-triviais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multivalorada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ocorre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quando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chave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conjuntos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independentes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valores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relacionados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Considere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Cursos_Professores_Alunos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lecionado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matriculados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independentes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do outro (a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presença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aluno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depende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um professor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específico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vice-versa).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4FN,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você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dividir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duas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Cursos_Professores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outra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Cursos_Alunos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328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160B-C59F-709D-304B-61DA344B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E932-57F6-CF0F-0E22-27DC0F93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Quinta Forma Normal (5FN)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Forma Normal de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Projeção-Junção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Regra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5FN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4FN e,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menores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dados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também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conhecida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decomposição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 A 5FN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existem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complexas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evidentes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formas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normais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anteriores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Considere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campos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FornecedorID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representa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relação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complexa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onde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vários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mas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clientes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contratam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serviços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todos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fornecedores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tabela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projetada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forma que,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decompor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depois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recompor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junção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),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informações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originais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sejam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mantidas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redundância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perda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7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Instalação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educacionalAda</a:t>
            </a:r>
            <a:r>
              <a:rPr lang="en-US" dirty="0"/>
              <a:t>/</a:t>
            </a:r>
            <a:r>
              <a:rPr lang="en-US" dirty="0" err="1"/>
              <a:t>Modulos</a:t>
            </a:r>
            <a:r>
              <a:rPr lang="en-US" dirty="0"/>
              <a:t>/blob/main/BD-Banco-de-Dados/BD-PO-001%20BANCO%20DE%20DADOS%20(POSTGRES)/Material%20do%20aluno/2%20-%20Instala%C3%A7%C3%A3o.md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73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1A7-18BB-D3D8-D3F8-87E8DFB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Terminal psql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2214-C992-DA3B-EB0F-173787D5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57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F95-C00A-1D36-25ED-A106CBC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Modelagem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377-2645-DDD0-03E3-29BE769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b="1" dirty="0"/>
              <a:t>Instancia (Servidor)</a:t>
            </a:r>
          </a:p>
          <a:p>
            <a:r>
              <a:rPr lang="en-BR" b="1" dirty="0"/>
              <a:t>Banco de Dados</a:t>
            </a:r>
          </a:p>
          <a:p>
            <a:r>
              <a:rPr lang="en-BR" b="1" dirty="0"/>
              <a:t>Schema</a:t>
            </a:r>
          </a:p>
          <a:p>
            <a:r>
              <a:rPr lang="en-BR" dirty="0"/>
              <a:t>Tabelas</a:t>
            </a:r>
          </a:p>
          <a:p>
            <a:r>
              <a:rPr lang="en-BR" dirty="0"/>
              <a:t>Colunas</a:t>
            </a:r>
          </a:p>
          <a:p>
            <a:r>
              <a:rPr lang="en-BR" dirty="0"/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2773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 (Servidor)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827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447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Banco de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83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5414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é criado 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b="1" dirty="0" err="1"/>
              <a:t>public</a:t>
            </a:r>
            <a:r>
              <a:rPr lang="pt-BR" dirty="0"/>
              <a:t> em cada novo banco.</a:t>
            </a:r>
          </a:p>
          <a:p>
            <a:r>
              <a:rPr lang="pt-BR" dirty="0"/>
              <a:t>O </a:t>
            </a:r>
            <a:r>
              <a:rPr lang="pt-BR" dirty="0" err="1"/>
              <a:t>schema</a:t>
            </a:r>
            <a:r>
              <a:rPr lang="pt-BR" dirty="0"/>
              <a:t> é a unidade de organização do servidor, cada </a:t>
            </a:r>
            <a:r>
              <a:rPr lang="pt-BR" dirty="0" err="1"/>
              <a:t>schema</a:t>
            </a:r>
            <a:r>
              <a:rPr lang="pt-BR" dirty="0"/>
              <a:t> pode ser de um sistema diferente ou conter módulos de um mesmo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2002</Words>
  <Application>Microsoft Macintosh PowerPoint</Application>
  <PresentationFormat>Widescreen</PresentationFormat>
  <Paragraphs>197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Söhne</vt:lpstr>
      <vt:lpstr>Office Theme</vt:lpstr>
      <vt:lpstr>Curso Banco de Dados</vt:lpstr>
      <vt:lpstr>Aula 1</vt:lpstr>
      <vt:lpstr>Apresentações</vt:lpstr>
      <vt:lpstr>Instalação Postgres</vt:lpstr>
      <vt:lpstr>Terminal psql</vt:lpstr>
      <vt:lpstr>Modelagem Relacional</vt:lpstr>
      <vt:lpstr>Instancia (Servidor)</vt:lpstr>
      <vt:lpstr>Banco de Dados</vt:lpstr>
      <vt:lpstr>Schema</vt:lpstr>
      <vt:lpstr>Tabelas</vt:lpstr>
      <vt:lpstr>Colunas</vt:lpstr>
      <vt:lpstr>Linhas</vt:lpstr>
      <vt:lpstr>SQL</vt:lpstr>
      <vt:lpstr>PowerPoint Presentation</vt:lpstr>
      <vt:lpstr>Grupos Aula 2</vt:lpstr>
      <vt:lpstr>Exercício</vt:lpstr>
      <vt:lpstr>Aula 2</vt:lpstr>
      <vt:lpstr>Revisar Instalações</vt:lpstr>
      <vt:lpstr>PowerPoint Presentation</vt:lpstr>
      <vt:lpstr>Conceitos abstrato concreto</vt:lpstr>
      <vt:lpstr>Conjuntos</vt:lpstr>
      <vt:lpstr>Conjuntos</vt:lpstr>
      <vt:lpstr>Conceitos abstrato concreto</vt:lpstr>
      <vt:lpstr>Conceitos abstrato concreto</vt:lpstr>
      <vt:lpstr>Conceitos abstrato concreto</vt:lpstr>
      <vt:lpstr>Conceitos abstrato concreto</vt:lpstr>
      <vt:lpstr>Exercício SQL</vt:lpstr>
      <vt:lpstr>Projeto</vt:lpstr>
      <vt:lpstr>Aula 3</vt:lpstr>
      <vt:lpstr>Livro SQL</vt:lpstr>
      <vt:lpstr>Aula 4</vt:lpstr>
      <vt:lpstr>Cardinalidades</vt:lpstr>
      <vt:lpstr>Cardinalidades</vt:lpstr>
      <vt:lpstr>Aula 5</vt:lpstr>
      <vt:lpstr>Normalização</vt:lpstr>
      <vt:lpstr>Normalização</vt:lpstr>
      <vt:lpstr>Normalização</vt:lpstr>
      <vt:lpstr>Normalização</vt:lpstr>
      <vt:lpstr>Normalização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Banco de Dados</dc:title>
  <dc:creator>Victor Inacio</dc:creator>
  <cp:lastModifiedBy>Victor Inacio</cp:lastModifiedBy>
  <cp:revision>9</cp:revision>
  <dcterms:created xsi:type="dcterms:W3CDTF">2024-02-26T13:48:16Z</dcterms:created>
  <dcterms:modified xsi:type="dcterms:W3CDTF">2024-03-08T22:34:24Z</dcterms:modified>
</cp:coreProperties>
</file>