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293" r:id="rId3"/>
    <p:sldId id="260" r:id="rId4"/>
    <p:sldId id="261" r:id="rId5"/>
    <p:sldId id="258" r:id="rId6"/>
    <p:sldId id="259" r:id="rId7"/>
    <p:sldId id="287" r:id="rId8"/>
    <p:sldId id="305" r:id="rId9"/>
    <p:sldId id="263" r:id="rId10"/>
    <p:sldId id="264" r:id="rId11"/>
    <p:sldId id="265" r:id="rId12"/>
    <p:sldId id="266" r:id="rId13"/>
    <p:sldId id="267" r:id="rId14"/>
    <p:sldId id="288" r:id="rId15"/>
    <p:sldId id="268" r:id="rId16"/>
    <p:sldId id="284" r:id="rId17"/>
    <p:sldId id="289" r:id="rId18"/>
    <p:sldId id="272" r:id="rId19"/>
    <p:sldId id="303" r:id="rId20"/>
    <p:sldId id="304" r:id="rId21"/>
    <p:sldId id="270" r:id="rId22"/>
    <p:sldId id="271" r:id="rId23"/>
    <p:sldId id="283" r:id="rId24"/>
    <p:sldId id="296" r:id="rId25"/>
    <p:sldId id="312" r:id="rId26"/>
    <p:sldId id="310" r:id="rId27"/>
    <p:sldId id="311" r:id="rId28"/>
    <p:sldId id="307" r:id="rId29"/>
    <p:sldId id="308" r:id="rId30"/>
    <p:sldId id="309" r:id="rId31"/>
    <p:sldId id="306" r:id="rId32"/>
    <p:sldId id="273" r:id="rId33"/>
    <p:sldId id="317" r:id="rId34"/>
    <p:sldId id="277" r:id="rId35"/>
    <p:sldId id="278" r:id="rId36"/>
    <p:sldId id="280" r:id="rId37"/>
    <p:sldId id="302" r:id="rId38"/>
    <p:sldId id="281" r:id="rId39"/>
    <p:sldId id="299" r:id="rId40"/>
    <p:sldId id="316" r:id="rId41"/>
    <p:sldId id="301" r:id="rId42"/>
    <p:sldId id="314" r:id="rId43"/>
    <p:sldId id="313" r:id="rId44"/>
    <p:sldId id="292" r:id="rId45"/>
    <p:sldId id="295" r:id="rId46"/>
    <p:sldId id="300" r:id="rId47"/>
    <p:sldId id="297" r:id="rId48"/>
    <p:sldId id="315" r:id="rId49"/>
    <p:sldId id="298" r:id="rId5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C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99" autoAdjust="0"/>
    <p:restoredTop sz="60523" autoAdjust="0"/>
  </p:normalViewPr>
  <p:slideViewPr>
    <p:cSldViewPr snapToGrid="0">
      <p:cViewPr varScale="1">
        <p:scale>
          <a:sx n="52" d="100"/>
          <a:sy n="52" d="100"/>
        </p:scale>
        <p:origin x="619" y="53"/>
      </p:cViewPr>
      <p:guideLst/>
    </p:cSldViewPr>
  </p:slideViewPr>
  <p:outlineViewPr>
    <p:cViewPr>
      <p:scale>
        <a:sx n="33" d="100"/>
        <a:sy n="33" d="100"/>
      </p:scale>
      <p:origin x="0" y="-101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B971F-D177-49AF-9C46-5F726F777B9F}" type="datetimeFigureOut">
              <a:rPr lang="es-ES" smtClean="0"/>
              <a:t>15/09/2018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6D59E-D559-4D12-9C33-D44307557B63}" type="slidenum">
              <a:rPr lang="es-ES" smtClean="0"/>
              <a:t>‹Nº›</a:t>
            </a:fld>
            <a:endParaRPr lang="es-ES"/>
          </a:p>
        </p:txBody>
      </p:sp>
    </p:spTree>
    <p:extLst>
      <p:ext uri="{BB962C8B-B14F-4D97-AF65-F5344CB8AC3E}">
        <p14:creationId xmlns:p14="http://schemas.microsoft.com/office/powerpoint/2010/main" val="377123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Buenos días,</a:t>
            </a:r>
          </a:p>
          <a:p>
            <a:r>
              <a:rPr lang="es-ES" dirty="0"/>
              <a:t>Con el permiso del tribunal comenzaré con la exposición de este trabajo de final de grado.</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1</a:t>
            </a:fld>
            <a:endParaRPr lang="es-ES" dirty="0"/>
          </a:p>
        </p:txBody>
      </p:sp>
    </p:spTree>
    <p:extLst>
      <p:ext uri="{BB962C8B-B14F-4D97-AF65-F5344CB8AC3E}">
        <p14:creationId xmlns:p14="http://schemas.microsoft.com/office/powerpoint/2010/main" val="108319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Respecto a la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del sistema, existe la oportunidad de que 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puede desarrollarse empleando una tecnología diferente. Por ejemplo, en la figura se muestran diferentes </a:t>
            </a:r>
            <a:r>
              <a:rPr lang="es-ES" sz="1200" u="sng" kern="1200" dirty="0">
                <a:solidFill>
                  <a:schemeClr val="tx1"/>
                </a:solidFill>
                <a:effectLst/>
                <a:latin typeface="+mn-lt"/>
                <a:ea typeface="+mn-ea"/>
                <a:cs typeface="+mn-cs"/>
              </a:rPr>
              <a:t>servicios</a:t>
            </a:r>
            <a:r>
              <a:rPr lang="es-ES" sz="1200" kern="1200" dirty="0">
                <a:solidFill>
                  <a:schemeClr val="tx1"/>
                </a:solidFill>
                <a:effectLst/>
                <a:latin typeface="+mn-lt"/>
                <a:ea typeface="+mn-ea"/>
                <a:cs typeface="+mn-cs"/>
              </a:rPr>
              <a:t> construidos con distintos lenguajes de programación (Java, </a:t>
            </a:r>
            <a:r>
              <a:rPr lang="es-ES" sz="1200" kern="1200" dirty="0" err="1">
                <a:solidFill>
                  <a:schemeClr val="tx1"/>
                </a:solidFill>
                <a:effectLst/>
                <a:latin typeface="+mn-lt"/>
                <a:ea typeface="+mn-ea"/>
                <a:cs typeface="+mn-cs"/>
              </a:rPr>
              <a:t>Javascript</a:t>
            </a:r>
            <a:r>
              <a:rPr lang="es-ES" sz="1200" kern="1200" dirty="0">
                <a:solidFill>
                  <a:schemeClr val="tx1"/>
                </a:solidFill>
                <a:effectLst/>
                <a:latin typeface="+mn-lt"/>
                <a:ea typeface="+mn-ea"/>
                <a:cs typeface="+mn-cs"/>
              </a:rPr>
              <a:t>, C#) y que emplean bases de datos diferentes.</a:t>
            </a:r>
            <a:r>
              <a:rPr lang="es-ES" dirty="0"/>
              <a:t> </a:t>
            </a:r>
          </a:p>
          <a:p>
            <a:br>
              <a:rPr lang="es-ES" dirty="0"/>
            </a:br>
            <a:r>
              <a:rPr lang="es-ES" dirty="0"/>
              <a:t>También hemos mencionado que un aspecto importante es la colaboración entre ellos. </a:t>
            </a:r>
            <a:r>
              <a:rPr lang="es-ES" sz="1200" kern="1200" dirty="0">
                <a:solidFill>
                  <a:schemeClr val="tx1"/>
                </a:solidFill>
                <a:effectLst/>
                <a:latin typeface="+mn-lt"/>
                <a:ea typeface="+mn-ea"/>
                <a:cs typeface="+mn-cs"/>
              </a:rPr>
              <a:t>Para su integración, se deben emplear mecanismos como son las llamadas a procedimientos remotos, REST o el uso de eventos.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detalle de cada uno de ellos está en la memoria.</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10</a:t>
            </a:fld>
            <a:endParaRPr lang="es-ES"/>
          </a:p>
        </p:txBody>
      </p:sp>
    </p:spTree>
    <p:extLst>
      <p:ext uri="{BB962C8B-B14F-4D97-AF65-F5344CB8AC3E}">
        <p14:creationId xmlns:p14="http://schemas.microsoft.com/office/powerpoint/2010/main" val="924490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Gracias al uso de microservicios, la actividad de pruebas es más fácil de realizar.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código está menos acoplado, por lo que realizar pruebas unitarias es más sencillo.</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Sin embargo, supone un desafío realizar pruebas que involucren a más de un servicio. Estas pruebas se deben expresar con la menor complejidad posible.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ejemplo, se pueden emplear fakes que reemplacen a los colaboradores del microservicio durante la prueba.</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11</a:t>
            </a:fld>
            <a:endParaRPr lang="es-ES"/>
          </a:p>
        </p:txBody>
      </p:sp>
    </p:spTree>
    <p:extLst>
      <p:ext uri="{BB962C8B-B14F-4D97-AF65-F5344CB8AC3E}">
        <p14:creationId xmlns:p14="http://schemas.microsoft.com/office/powerpoint/2010/main" val="2961787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el despliegue, nos surgen dos alternativas. Vamos a comparar el uso de la </a:t>
            </a:r>
            <a:r>
              <a:rPr lang="es-ES" sz="1200" u="sng" kern="1200" dirty="0">
                <a:solidFill>
                  <a:schemeClr val="tx1"/>
                </a:solidFill>
                <a:effectLst/>
                <a:latin typeface="+mn-lt"/>
                <a:ea typeface="+mn-ea"/>
                <a:cs typeface="+mn-cs"/>
              </a:rPr>
              <a:t>virtualización</a:t>
            </a:r>
            <a:r>
              <a:rPr lang="es-ES" sz="1200" kern="1200" dirty="0">
                <a:solidFill>
                  <a:schemeClr val="tx1"/>
                </a:solidFill>
                <a:effectLst/>
                <a:latin typeface="+mn-lt"/>
                <a:ea typeface="+mn-ea"/>
                <a:cs typeface="+mn-cs"/>
              </a:rPr>
              <a:t> tradicional con el uso de contenedores.</a:t>
            </a:r>
            <a:r>
              <a:rPr lang="es-ES" dirty="0"/>
              <a:t> </a:t>
            </a:r>
            <a:br>
              <a:rPr lang="es-ES" dirty="0"/>
            </a:br>
            <a:endParaRPr lang="es-ES" dirty="0"/>
          </a:p>
          <a:p>
            <a:r>
              <a:rPr lang="es-ES" sz="1200" kern="1200" dirty="0">
                <a:solidFill>
                  <a:schemeClr val="tx1"/>
                </a:solidFill>
                <a:effectLst/>
                <a:latin typeface="+mn-lt"/>
                <a:ea typeface="+mn-ea"/>
                <a:cs typeface="+mn-cs"/>
              </a:rPr>
              <a:t>Las máquinas virtuales requieren un sistema operativo completo, mientras que los contenedores emplean el </a:t>
            </a:r>
            <a:r>
              <a:rPr lang="es-ES" sz="1200" u="sng" kern="1200" dirty="0">
                <a:solidFill>
                  <a:schemeClr val="tx1"/>
                </a:solidFill>
                <a:effectLst/>
                <a:latin typeface="+mn-lt"/>
                <a:ea typeface="+mn-ea"/>
                <a:cs typeface="+mn-cs"/>
              </a:rPr>
              <a:t>kernel</a:t>
            </a:r>
            <a:r>
              <a:rPr lang="es-ES" sz="1200" kern="1200" dirty="0">
                <a:solidFill>
                  <a:schemeClr val="tx1"/>
                </a:solidFill>
                <a:effectLst/>
                <a:latin typeface="+mn-lt"/>
                <a:ea typeface="+mn-ea"/>
                <a:cs typeface="+mn-cs"/>
              </a:rPr>
              <a:t> de la máquina sobre la que se despliegan.</a:t>
            </a:r>
            <a:r>
              <a:rPr lang="es-ES" dirty="0"/>
              <a:t> </a:t>
            </a:r>
          </a:p>
          <a:p>
            <a:br>
              <a:rPr lang="es-ES" dirty="0"/>
            </a:br>
            <a:r>
              <a:rPr lang="es-ES" sz="1200" kern="1200" dirty="0">
                <a:solidFill>
                  <a:schemeClr val="tx1"/>
                </a:solidFill>
                <a:effectLst/>
                <a:latin typeface="+mn-lt"/>
                <a:ea typeface="+mn-ea"/>
                <a:cs typeface="+mn-cs"/>
              </a:rPr>
              <a:t>Además, para el uso de máquinas virtuales se de be incluir un </a:t>
            </a:r>
            <a:r>
              <a:rPr lang="es-ES" sz="1200" u="sng" kern="1200" dirty="0">
                <a:solidFill>
                  <a:schemeClr val="tx1"/>
                </a:solidFill>
                <a:effectLst/>
                <a:latin typeface="+mn-lt"/>
                <a:ea typeface="+mn-ea"/>
                <a:cs typeface="+mn-cs"/>
              </a:rPr>
              <a:t>hipervisor</a:t>
            </a:r>
            <a:r>
              <a:rPr lang="es-ES" sz="1200" u="none" kern="1200" dirty="0">
                <a:solidFill>
                  <a:schemeClr val="tx1"/>
                </a:solidFill>
                <a:effectLst/>
                <a:latin typeface="+mn-lt"/>
                <a:ea typeface="+mn-ea"/>
                <a:cs typeface="+mn-cs"/>
              </a:rPr>
              <a:t>. El hipervisor reparte </a:t>
            </a:r>
            <a:r>
              <a:rPr lang="es-ES" sz="1200" kern="1200" dirty="0">
                <a:solidFill>
                  <a:schemeClr val="tx1"/>
                </a:solidFill>
                <a:effectLst/>
                <a:latin typeface="+mn-lt"/>
                <a:ea typeface="+mn-ea"/>
                <a:cs typeface="+mn-cs"/>
              </a:rPr>
              <a:t>recursos de la máquina física como la </a:t>
            </a:r>
            <a:r>
              <a:rPr lang="es-ES" sz="1200" u="sng" kern="1200" dirty="0">
                <a:solidFill>
                  <a:schemeClr val="tx1"/>
                </a:solidFill>
                <a:effectLst/>
                <a:latin typeface="+mn-lt"/>
                <a:ea typeface="+mn-ea"/>
                <a:cs typeface="+mn-cs"/>
              </a:rPr>
              <a:t>CPU</a:t>
            </a:r>
            <a:r>
              <a:rPr lang="es-ES" sz="1200" kern="1200" dirty="0">
                <a:solidFill>
                  <a:schemeClr val="tx1"/>
                </a:solidFill>
                <a:effectLst/>
                <a:latin typeface="+mn-lt"/>
                <a:ea typeface="+mn-ea"/>
                <a:cs typeface="+mn-cs"/>
              </a:rPr>
              <a:t> o la RAM y permite al usuario la gestión de las máquinas virtuales existentes.</a:t>
            </a:r>
            <a:r>
              <a:rPr lang="es-ES" dirty="0"/>
              <a:t> </a:t>
            </a:r>
          </a:p>
          <a:p>
            <a:br>
              <a:rPr lang="es-ES" dirty="0"/>
            </a:br>
            <a:r>
              <a:rPr lang="es-ES" sz="1200" kern="1200" dirty="0">
                <a:solidFill>
                  <a:schemeClr val="tx1"/>
                </a:solidFill>
                <a:effectLst/>
                <a:latin typeface="+mn-lt"/>
                <a:ea typeface="+mn-ea"/>
                <a:cs typeface="+mn-cs"/>
              </a:rPr>
              <a:t>Comparando un despliegue con otro, las máquinas virtuales tardan más tiempo en desplegarse y consumen más recursos que un contenedor. Sin embargo, los contenedores ofrecen un menor grado de aislamiento.</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La mayoría de organizaciones emplean ambas tecnologías. Así, las máquinas virtuales establecen los límites de seguridad y los contenedores los límites de la aplicación.</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12</a:t>
            </a:fld>
            <a:endParaRPr lang="es-ES"/>
          </a:p>
        </p:txBody>
      </p:sp>
    </p:spTree>
    <p:extLst>
      <p:ext uri="{BB962C8B-B14F-4D97-AF65-F5344CB8AC3E}">
        <p14:creationId xmlns:p14="http://schemas.microsoft.com/office/powerpoint/2010/main" val="3068675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Por último, para la fase de mantenimiento nos gustaría hacer la siguiente recomendación.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En el uso de microservicios es importante la correlación entre cada microservicio y el equipo encargado de su desarrollo. Esto se debería trasladar también al mantenimiento, haciendo que el equipo que lo desarrolló sea quien lo mantenga. Esta filosofía es aplicada por como </a:t>
            </a:r>
            <a:r>
              <a:rPr lang="es-ES" sz="1200" u="none" kern="1200" dirty="0">
                <a:solidFill>
                  <a:schemeClr val="tx1"/>
                </a:solidFill>
                <a:effectLst/>
                <a:latin typeface="+mn-lt"/>
                <a:ea typeface="+mn-ea"/>
                <a:cs typeface="+mn-cs"/>
              </a:rPr>
              <a:t>Amazon para acercar a desarrolladores y clientes.</a:t>
            </a:r>
            <a:r>
              <a:rPr lang="es-ES" dirty="0"/>
              <a:t> </a:t>
            </a:r>
          </a:p>
          <a:p>
            <a:br>
              <a:rPr lang="es-ES" dirty="0"/>
            </a:br>
            <a:r>
              <a:rPr lang="es-ES" sz="1200" kern="1200" dirty="0">
                <a:solidFill>
                  <a:schemeClr val="tx1"/>
                </a:solidFill>
                <a:effectLst/>
                <a:latin typeface="+mn-lt"/>
                <a:ea typeface="+mn-ea"/>
                <a:cs typeface="+mn-cs"/>
              </a:rPr>
              <a:t>Además, se deben garantizar los acuerdos de nivel de servicio </a:t>
            </a:r>
            <a:r>
              <a:rPr lang="es-ES" sz="1200" u="sng" kern="1200" dirty="0">
                <a:solidFill>
                  <a:schemeClr val="tx1"/>
                </a:solidFill>
                <a:effectLst/>
                <a:latin typeface="+mn-lt"/>
                <a:ea typeface="+mn-ea"/>
                <a:cs typeface="+mn-cs"/>
              </a:rPr>
              <a:t>monitorizando</a:t>
            </a:r>
            <a:r>
              <a:rPr lang="es-ES" sz="1200" kern="1200" dirty="0">
                <a:solidFill>
                  <a:schemeClr val="tx1"/>
                </a:solidFill>
                <a:effectLst/>
                <a:latin typeface="+mn-lt"/>
                <a:ea typeface="+mn-ea"/>
                <a:cs typeface="+mn-cs"/>
              </a:rPr>
              <a:t> la salud de estos. La complejidad de los mecanismos para la monitorización debe ser acorde a nuestras necesidades.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13</a:t>
            </a:fld>
            <a:endParaRPr lang="es-ES"/>
          </a:p>
        </p:txBody>
      </p:sp>
    </p:spTree>
    <p:extLst>
      <p:ext uri="{BB962C8B-B14F-4D97-AF65-F5344CB8AC3E}">
        <p14:creationId xmlns:p14="http://schemas.microsoft.com/office/powerpoint/2010/main" val="4082219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Vamos a revisar ahora el estado del arte de la tecnología asociada a los microservicios.</a:t>
            </a: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14</a:t>
            </a:fld>
            <a:endParaRPr lang="es-ES"/>
          </a:p>
        </p:txBody>
      </p:sp>
    </p:spTree>
    <p:extLst>
      <p:ext uri="{BB962C8B-B14F-4D97-AF65-F5344CB8AC3E}">
        <p14:creationId xmlns:p14="http://schemas.microsoft.com/office/powerpoint/2010/main" val="496976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la memoria, hemos estudiado dos tecnologías de contenedores.</a:t>
            </a:r>
            <a:r>
              <a:rPr lang="es-ES" dirty="0"/>
              <a:t> </a:t>
            </a:r>
          </a:p>
          <a:p>
            <a:br>
              <a:rPr lang="es-ES" dirty="0"/>
            </a:br>
            <a:r>
              <a:rPr lang="es-ES" sz="1200" kern="1200" dirty="0">
                <a:solidFill>
                  <a:schemeClr val="tx1"/>
                </a:solidFill>
                <a:effectLst/>
                <a:latin typeface="+mn-lt"/>
                <a:ea typeface="+mn-ea"/>
                <a:cs typeface="+mn-cs"/>
              </a:rPr>
              <a:t>La principal ventaja de los contenedores </a:t>
            </a:r>
            <a:r>
              <a:rPr lang="es-ES" sz="1200" u="sng" kern="1200" dirty="0">
                <a:solidFill>
                  <a:schemeClr val="tx1"/>
                </a:solidFill>
                <a:effectLst/>
                <a:latin typeface="+mn-lt"/>
                <a:ea typeface="+mn-ea"/>
                <a:cs typeface="+mn-cs"/>
              </a:rPr>
              <a:t>Linux</a:t>
            </a:r>
            <a:r>
              <a:rPr lang="es-ES" sz="1200" kern="1200" dirty="0">
                <a:solidFill>
                  <a:schemeClr val="tx1"/>
                </a:solidFill>
                <a:effectLst/>
                <a:latin typeface="+mn-lt"/>
                <a:ea typeface="+mn-ea"/>
                <a:cs typeface="+mn-cs"/>
              </a:rPr>
              <a:t> es que son una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muy ligera. Sin embargo, limitan al uso de </a:t>
            </a:r>
            <a:r>
              <a:rPr lang="es-ES" sz="1200" u="sng" kern="1200" dirty="0">
                <a:solidFill>
                  <a:schemeClr val="tx1"/>
                </a:solidFill>
                <a:effectLst/>
                <a:latin typeface="+mn-lt"/>
                <a:ea typeface="+mn-ea"/>
                <a:cs typeface="+mn-cs"/>
              </a:rPr>
              <a:t>Linux</a:t>
            </a:r>
            <a:r>
              <a:rPr lang="es-ES" sz="1200" kern="1200" dirty="0">
                <a:solidFill>
                  <a:schemeClr val="tx1"/>
                </a:solidFill>
                <a:effectLst/>
                <a:latin typeface="+mn-lt"/>
                <a:ea typeface="+mn-ea"/>
                <a:cs typeface="+mn-cs"/>
              </a:rPr>
              <a:t> como base del entorno porque están muy acoplado a su </a:t>
            </a:r>
            <a:r>
              <a:rPr lang="es-ES" sz="1200" u="sng" kern="1200" dirty="0">
                <a:solidFill>
                  <a:schemeClr val="tx1"/>
                </a:solidFill>
                <a:effectLst/>
                <a:latin typeface="+mn-lt"/>
                <a:ea typeface="+mn-ea"/>
                <a:cs typeface="+mn-cs"/>
              </a:rPr>
              <a:t>kernel</a:t>
            </a:r>
            <a:r>
              <a:rPr lang="es-ES" sz="1200" kern="1200" dirty="0">
                <a:solidFill>
                  <a:schemeClr val="tx1"/>
                </a:solidFill>
                <a:effectLst/>
                <a:latin typeface="+mn-lt"/>
                <a:ea typeface="+mn-ea"/>
                <a:cs typeface="+mn-cs"/>
              </a:rPr>
              <a:t>. </a:t>
            </a:r>
          </a:p>
          <a:p>
            <a:br>
              <a:rPr lang="es-ES" dirty="0"/>
            </a:br>
            <a:r>
              <a:rPr lang="es-ES" sz="1200" kern="1200" dirty="0">
                <a:solidFill>
                  <a:schemeClr val="tx1"/>
                </a:solidFill>
                <a:effectLst/>
                <a:latin typeface="+mn-lt"/>
                <a:ea typeface="+mn-ea"/>
                <a:cs typeface="+mn-cs"/>
              </a:rPr>
              <a:t>En cuanto a los contenedores </a:t>
            </a: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 su uso es sencillo. Los contenedores son desechables y externalizan su estado a otras infraestructuras como bases de datos. Son reproducibles porque a partir de una imagen se pueden crear tantos contenedores idénticos como se desee.</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En nuestro caso de estudio hemos decidido emplear contenedores Docker debido a que su uso está ampliamente extendido.</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15</a:t>
            </a:fld>
            <a:endParaRPr lang="es-ES"/>
          </a:p>
        </p:txBody>
      </p:sp>
    </p:spTree>
    <p:extLst>
      <p:ext uri="{BB962C8B-B14F-4D97-AF65-F5344CB8AC3E}">
        <p14:creationId xmlns:p14="http://schemas.microsoft.com/office/powerpoint/2010/main" val="1350501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a:t>
            </a:r>
            <a:r>
              <a:rPr lang="es-ES" sz="1200" u="sng" kern="1200" dirty="0">
                <a:solidFill>
                  <a:schemeClr val="tx1"/>
                </a:solidFill>
                <a:effectLst/>
                <a:latin typeface="+mn-lt"/>
                <a:ea typeface="+mn-ea"/>
                <a:cs typeface="+mn-cs"/>
              </a:rPr>
              <a:t>orquestador</a:t>
            </a:r>
            <a:r>
              <a:rPr lang="es-ES" sz="1200" kern="1200" dirty="0">
                <a:solidFill>
                  <a:schemeClr val="tx1"/>
                </a:solidFill>
                <a:effectLst/>
                <a:latin typeface="+mn-lt"/>
                <a:ea typeface="+mn-ea"/>
                <a:cs typeface="+mn-cs"/>
              </a:rPr>
              <a:t> es una herramienta para la gestión de </a:t>
            </a:r>
            <a:r>
              <a:rPr lang="es-ES" sz="1200" u="sng" kern="1200" dirty="0">
                <a:solidFill>
                  <a:schemeClr val="tx1"/>
                </a:solidFill>
                <a:effectLst/>
                <a:latin typeface="+mn-lt"/>
                <a:ea typeface="+mn-ea"/>
                <a:cs typeface="+mn-cs"/>
              </a:rPr>
              <a:t>clústeres</a:t>
            </a:r>
            <a:r>
              <a:rPr lang="es-ES" sz="1200" kern="1200" dirty="0">
                <a:solidFill>
                  <a:schemeClr val="tx1"/>
                </a:solidFill>
                <a:effectLst/>
                <a:latin typeface="+mn-lt"/>
                <a:ea typeface="+mn-ea"/>
                <a:cs typeface="+mn-cs"/>
              </a:rPr>
              <a:t> y contenedores. Permiten gestionar los </a:t>
            </a:r>
            <a:r>
              <a:rPr lang="es-ES" sz="1200" u="sng" kern="1200" dirty="0">
                <a:solidFill>
                  <a:schemeClr val="tx1"/>
                </a:solidFill>
                <a:effectLst/>
                <a:latin typeface="+mn-lt"/>
                <a:ea typeface="+mn-ea"/>
                <a:cs typeface="+mn-cs"/>
              </a:rPr>
              <a:t>hosts</a:t>
            </a:r>
            <a:r>
              <a:rPr lang="es-ES" sz="1200" kern="1200" dirty="0">
                <a:solidFill>
                  <a:schemeClr val="tx1"/>
                </a:solidFill>
                <a:effectLst/>
                <a:latin typeface="+mn-lt"/>
                <a:ea typeface="+mn-ea"/>
                <a:cs typeface="+mn-cs"/>
              </a:rPr>
              <a:t>, las redes de contenedores, </a:t>
            </a:r>
            <a:r>
              <a:rPr lang="es-ES" sz="1200" u="sng" kern="1200" dirty="0">
                <a:solidFill>
                  <a:schemeClr val="tx1"/>
                </a:solidFill>
                <a:effectLst/>
                <a:latin typeface="+mn-lt"/>
                <a:ea typeface="+mn-ea"/>
                <a:cs typeface="+mn-cs"/>
              </a:rPr>
              <a:t>etc</a:t>
            </a:r>
            <a:r>
              <a:rPr lang="es-ES" sz="1200" kern="1200" dirty="0">
                <a:solidFill>
                  <a:schemeClr val="tx1"/>
                </a:solidFill>
                <a:effectLst/>
                <a:latin typeface="+mn-lt"/>
                <a:ea typeface="+mn-ea"/>
                <a:cs typeface="+mn-cs"/>
              </a:rPr>
              <a:t>.</a:t>
            </a:r>
            <a:r>
              <a:rPr lang="es-ES" dirty="0"/>
              <a:t> </a:t>
            </a:r>
          </a:p>
          <a:p>
            <a:br>
              <a:rPr lang="es-ES" dirty="0"/>
            </a:br>
            <a:r>
              <a:rPr lang="es-ES" sz="1200" kern="1200" dirty="0">
                <a:solidFill>
                  <a:schemeClr val="tx1"/>
                </a:solidFill>
                <a:effectLst/>
                <a:latin typeface="+mn-lt"/>
                <a:ea typeface="+mn-ea"/>
                <a:cs typeface="+mn-cs"/>
              </a:rPr>
              <a:t>De nuevo, se han estudiado los dos más empleados.</a:t>
            </a:r>
            <a:r>
              <a:rPr lang="es-ES" dirty="0"/>
              <a:t> </a:t>
            </a:r>
          </a:p>
          <a:p>
            <a:br>
              <a:rPr lang="es-ES" dirty="0"/>
            </a:br>
            <a:r>
              <a:rPr lang="es-ES" sz="1200" u="sng" kern="1200" dirty="0">
                <a:solidFill>
                  <a:schemeClr val="tx1"/>
                </a:solidFill>
                <a:effectLst/>
                <a:latin typeface="+mn-lt"/>
                <a:ea typeface="+mn-ea"/>
                <a:cs typeface="+mn-cs"/>
              </a:rPr>
              <a:t>Kubernetes</a:t>
            </a:r>
            <a:r>
              <a:rPr lang="es-ES" sz="1200" kern="1200" dirty="0">
                <a:solidFill>
                  <a:schemeClr val="tx1"/>
                </a:solidFill>
                <a:effectLst/>
                <a:latin typeface="+mn-lt"/>
                <a:ea typeface="+mn-ea"/>
                <a:cs typeface="+mn-cs"/>
              </a:rPr>
              <a:t> es una buena herramienta para asegurar la </a:t>
            </a:r>
            <a:r>
              <a:rPr lang="es-ES" sz="1200" u="sng" kern="1200" dirty="0" err="1">
                <a:solidFill>
                  <a:schemeClr val="tx1"/>
                </a:solidFill>
                <a:effectLst/>
                <a:latin typeface="+mn-lt"/>
                <a:ea typeface="+mn-ea"/>
                <a:cs typeface="+mn-cs"/>
              </a:rPr>
              <a:t>disponiblidad</a:t>
            </a:r>
            <a:r>
              <a:rPr lang="es-ES" sz="1200" kern="1200" dirty="0">
                <a:solidFill>
                  <a:schemeClr val="tx1"/>
                </a:solidFill>
                <a:effectLst/>
                <a:latin typeface="+mn-lt"/>
                <a:ea typeface="+mn-ea"/>
                <a:cs typeface="+mn-cs"/>
              </a:rPr>
              <a:t> de un servicio, que se puede conseguir indicando el número de replicas que se desea tener en todo momento. Implementar un sistema escalable es más complejo porque requiere emplear reglas que regulen el número de replicas según el número de peticiones recibidas.</a:t>
            </a:r>
            <a:endParaRPr lang="es-ES" dirty="0"/>
          </a:p>
          <a:p>
            <a:br>
              <a:rPr lang="es-ES" dirty="0"/>
            </a:b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Swarm</a:t>
            </a:r>
            <a:r>
              <a:rPr lang="es-ES" sz="1200" kern="1200" dirty="0">
                <a:solidFill>
                  <a:schemeClr val="tx1"/>
                </a:solidFill>
                <a:effectLst/>
                <a:latin typeface="+mn-lt"/>
                <a:ea typeface="+mn-ea"/>
                <a:cs typeface="+mn-cs"/>
              </a:rPr>
              <a:t> es el </a:t>
            </a:r>
            <a:r>
              <a:rPr lang="es-ES" sz="1200" u="sng" kern="1200" dirty="0">
                <a:solidFill>
                  <a:schemeClr val="tx1"/>
                </a:solidFill>
                <a:effectLst/>
                <a:latin typeface="+mn-lt"/>
                <a:ea typeface="+mn-ea"/>
                <a:cs typeface="+mn-cs"/>
              </a:rPr>
              <a:t>orquestador</a:t>
            </a:r>
            <a:r>
              <a:rPr lang="es-ES" sz="1200" kern="1200" dirty="0">
                <a:solidFill>
                  <a:schemeClr val="tx1"/>
                </a:solidFill>
                <a:effectLst/>
                <a:latin typeface="+mn-lt"/>
                <a:ea typeface="+mn-ea"/>
                <a:cs typeface="+mn-cs"/>
              </a:rPr>
              <a:t> nativa propuesta por </a:t>
            </a: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 Gracias a esto, está completamente integrado en la línea de </a:t>
            </a:r>
            <a:r>
              <a:rPr lang="es-ES" sz="1200" u="sng" kern="1200" dirty="0">
                <a:solidFill>
                  <a:schemeClr val="tx1"/>
                </a:solidFill>
                <a:effectLst/>
                <a:latin typeface="+mn-lt"/>
                <a:ea typeface="+mn-ea"/>
                <a:cs typeface="+mn-cs"/>
              </a:rPr>
              <a:t>comandos</a:t>
            </a:r>
            <a:r>
              <a:rPr lang="es-ES" sz="1200" kern="1200" dirty="0">
                <a:solidFill>
                  <a:schemeClr val="tx1"/>
                </a:solidFill>
                <a:effectLst/>
                <a:latin typeface="+mn-lt"/>
                <a:ea typeface="+mn-ea"/>
                <a:cs typeface="+mn-cs"/>
              </a:rPr>
              <a:t> de </a:t>
            </a: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Ambos son muy empleados por la industria, pero hemos decidido emplear Kubernetes en el caso de estudio porque era una tecnología que queríamos explorar.</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16</a:t>
            </a:fld>
            <a:endParaRPr lang="es-ES"/>
          </a:p>
        </p:txBody>
      </p:sp>
    </p:spTree>
    <p:extLst>
      <p:ext uri="{BB962C8B-B14F-4D97-AF65-F5344CB8AC3E}">
        <p14:creationId xmlns:p14="http://schemas.microsoft.com/office/powerpoint/2010/main" val="29846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Vamos a presentar ahora el desarrollo del caso de estudio.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objetivo del desarrollo es realizar una aplicación móvil con </a:t>
            </a:r>
            <a:r>
              <a:rPr lang="es-ES" sz="1200" u="sng" kern="1200" dirty="0">
                <a:solidFill>
                  <a:schemeClr val="tx1"/>
                </a:solidFill>
                <a:effectLst/>
                <a:latin typeface="+mn-lt"/>
                <a:ea typeface="+mn-ea"/>
                <a:cs typeface="+mn-cs"/>
              </a:rPr>
              <a:t>Xamarin</a:t>
            </a:r>
            <a:r>
              <a:rPr lang="es-ES" sz="1200" kern="1200" dirty="0">
                <a:solidFill>
                  <a:schemeClr val="tx1"/>
                </a:solidFill>
                <a:effectLst/>
                <a:latin typeface="+mn-lt"/>
                <a:ea typeface="+mn-ea"/>
                <a:cs typeface="+mn-cs"/>
              </a:rPr>
              <a:t> para el comercio electrónico.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Como hemos dicho, se hará empleando dos arquitecturas diferentes.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desarrollo se divide en tres grandes bloques: el desarrollo del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monolítico, el desarrollo del </a:t>
            </a:r>
            <a:r>
              <a:rPr lang="es-ES" sz="1200" u="sng" kern="1200" dirty="0" err="1">
                <a:solidFill>
                  <a:schemeClr val="tx1"/>
                </a:solidFill>
                <a:effectLst/>
                <a:latin typeface="+mn-lt"/>
                <a:ea typeface="+mn-ea"/>
                <a:cs typeface="+mn-cs"/>
              </a:rPr>
              <a:t>front</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y el desarrollo del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basado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a:t>
            </a:r>
            <a:r>
              <a:rPr lang="es-ES" dirty="0"/>
              <a:t> </a:t>
            </a:r>
          </a:p>
          <a:p>
            <a:br>
              <a:rPr lang="es-ES" dirty="0"/>
            </a:br>
            <a:r>
              <a:rPr lang="es-ES" sz="1200" kern="1200" dirty="0">
                <a:solidFill>
                  <a:schemeClr val="tx1"/>
                </a:solidFill>
                <a:effectLst/>
                <a:latin typeface="+mn-lt"/>
                <a:ea typeface="+mn-ea"/>
                <a:cs typeface="+mn-cs"/>
              </a:rPr>
              <a:t>El desarrollo del sistema comienza el 19 de junio y dura hasta el 29 de julio. En el </a:t>
            </a:r>
            <a:r>
              <a:rPr lang="es-ES" sz="1200" u="sng" kern="1200" dirty="0">
                <a:solidFill>
                  <a:schemeClr val="tx1"/>
                </a:solidFill>
                <a:effectLst/>
                <a:latin typeface="+mn-lt"/>
                <a:ea typeface="+mn-ea"/>
                <a:cs typeface="+mn-cs"/>
              </a:rPr>
              <a:t>cronograma</a:t>
            </a:r>
            <a:r>
              <a:rPr lang="es-ES" sz="1200" kern="1200" dirty="0">
                <a:solidFill>
                  <a:schemeClr val="tx1"/>
                </a:solidFill>
                <a:effectLst/>
                <a:latin typeface="+mn-lt"/>
                <a:ea typeface="+mn-ea"/>
                <a:cs typeface="+mn-cs"/>
              </a:rPr>
              <a:t> se pueden ver las principales tareas que se han llevado a cabo. </a:t>
            </a:r>
          </a:p>
          <a:p>
            <a:br>
              <a:rPr lang="es-ES" dirty="0"/>
            </a:br>
            <a:r>
              <a:rPr lang="es-ES" sz="1200" kern="1200" dirty="0">
                <a:solidFill>
                  <a:schemeClr val="tx1"/>
                </a:solidFill>
                <a:effectLst/>
                <a:latin typeface="+mn-lt"/>
                <a:ea typeface="+mn-ea"/>
                <a:cs typeface="+mn-cs"/>
              </a:rPr>
              <a:t>El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monolítico (en azul) es el bloque que se alarga por más tiempo porque es donde se han evaluado diferentes detalles de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18</a:t>
            </a:fld>
            <a:endParaRPr lang="es-ES"/>
          </a:p>
        </p:txBody>
      </p:sp>
    </p:spTree>
    <p:extLst>
      <p:ext uri="{BB962C8B-B14F-4D97-AF65-F5344CB8AC3E}">
        <p14:creationId xmlns:p14="http://schemas.microsoft.com/office/powerpoint/2010/main" val="1052219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Después, explotando ese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se construyó la aplicación </a:t>
            </a:r>
            <a:r>
              <a:rPr lang="es-ES" sz="1200" u="sng" kern="1200" dirty="0" err="1">
                <a:solidFill>
                  <a:schemeClr val="tx1"/>
                </a:solidFill>
                <a:effectLst/>
                <a:latin typeface="+mn-lt"/>
                <a:ea typeface="+mn-ea"/>
                <a:cs typeface="+mn-cs"/>
              </a:rPr>
              <a:t>móvi</a:t>
            </a:r>
            <a:r>
              <a:rPr lang="es-ES" sz="1200" kern="1200" dirty="0">
                <a:solidFill>
                  <a:schemeClr val="tx1"/>
                </a:solidFill>
                <a:effectLst/>
                <a:latin typeface="+mn-lt"/>
                <a:ea typeface="+mn-ea"/>
                <a:cs typeface="+mn-cs"/>
              </a:rPr>
              <a:t>(en verde), cuyo código debía ser el mismo para comunicar con el sistema de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o el monolítico.</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19</a:t>
            </a:fld>
            <a:endParaRPr lang="es-ES"/>
          </a:p>
        </p:txBody>
      </p:sp>
    </p:spTree>
    <p:extLst>
      <p:ext uri="{BB962C8B-B14F-4D97-AF65-F5344CB8AC3E}">
        <p14:creationId xmlns:p14="http://schemas.microsoft.com/office/powerpoint/2010/main" val="1165414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Debido a las limitaciones obvias, no se ha podido implementar el sistema dos veces de forma independiente. En su lugar, se ha realizado la refactorización de una alternativa en otra.</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En naranja aparece las tareas de esta </a:t>
            </a:r>
            <a:r>
              <a:rPr lang="es-ES" sz="1200" u="sng" kern="1200" dirty="0">
                <a:solidFill>
                  <a:schemeClr val="tx1"/>
                </a:solidFill>
                <a:effectLst/>
                <a:latin typeface="+mn-lt"/>
                <a:ea typeface="+mn-ea"/>
                <a:cs typeface="+mn-cs"/>
              </a:rPr>
              <a:t>refactorización</a:t>
            </a:r>
            <a:r>
              <a:rPr lang="es-ES" sz="1200" kern="1200" dirty="0">
                <a:solidFill>
                  <a:schemeClr val="tx1"/>
                </a:solidFill>
                <a:effectLst/>
                <a:latin typeface="+mn-lt"/>
                <a:ea typeface="+mn-ea"/>
                <a:cs typeface="+mn-cs"/>
              </a:rPr>
              <a:t>, de menor duración porque consiste en la reorganización del código. </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20</a:t>
            </a:fld>
            <a:endParaRPr lang="es-ES"/>
          </a:p>
        </p:txBody>
      </p:sp>
    </p:spTree>
    <p:extLst>
      <p:ext uri="{BB962C8B-B14F-4D97-AF65-F5344CB8AC3E}">
        <p14:creationId xmlns:p14="http://schemas.microsoft.com/office/powerpoint/2010/main" val="58552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primer lugar, vamos a repasar el índice de esta presentación.</a:t>
            </a:r>
          </a:p>
          <a:p>
            <a:endParaRPr lang="es-ES" dirty="0"/>
          </a:p>
          <a:p>
            <a:r>
              <a:rPr lang="es-ES" dirty="0"/>
              <a:t>En la introducción, comenzaremos presentando lo que es un microservicio.</a:t>
            </a:r>
          </a:p>
          <a:p>
            <a:endParaRPr lang="es-ES" dirty="0"/>
          </a:p>
          <a:p>
            <a:r>
              <a:rPr lang="es-ES" dirty="0"/>
              <a:t>Después, repasaremos la motivación y los objetivos de este trabajo.</a:t>
            </a:r>
          </a:p>
          <a:p>
            <a:endParaRPr lang="es-ES" dirty="0"/>
          </a:p>
          <a:p>
            <a:r>
              <a:rPr lang="es-ES" dirty="0"/>
              <a:t>En tercer lugar, explicaremos la influencia de los microservicios en el proceso de desarrollo.</a:t>
            </a:r>
          </a:p>
          <a:p>
            <a:endParaRPr lang="es-ES" dirty="0"/>
          </a:p>
          <a:p>
            <a:r>
              <a:rPr lang="es-ES" dirty="0"/>
              <a:t>En el cuarto punto, resumiremos el estado del arte asociado a su tecnología.</a:t>
            </a:r>
          </a:p>
          <a:p>
            <a:endParaRPr lang="es-ES" dirty="0"/>
          </a:p>
          <a:p>
            <a:r>
              <a:rPr lang="es-ES" dirty="0"/>
              <a:t>También, presentaremos el caso de estudio realizado, que evaluaremos en el siguiente apartado.</a:t>
            </a:r>
          </a:p>
          <a:p>
            <a:endParaRPr lang="es-ES" dirty="0"/>
          </a:p>
          <a:p>
            <a:r>
              <a:rPr lang="es-ES" dirty="0"/>
              <a:t>Por último, extraeremos conclusiones del trabajo realizado y mencionaremos líneas de trabajos futuros.</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2</a:t>
            </a:fld>
            <a:endParaRPr lang="es-ES" dirty="0"/>
          </a:p>
        </p:txBody>
      </p:sp>
    </p:spTree>
    <p:extLst>
      <p:ext uri="{BB962C8B-B14F-4D97-AF65-F5344CB8AC3E}">
        <p14:creationId xmlns:p14="http://schemas.microsoft.com/office/powerpoint/2010/main" val="2413425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 la aplicación a desarrollar destacan los siguientes casos de uso:</a:t>
            </a:r>
            <a:br>
              <a:rPr lang="es-ES" dirty="0"/>
            </a:br>
            <a:br>
              <a:rPr lang="es-ES" dirty="0"/>
            </a:br>
            <a:r>
              <a:rPr lang="es-ES" sz="1200" kern="1200" dirty="0">
                <a:solidFill>
                  <a:schemeClr val="tx1"/>
                </a:solidFill>
                <a:effectLst/>
                <a:latin typeface="+mn-lt"/>
                <a:ea typeface="+mn-ea"/>
                <a:cs typeface="+mn-cs"/>
              </a:rPr>
              <a:t>El usuario podrá realizar pedidos indicando los productos que lo componen y la cantidad que de ellos desea.</a:t>
            </a:r>
            <a:br>
              <a:rPr lang="es-ES" dirty="0"/>
            </a:br>
            <a:endParaRPr lang="es-ES" dirty="0"/>
          </a:p>
          <a:p>
            <a:r>
              <a:rPr lang="es-ES" sz="1200" kern="1200" dirty="0">
                <a:solidFill>
                  <a:schemeClr val="tx1"/>
                </a:solidFill>
                <a:effectLst/>
                <a:latin typeface="+mn-lt"/>
                <a:ea typeface="+mn-ea"/>
                <a:cs typeface="+mn-cs"/>
              </a:rPr>
              <a:t>Para cada pedido, el usuario podrá obtener una factura con sus detalles en formato PDF. </a:t>
            </a:r>
            <a:br>
              <a:rPr lang="es-ES" dirty="0"/>
            </a:br>
            <a:endParaRPr lang="es-ES" dirty="0"/>
          </a:p>
          <a:p>
            <a:r>
              <a:rPr lang="es-ES" sz="1200" kern="1200" dirty="0">
                <a:solidFill>
                  <a:schemeClr val="tx1"/>
                </a:solidFill>
                <a:effectLst/>
                <a:latin typeface="+mn-lt"/>
                <a:ea typeface="+mn-ea"/>
                <a:cs typeface="+mn-cs"/>
              </a:rPr>
              <a:t>En caso de que ocurra un problema con un pedido, el usuario podrá crear una incidencia para contactar con los empleados de la tienda.</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Al final de la presentación veremos un vídeo del prototipo realizado.</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21</a:t>
            </a:fld>
            <a:endParaRPr lang="es-ES"/>
          </a:p>
        </p:txBody>
      </p:sp>
    </p:spTree>
    <p:extLst>
      <p:ext uri="{BB962C8B-B14F-4D97-AF65-F5344CB8AC3E}">
        <p14:creationId xmlns:p14="http://schemas.microsoft.com/office/powerpoint/2010/main" val="3667906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Como arquitectura para el sistema monolítico se va a seguir la arquitectura de 6 capas que se emplea en mi organización.</a:t>
            </a:r>
            <a:r>
              <a:rPr lang="es-ES" dirty="0"/>
              <a:t> </a:t>
            </a:r>
            <a:br>
              <a:rPr lang="es-ES" dirty="0"/>
            </a:br>
            <a:br>
              <a:rPr lang="es-ES" dirty="0"/>
            </a:br>
            <a:r>
              <a:rPr lang="es-ES" sz="1200" kern="1200" dirty="0">
                <a:solidFill>
                  <a:schemeClr val="tx1"/>
                </a:solidFill>
                <a:effectLst/>
                <a:latin typeface="+mn-lt"/>
                <a:ea typeface="+mn-ea"/>
                <a:cs typeface="+mn-cs"/>
              </a:rPr>
              <a:t>En la capa de Contratos es una capa transversal donde se definen las interfaces con las operaciones que desde el exterior se pueden solicitar a la parte servidora. También aquí se definen los objetos para la transferencia de datos.</a:t>
            </a:r>
            <a:r>
              <a:rPr lang="es-ES" dirty="0"/>
              <a:t> </a:t>
            </a:r>
          </a:p>
          <a:p>
            <a:br>
              <a:rPr lang="es-ES" dirty="0"/>
            </a:br>
            <a:r>
              <a:rPr lang="es-ES" sz="1200" kern="1200" dirty="0">
                <a:solidFill>
                  <a:schemeClr val="tx1"/>
                </a:solidFill>
                <a:effectLst/>
                <a:latin typeface="+mn-lt"/>
                <a:ea typeface="+mn-ea"/>
                <a:cs typeface="+mn-cs"/>
              </a:rPr>
              <a:t>La capa de persistencia es la única que accede directamente a la base de datos. </a:t>
            </a:r>
          </a:p>
          <a:p>
            <a:br>
              <a:rPr lang="es-ES" dirty="0"/>
            </a:br>
            <a:r>
              <a:rPr lang="es-ES" sz="1200" kern="1200" dirty="0">
                <a:solidFill>
                  <a:schemeClr val="tx1"/>
                </a:solidFill>
                <a:effectLst/>
                <a:latin typeface="+mn-lt"/>
                <a:ea typeface="+mn-ea"/>
                <a:cs typeface="+mn-cs"/>
              </a:rPr>
              <a:t>La capa de dominio contiene las entidades de dominio que hemos analizado anteriormente.</a:t>
            </a:r>
            <a:r>
              <a:rPr lang="es-ES" dirty="0"/>
              <a:t> </a:t>
            </a:r>
          </a:p>
          <a:p>
            <a:br>
              <a:rPr lang="es-ES" dirty="0"/>
            </a:br>
            <a:r>
              <a:rPr lang="es-ES" sz="1200" kern="1200" dirty="0">
                <a:solidFill>
                  <a:schemeClr val="tx1"/>
                </a:solidFill>
                <a:effectLst/>
                <a:latin typeface="+mn-lt"/>
                <a:ea typeface="+mn-ea"/>
                <a:cs typeface="+mn-cs"/>
              </a:rPr>
              <a:t>La capa de aplicación contiene la lógica del negocio, la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concreta de las interfaces definidas en la capa de contratos.</a:t>
            </a:r>
            <a:r>
              <a:rPr lang="es-ES" dirty="0"/>
              <a:t> </a:t>
            </a:r>
          </a:p>
          <a:p>
            <a:br>
              <a:rPr lang="es-ES" dirty="0"/>
            </a:br>
            <a:r>
              <a:rPr lang="es-ES" sz="1200" kern="1200" dirty="0">
                <a:solidFill>
                  <a:schemeClr val="tx1"/>
                </a:solidFill>
                <a:effectLst/>
                <a:latin typeface="+mn-lt"/>
                <a:ea typeface="+mn-ea"/>
                <a:cs typeface="+mn-cs"/>
              </a:rPr>
              <a:t>La capa de servicios es el punto de entrada al sistema. Define los métodos </a:t>
            </a:r>
            <a:r>
              <a:rPr lang="es-ES" sz="1200" u="sng" kern="1200" dirty="0">
                <a:solidFill>
                  <a:schemeClr val="tx1"/>
                </a:solidFill>
                <a:effectLst/>
                <a:latin typeface="+mn-lt"/>
                <a:ea typeface="+mn-ea"/>
                <a:cs typeface="+mn-cs"/>
              </a:rPr>
              <a:t>HTTP</a:t>
            </a:r>
            <a:r>
              <a:rPr lang="es-ES" sz="1200" kern="1200" dirty="0">
                <a:solidFill>
                  <a:schemeClr val="tx1"/>
                </a:solidFill>
                <a:effectLst/>
                <a:latin typeface="+mn-lt"/>
                <a:ea typeface="+mn-ea"/>
                <a:cs typeface="+mn-cs"/>
              </a:rPr>
              <a:t> que se pueden invocar a través de la API. La capa de servicios delega en todo lo posible en la capa de aplicación.</a:t>
            </a:r>
            <a:r>
              <a:rPr lang="es-ES" dirty="0"/>
              <a:t> </a:t>
            </a:r>
          </a:p>
          <a:p>
            <a:br>
              <a:rPr lang="es-ES" dirty="0"/>
            </a:br>
            <a:r>
              <a:rPr lang="es-ES" sz="1200" kern="1200" dirty="0">
                <a:solidFill>
                  <a:schemeClr val="tx1"/>
                </a:solidFill>
                <a:effectLst/>
                <a:latin typeface="+mn-lt"/>
                <a:ea typeface="+mn-ea"/>
                <a:cs typeface="+mn-cs"/>
              </a:rPr>
              <a:t>La capa de </a:t>
            </a:r>
            <a:r>
              <a:rPr lang="es-ES" sz="1200" u="sng" kern="1200" dirty="0">
                <a:solidFill>
                  <a:schemeClr val="tx1"/>
                </a:solidFill>
                <a:effectLst/>
                <a:latin typeface="+mn-lt"/>
                <a:ea typeface="+mn-ea"/>
                <a:cs typeface="+mn-cs"/>
              </a:rPr>
              <a:t>proxy</a:t>
            </a:r>
            <a:r>
              <a:rPr lang="es-ES" sz="1200" kern="1200" dirty="0">
                <a:solidFill>
                  <a:schemeClr val="tx1"/>
                </a:solidFill>
                <a:effectLst/>
                <a:latin typeface="+mn-lt"/>
                <a:ea typeface="+mn-ea"/>
                <a:cs typeface="+mn-cs"/>
              </a:rPr>
              <a:t>, que se ejecuta en los consumidores de la parte servidora, como la </a:t>
            </a:r>
            <a:r>
              <a:rPr lang="es-ES" sz="1200" u="sng" kern="1200" dirty="0">
                <a:solidFill>
                  <a:schemeClr val="tx1"/>
                </a:solidFill>
                <a:effectLst/>
                <a:latin typeface="+mn-lt"/>
                <a:ea typeface="+mn-ea"/>
                <a:cs typeface="+mn-cs"/>
              </a:rPr>
              <a:t>UI</a:t>
            </a:r>
            <a:r>
              <a:rPr lang="es-ES" sz="1200" kern="1200" dirty="0">
                <a:solidFill>
                  <a:schemeClr val="tx1"/>
                </a:solidFill>
                <a:effectLst/>
                <a:latin typeface="+mn-lt"/>
                <a:ea typeface="+mn-ea"/>
                <a:cs typeface="+mn-cs"/>
              </a:rPr>
              <a:t>. Se emplea para realizar llamadas </a:t>
            </a:r>
            <a:r>
              <a:rPr lang="es-ES" sz="1200" u="sng" kern="1200" dirty="0">
                <a:solidFill>
                  <a:schemeClr val="tx1"/>
                </a:solidFill>
                <a:effectLst/>
                <a:latin typeface="+mn-lt"/>
                <a:ea typeface="+mn-ea"/>
                <a:cs typeface="+mn-cs"/>
              </a:rPr>
              <a:t>HTTP</a:t>
            </a:r>
            <a:r>
              <a:rPr lang="es-ES" sz="1200" kern="1200" dirty="0">
                <a:solidFill>
                  <a:schemeClr val="tx1"/>
                </a:solidFill>
                <a:effectLst/>
                <a:latin typeface="+mn-lt"/>
                <a:ea typeface="+mn-ea"/>
                <a:cs typeface="+mn-cs"/>
              </a:rPr>
              <a:t> al servidor a través de código C\#.</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22</a:t>
            </a:fld>
            <a:endParaRPr lang="es-ES"/>
          </a:p>
        </p:txBody>
      </p:sp>
    </p:spTree>
    <p:extLst>
      <p:ext uri="{BB962C8B-B14F-4D97-AF65-F5344CB8AC3E}">
        <p14:creationId xmlns:p14="http://schemas.microsoft.com/office/powerpoint/2010/main" val="2887342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Pasamos ahora a la descomposición del sistema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Siguiendo el enfoque del diseño guiado por el dominio, podemos extraer, a partir del modelo de dominio que se ha mostrado antes, los siguientes contextos.</a:t>
            </a:r>
            <a:r>
              <a:rPr lang="es-ES" dirty="0"/>
              <a:t>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Otras descomposiciones son posibles, como por ejemplo incluir los Productos en un contexto separado al de pedidos.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23</a:t>
            </a:fld>
            <a:endParaRPr lang="es-ES"/>
          </a:p>
        </p:txBody>
      </p:sp>
    </p:spTree>
    <p:extLst>
      <p:ext uri="{BB962C8B-B14F-4D97-AF65-F5344CB8AC3E}">
        <p14:creationId xmlns:p14="http://schemas.microsoft.com/office/powerpoint/2010/main" val="4157186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En esta figura podemos ver un diagrama de componentes del sistema, donde se han implementado como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los mismos contextos que antes señalábamos.</a:t>
            </a:r>
            <a:r>
              <a:rPr lang="es-ES" dirty="0"/>
              <a:t> </a:t>
            </a:r>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24</a:t>
            </a:fld>
            <a:endParaRPr lang="es-ES"/>
          </a:p>
        </p:txBody>
      </p:sp>
    </p:spTree>
    <p:extLst>
      <p:ext uri="{BB962C8B-B14F-4D97-AF65-F5344CB8AC3E}">
        <p14:creationId xmlns:p14="http://schemas.microsoft.com/office/powerpoint/2010/main" val="923597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En la mayoría de microservicios se ha continuado empleando como arquitectura interna la arquitectura monolítica de 6 capas.</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25</a:t>
            </a:fld>
            <a:endParaRPr lang="es-ES"/>
          </a:p>
        </p:txBody>
      </p:sp>
    </p:spTree>
    <p:extLst>
      <p:ext uri="{BB962C8B-B14F-4D97-AF65-F5344CB8AC3E}">
        <p14:creationId xmlns:p14="http://schemas.microsoft.com/office/powerpoint/2010/main" val="73731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es dueño de sus datos, por lo que tendrá su propia base de datos. </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26</a:t>
            </a:fld>
            <a:endParaRPr lang="es-ES"/>
          </a:p>
        </p:txBody>
      </p:sp>
    </p:spTree>
    <p:extLst>
      <p:ext uri="{BB962C8B-B14F-4D97-AF65-F5344CB8AC3E}">
        <p14:creationId xmlns:p14="http://schemas.microsoft.com/office/powerpoint/2010/main" val="3996103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Además, código que existía compartido entre los módulos, se extraerá a una librería para que se pueda emplear sin duplicar el código.</a:t>
            </a:r>
            <a:r>
              <a:rPr lang="es-ES" dirty="0"/>
              <a:t> </a:t>
            </a:r>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27</a:t>
            </a:fld>
            <a:endParaRPr lang="es-ES"/>
          </a:p>
        </p:txBody>
      </p:sp>
    </p:spTree>
    <p:extLst>
      <p:ext uri="{BB962C8B-B14F-4D97-AF65-F5344CB8AC3E}">
        <p14:creationId xmlns:p14="http://schemas.microsoft.com/office/powerpoint/2010/main" val="921322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s-ES" dirty="0"/>
            </a:br>
            <a:r>
              <a:rPr lang="es-ES" sz="1200" kern="1200" dirty="0">
                <a:solidFill>
                  <a:schemeClr val="tx1"/>
                </a:solidFill>
                <a:effectLst/>
                <a:latin typeface="+mn-lt"/>
                <a:ea typeface="+mn-ea"/>
                <a:cs typeface="+mn-cs"/>
              </a:rPr>
              <a:t>Para evaluar que se pueden emplear diferentes tecnologías en 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se van llevar a cabo una serie de modificaciones.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La primera de ellas es que el servicio de notificaciones se desarrollará en Java. Ha sido escogido este debido a su sencillez.</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28</a:t>
            </a:fld>
            <a:endParaRPr lang="es-ES"/>
          </a:p>
        </p:txBody>
      </p:sp>
    </p:spTree>
    <p:extLst>
      <p:ext uri="{BB962C8B-B14F-4D97-AF65-F5344CB8AC3E}">
        <p14:creationId xmlns:p14="http://schemas.microsoft.com/office/powerpoint/2010/main" val="1574788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El segundo cambio respecto al sistema monolítico se da en el servicio de incidencias.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Este servicio ya no empleará una base de datos relacional SQL.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En su lugar, se empleará una BD clave valor llamada Firebase y desarrollada por Google.</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29</a:t>
            </a:fld>
            <a:endParaRPr lang="es-ES"/>
          </a:p>
        </p:txBody>
      </p:sp>
    </p:spTree>
    <p:extLst>
      <p:ext uri="{BB962C8B-B14F-4D97-AF65-F5344CB8AC3E}">
        <p14:creationId xmlns:p14="http://schemas.microsoft.com/office/powerpoint/2010/main" val="1878443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último, por su sencillez, el microservicio de informes empleará otra arquitectura interna.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No requiere ni persistencia ni tiene entidades de dominio, por lo que estas capas se pueden eliminar.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Además, vamos a combinar las capas de aplicación y servicios en él.</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30</a:t>
            </a:fld>
            <a:endParaRPr lang="es-ES"/>
          </a:p>
        </p:txBody>
      </p:sp>
    </p:spTree>
    <p:extLst>
      <p:ext uri="{BB962C8B-B14F-4D97-AF65-F5344CB8AC3E}">
        <p14:creationId xmlns:p14="http://schemas.microsoft.com/office/powerpoint/2010/main" val="281498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Antes de entrar en materia, vamos a definir primero qué es una arquitectura basada en microservicios.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son servicios pequeños y autónomos que cooperan entre ellos. Vamos a desglosar esta definición:</a:t>
            </a:r>
            <a:r>
              <a:rPr lang="es-ES" dirty="0"/>
              <a:t> </a:t>
            </a:r>
          </a:p>
          <a:p>
            <a:br>
              <a:rPr lang="es-ES" dirty="0"/>
            </a:br>
            <a:r>
              <a:rPr lang="es-ES" sz="1200" kern="1200" dirty="0">
                <a:solidFill>
                  <a:schemeClr val="tx1"/>
                </a:solidFill>
                <a:effectLst/>
                <a:latin typeface="+mn-lt"/>
                <a:ea typeface="+mn-ea"/>
                <a:cs typeface="+mn-cs"/>
              </a:rPr>
              <a:t>Un servicio es un conjunto de funcionalidades que se expone a los clientes y que se ejecutan en procesos independientes.</a:t>
            </a:r>
            <a:endParaRPr lang="es-ES" dirty="0"/>
          </a:p>
          <a:p>
            <a:br>
              <a:rPr lang="es-ES" dirty="0"/>
            </a:br>
            <a:r>
              <a:rPr lang="es-ES" sz="1200" kern="1200" dirty="0">
                <a:solidFill>
                  <a:schemeClr val="tx1"/>
                </a:solidFill>
                <a:effectLst/>
                <a:latin typeface="+mn-lt"/>
                <a:ea typeface="+mn-ea"/>
                <a:cs typeface="+mn-cs"/>
              </a:rPr>
              <a:t>En cuanto a su tamaño, es más importante respetar los principios de alta cohesión y bajo acoplamiento que preocuparse por hacer los servicios lo más pequeños posible.</a:t>
            </a:r>
            <a:r>
              <a:rPr lang="es-ES" dirty="0"/>
              <a:t> </a:t>
            </a:r>
            <a:br>
              <a:rPr lang="es-ES" dirty="0"/>
            </a:br>
            <a:endParaRPr lang="es-ES" dirty="0"/>
          </a:p>
          <a:p>
            <a:r>
              <a:rPr lang="es-ES" sz="1200" kern="1200" dirty="0">
                <a:solidFill>
                  <a:schemeClr val="tx1"/>
                </a:solidFill>
                <a:effectLst/>
                <a:latin typeface="+mn-lt"/>
                <a:ea typeface="+mn-ea"/>
                <a:cs typeface="+mn-cs"/>
              </a:rPr>
              <a:t>Por último, la autonomía de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significa que cada uno puede evoluciona de forma independiente al resto.</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a:t>
            </a:fld>
            <a:endParaRPr lang="es-ES"/>
          </a:p>
        </p:txBody>
      </p:sp>
    </p:spTree>
    <p:extLst>
      <p:ext uri="{BB962C8B-B14F-4D97-AF65-F5344CB8AC3E}">
        <p14:creationId xmlns:p14="http://schemas.microsoft.com/office/powerpoint/2010/main" val="3167510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Además, hemos explicado que una de las mayores ventajas del uso de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es su autonomía.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Cada uno evoluciona de forma independiente.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Esto se plasma en el siguiente archivo de versiones donde se ve como la versión de cada servicio es diferente y evoluciona según sus necesidades.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31</a:t>
            </a:fld>
            <a:endParaRPr lang="es-ES"/>
          </a:p>
        </p:txBody>
      </p:sp>
    </p:spTree>
    <p:extLst>
      <p:ext uri="{BB962C8B-B14F-4D97-AF65-F5344CB8AC3E}">
        <p14:creationId xmlns:p14="http://schemas.microsoft.com/office/powerpoint/2010/main" val="1619104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la construcción del sistema se han usado un gran número de herramientas. Se persigue desarrollar el sistema de la forma más similar a un software profesional. Entre estas herramientas destacamos:</a:t>
            </a:r>
            <a:r>
              <a:rPr lang="es-ES" dirty="0"/>
              <a:t> </a:t>
            </a:r>
            <a:br>
              <a:rPr lang="es-ES" dirty="0"/>
            </a:br>
            <a:br>
              <a:rPr lang="es-ES" dirty="0"/>
            </a:br>
            <a:r>
              <a:rPr lang="es-ES" sz="1200" u="sng" kern="1200" dirty="0" err="1">
                <a:solidFill>
                  <a:schemeClr val="tx1"/>
                </a:solidFill>
                <a:effectLst/>
                <a:latin typeface="+mn-lt"/>
                <a:ea typeface="+mn-ea"/>
                <a:cs typeface="+mn-cs"/>
              </a:rPr>
              <a:t>Entity</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Core</a:t>
            </a:r>
            <a:r>
              <a:rPr lang="es-ES" sz="1200" kern="1200" dirty="0">
                <a:solidFill>
                  <a:schemeClr val="tx1"/>
                </a:solidFill>
                <a:effectLst/>
                <a:latin typeface="+mn-lt"/>
                <a:ea typeface="+mn-ea"/>
                <a:cs typeface="+mn-cs"/>
              </a:rPr>
              <a:t>: para la transformación del esquema relacional en objetos en el código.</a:t>
            </a:r>
            <a:r>
              <a:rPr lang="es-ES" dirty="0"/>
              <a:t> </a:t>
            </a:r>
          </a:p>
          <a:p>
            <a:br>
              <a:rPr lang="es-ES" dirty="0"/>
            </a:br>
            <a:r>
              <a:rPr lang="es-ES" sz="1200" u="sng" kern="1200" dirty="0">
                <a:solidFill>
                  <a:schemeClr val="tx1"/>
                </a:solidFill>
                <a:effectLst/>
                <a:latin typeface="+mn-lt"/>
                <a:ea typeface="+mn-ea"/>
                <a:cs typeface="+mn-cs"/>
              </a:rPr>
              <a:t>Swagger</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UI</a:t>
            </a:r>
            <a:r>
              <a:rPr lang="es-ES" sz="1200" kern="1200" dirty="0">
                <a:solidFill>
                  <a:schemeClr val="tx1"/>
                </a:solidFill>
                <a:effectLst/>
                <a:latin typeface="+mn-lt"/>
                <a:ea typeface="+mn-ea"/>
                <a:cs typeface="+mn-cs"/>
              </a:rPr>
              <a:t>: para la creación de una </a:t>
            </a:r>
            <a:r>
              <a:rPr lang="es-ES" sz="1200" u="sng" kern="1200" dirty="0">
                <a:solidFill>
                  <a:schemeClr val="tx1"/>
                </a:solidFill>
                <a:effectLst/>
                <a:latin typeface="+mn-lt"/>
                <a:ea typeface="+mn-ea"/>
                <a:cs typeface="+mn-cs"/>
              </a:rPr>
              <a:t>API</a:t>
            </a:r>
            <a:r>
              <a:rPr lang="es-ES" sz="1200" kern="1200" dirty="0">
                <a:solidFill>
                  <a:schemeClr val="tx1"/>
                </a:solidFill>
                <a:effectLst/>
                <a:latin typeface="+mn-lt"/>
                <a:ea typeface="+mn-ea"/>
                <a:cs typeface="+mn-cs"/>
              </a:rPr>
              <a:t> interactiva que nos permita probar la parte servidora.</a:t>
            </a:r>
            <a:r>
              <a:rPr lang="es-ES" dirty="0"/>
              <a:t> </a:t>
            </a:r>
          </a:p>
          <a:p>
            <a:br>
              <a:rPr lang="es-ES" dirty="0"/>
            </a:br>
            <a:r>
              <a:rPr lang="es-ES" sz="1200" u="sng" kern="1200" dirty="0">
                <a:solidFill>
                  <a:schemeClr val="tx1"/>
                </a:solidFill>
                <a:effectLst/>
                <a:latin typeface="+mn-lt"/>
                <a:ea typeface="+mn-ea"/>
                <a:cs typeface="+mn-cs"/>
              </a:rPr>
              <a:t>CodeMaid</a:t>
            </a:r>
            <a:r>
              <a:rPr lang="es-ES" sz="1200" kern="1200" dirty="0">
                <a:solidFill>
                  <a:schemeClr val="tx1"/>
                </a:solidFill>
                <a:effectLst/>
                <a:latin typeface="+mn-lt"/>
                <a:ea typeface="+mn-ea"/>
                <a:cs typeface="+mn-cs"/>
              </a:rPr>
              <a:t> y </a:t>
            </a:r>
            <a:r>
              <a:rPr lang="es-ES" sz="1200" u="sng" kern="1200" dirty="0">
                <a:solidFill>
                  <a:schemeClr val="tx1"/>
                </a:solidFill>
                <a:effectLst/>
                <a:latin typeface="+mn-lt"/>
                <a:ea typeface="+mn-ea"/>
                <a:cs typeface="+mn-cs"/>
              </a:rPr>
              <a:t>StyleCop</a:t>
            </a:r>
            <a:r>
              <a:rPr lang="es-ES" sz="1200" kern="1200" dirty="0">
                <a:solidFill>
                  <a:schemeClr val="tx1"/>
                </a:solidFill>
                <a:effectLst/>
                <a:latin typeface="+mn-lt"/>
                <a:ea typeface="+mn-ea"/>
                <a:cs typeface="+mn-cs"/>
              </a:rPr>
              <a:t>: para controlar la calidad de nuestro código.</a:t>
            </a:r>
            <a:r>
              <a:rPr lang="es-ES" dirty="0"/>
              <a:t> </a:t>
            </a:r>
          </a:p>
          <a:p>
            <a:br>
              <a:rPr lang="es-ES" dirty="0"/>
            </a:br>
            <a:r>
              <a:rPr lang="es-ES" sz="1200" u="sng" kern="1200" dirty="0">
                <a:solidFill>
                  <a:schemeClr val="tx1"/>
                </a:solidFill>
                <a:effectLst/>
                <a:latin typeface="+mn-lt"/>
                <a:ea typeface="+mn-ea"/>
                <a:cs typeface="+mn-cs"/>
              </a:rPr>
              <a:t>Xamarin</a:t>
            </a:r>
            <a:r>
              <a:rPr lang="es-ES" sz="1200" kern="1200" dirty="0">
                <a:solidFill>
                  <a:schemeClr val="tx1"/>
                </a:solidFill>
                <a:effectLst/>
                <a:latin typeface="+mn-lt"/>
                <a:ea typeface="+mn-ea"/>
                <a:cs typeface="+mn-cs"/>
              </a:rPr>
              <a:t>: para la construcción de la aplicación móvil </a:t>
            </a:r>
            <a:r>
              <a:rPr lang="es-ES" sz="1200" u="sng" kern="1200" dirty="0">
                <a:solidFill>
                  <a:schemeClr val="tx1"/>
                </a:solidFill>
                <a:effectLst/>
                <a:latin typeface="+mn-lt"/>
                <a:ea typeface="+mn-ea"/>
                <a:cs typeface="+mn-cs"/>
              </a:rPr>
              <a:t>multiplataforma</a:t>
            </a:r>
            <a:r>
              <a:rPr lang="es-ES" sz="120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32</a:t>
            </a:fld>
            <a:endParaRPr lang="es-ES"/>
          </a:p>
        </p:txBody>
      </p:sp>
    </p:spTree>
    <p:extLst>
      <p:ext uri="{BB962C8B-B14F-4D97-AF65-F5344CB8AC3E}">
        <p14:creationId xmlns:p14="http://schemas.microsoft.com/office/powerpoint/2010/main" val="4012779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continuación, vamos a presentar la evaluación de los sistemas.</a:t>
            </a:r>
          </a:p>
          <a:p>
            <a:endParaRPr lang="es-ES" dirty="0"/>
          </a:p>
          <a:p>
            <a:r>
              <a:rPr lang="es-ES" dirty="0"/>
              <a:t>Uno de los objetivos del trabajo es evaluar el mantenimiento de ambos sistemas frente a ciertas situaciones.</a:t>
            </a:r>
          </a:p>
          <a:p>
            <a:endParaRPr lang="es-ES" dirty="0"/>
          </a:p>
          <a:p>
            <a:r>
              <a:rPr lang="es-ES" dirty="0"/>
              <a:t>En el mantenimiento correctivo de los microservicios los defectos son más fáciles de localizar, pero para su depuración son necesarios más recursos si involucran a más de un microservicio.</a:t>
            </a:r>
          </a:p>
          <a:p>
            <a:endParaRPr lang="es-ES" dirty="0"/>
          </a:p>
          <a:p>
            <a:r>
              <a:rPr lang="es-ES" dirty="0"/>
              <a:t>En el mantenimiento perfectivo, los nuevos requisitos encajan en un microservicio existente, dan lugar a nuevos servicios o nos hacen replantearnos el sistema si añaden relaciones entre diferentes contexto. Por contraparte, los nuevos requisitos en un sistema monolítico aumentan su tamaño y complejidad.</a:t>
            </a:r>
          </a:p>
          <a:p>
            <a:endParaRPr lang="es-ES" dirty="0"/>
          </a:p>
          <a:p>
            <a:r>
              <a:rPr lang="es-ES" dirty="0"/>
              <a:t>Por último, los cambios asociados al hardware o a la infraestructura en el mantenimiento adaptativo son más fáciles de implementar porque afectan solo a una porción del sistema y se pueden abordar de forma incremental.</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34</a:t>
            </a:fld>
            <a:endParaRPr lang="es-ES"/>
          </a:p>
        </p:txBody>
      </p:sp>
    </p:spTree>
    <p:extLst>
      <p:ext uri="{BB962C8B-B14F-4D97-AF65-F5344CB8AC3E}">
        <p14:creationId xmlns:p14="http://schemas.microsoft.com/office/powerpoint/2010/main" val="80847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Respecto a los requisitos no funcionales bajo estudio.</a:t>
            </a:r>
          </a:p>
          <a:p>
            <a:endParaRPr lang="es-ES" dirty="0"/>
          </a:p>
          <a:p>
            <a:r>
              <a:rPr lang="es-ES" dirty="0"/>
              <a:t>La disponibilidad se garantiza gracias al uso de una herramienta como Kubernetes.</a:t>
            </a:r>
          </a:p>
          <a:p>
            <a:endParaRPr lang="es-ES" dirty="0"/>
          </a:p>
          <a:p>
            <a:r>
              <a:rPr lang="es-ES" dirty="0"/>
              <a:t>El sistema es más tolerante a fallos porque se asume que cualquier servicio puede fallar. Infraestructuras como las bases de datos monolítica han sido descompuestas, haciendo que ya no exista un único punto de fallo.</a:t>
            </a:r>
          </a:p>
          <a:p>
            <a:endParaRPr lang="es-ES" dirty="0"/>
          </a:p>
          <a:p>
            <a:r>
              <a:rPr lang="es-ES" dirty="0"/>
              <a:t>Sobre la utilización de recursos, no se han apreciado diferencias porque no se ha evaluado como escala cada sistema. Es en esta situación es donde los microservicios hacen un mejor aprovechamiento de recursos porque solo se replican los componentes que realmente lo necesitan.</a:t>
            </a:r>
          </a:p>
          <a:p>
            <a:endParaRPr lang="es-ES" dirty="0"/>
          </a:p>
          <a:p>
            <a:r>
              <a:rPr lang="es-ES" dirty="0"/>
              <a:t>Por último, el sistema basado en microservicios es más fácil de reemplazar por su granularidad. Un microservicio es una pieza de código que se puede reescribir en alrededor de dos semanas. Además, este proceso se puede abordar de forma incremental.</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35</a:t>
            </a:fld>
            <a:endParaRPr lang="es-ES"/>
          </a:p>
        </p:txBody>
      </p:sp>
    </p:spTree>
    <p:extLst>
      <p:ext uri="{BB962C8B-B14F-4D97-AF65-F5344CB8AC3E}">
        <p14:creationId xmlns:p14="http://schemas.microsoft.com/office/powerpoint/2010/main" val="2635574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a:t>
            </a:r>
            <a:r>
              <a:rPr lang="es-ES" sz="1200" u="sng" kern="1200" dirty="0" err="1">
                <a:solidFill>
                  <a:schemeClr val="tx1"/>
                </a:solidFill>
                <a:effectLst/>
                <a:latin typeface="+mn-lt"/>
                <a:ea typeface="+mn-ea"/>
                <a:cs typeface="+mn-cs"/>
              </a:rPr>
              <a:t>finaliar</a:t>
            </a:r>
            <a:r>
              <a:rPr lang="es-ES" sz="1200" kern="1200" dirty="0">
                <a:solidFill>
                  <a:schemeClr val="tx1"/>
                </a:solidFill>
                <a:effectLst/>
                <a:latin typeface="+mn-lt"/>
                <a:ea typeface="+mn-ea"/>
                <a:cs typeface="+mn-cs"/>
              </a:rPr>
              <a:t>, vamos a repasar las conclusiones de este trabajo:</a:t>
            </a:r>
            <a:r>
              <a:rPr lang="es-ES" dirty="0"/>
              <a:t> </a:t>
            </a:r>
            <a:br>
              <a:rPr lang="es-ES" dirty="0"/>
            </a:br>
            <a:br>
              <a:rPr lang="es-ES" dirty="0"/>
            </a:br>
            <a:r>
              <a:rPr lang="es-ES" sz="1200" kern="1200" dirty="0">
                <a:solidFill>
                  <a:schemeClr val="tx1"/>
                </a:solidFill>
                <a:effectLst/>
                <a:latin typeface="+mn-lt"/>
                <a:ea typeface="+mn-ea"/>
                <a:cs typeface="+mn-cs"/>
              </a:rPr>
              <a:t>Se ha desarrollado satisfactoriamente el caso de estudio siguiendo una arquitectura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y una monolítica.</a:t>
            </a:r>
            <a:r>
              <a:rPr lang="es-ES" dirty="0"/>
              <a:t> </a:t>
            </a:r>
          </a:p>
          <a:p>
            <a:br>
              <a:rPr lang="es-ES" dirty="0"/>
            </a:br>
            <a:r>
              <a:rPr lang="es-ES" sz="1200" kern="1200" dirty="0">
                <a:solidFill>
                  <a:schemeClr val="tx1"/>
                </a:solidFill>
                <a:effectLst/>
                <a:latin typeface="+mn-lt"/>
                <a:ea typeface="+mn-ea"/>
                <a:cs typeface="+mn-cs"/>
              </a:rPr>
              <a:t>En cuanto al proceso de desarrollo, de una misma especificación hemos </a:t>
            </a:r>
            <a:r>
              <a:rPr lang="es-ES" sz="1200" u="sng" kern="1200" dirty="0" err="1">
                <a:solidFill>
                  <a:schemeClr val="tx1"/>
                </a:solidFill>
                <a:effectLst/>
                <a:latin typeface="+mn-lt"/>
                <a:ea typeface="+mn-ea"/>
                <a:cs typeface="+mn-cs"/>
              </a:rPr>
              <a:t>construído</a:t>
            </a:r>
            <a:r>
              <a:rPr lang="es-ES" sz="1200" kern="1200" dirty="0">
                <a:solidFill>
                  <a:schemeClr val="tx1"/>
                </a:solidFill>
                <a:effectLst/>
                <a:latin typeface="+mn-lt"/>
                <a:ea typeface="+mn-ea"/>
                <a:cs typeface="+mn-cs"/>
              </a:rPr>
              <a:t> dos sistemas distintos. Actividades como la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el despliegue o las pruebas en una solución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han resultado ser más desafiantes. Otras, como las de diseño, cobran mayor relevancia.</a:t>
            </a:r>
            <a:r>
              <a:rPr lang="es-ES" dirty="0"/>
              <a:t> </a:t>
            </a:r>
          </a:p>
          <a:p>
            <a:br>
              <a:rPr lang="es-ES" dirty="0"/>
            </a:br>
            <a:r>
              <a:rPr lang="es-ES" sz="1200" kern="1200" dirty="0">
                <a:solidFill>
                  <a:schemeClr val="tx1"/>
                </a:solidFill>
                <a:effectLst/>
                <a:latin typeface="+mn-lt"/>
                <a:ea typeface="+mn-ea"/>
                <a:cs typeface="+mn-cs"/>
              </a:rPr>
              <a:t>En general, el mantenimiento es más simple en un sistema basado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a:t>
            </a:r>
            <a:r>
              <a:rPr lang="es-ES" dirty="0"/>
              <a:t> </a:t>
            </a:r>
          </a:p>
          <a:p>
            <a:br>
              <a:rPr lang="es-ES" dirty="0"/>
            </a:br>
            <a:r>
              <a:rPr lang="es-ES" sz="1200" kern="1200" dirty="0">
                <a:solidFill>
                  <a:schemeClr val="tx1"/>
                </a:solidFill>
                <a:effectLst/>
                <a:latin typeface="+mn-lt"/>
                <a:ea typeface="+mn-ea"/>
                <a:cs typeface="+mn-cs"/>
              </a:rPr>
              <a:t>Los </a:t>
            </a:r>
            <a:r>
              <a:rPr lang="es-ES" sz="1200" u="sng" kern="1200" dirty="0">
                <a:solidFill>
                  <a:schemeClr val="tx1"/>
                </a:solidFill>
                <a:effectLst/>
                <a:latin typeface="+mn-lt"/>
                <a:ea typeface="+mn-ea"/>
                <a:cs typeface="+mn-cs"/>
              </a:rPr>
              <a:t>RNFs</a:t>
            </a:r>
            <a:r>
              <a:rPr lang="es-ES" sz="1200" kern="1200" dirty="0">
                <a:solidFill>
                  <a:schemeClr val="tx1"/>
                </a:solidFill>
                <a:effectLst/>
                <a:latin typeface="+mn-lt"/>
                <a:ea typeface="+mn-ea"/>
                <a:cs typeface="+mn-cs"/>
              </a:rPr>
              <a:t> que hemos mencionado son más fáciles de alcanzar en una arquitectura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36</a:t>
            </a:fld>
            <a:endParaRPr lang="es-ES"/>
          </a:p>
        </p:txBody>
      </p:sp>
    </p:spTree>
    <p:extLst>
      <p:ext uri="{BB962C8B-B14F-4D97-AF65-F5344CB8AC3E}">
        <p14:creationId xmlns:p14="http://schemas.microsoft.com/office/powerpoint/2010/main" val="1347572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Se ha podido experimentar, de primera mano, con las tecnologías asociadas a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Personalmente, algunas de ellas, como </a:t>
            </a:r>
            <a:r>
              <a:rPr lang="es-ES" sz="1200" u="sng" kern="1200" dirty="0">
                <a:solidFill>
                  <a:schemeClr val="tx1"/>
                </a:solidFill>
                <a:effectLst/>
                <a:latin typeface="+mn-lt"/>
                <a:ea typeface="+mn-ea"/>
                <a:cs typeface="+mn-cs"/>
              </a:rPr>
              <a:t>Kubernetes</a:t>
            </a:r>
            <a:r>
              <a:rPr lang="es-ES" sz="1200" kern="1200" dirty="0">
                <a:solidFill>
                  <a:schemeClr val="tx1"/>
                </a:solidFill>
                <a:effectLst/>
                <a:latin typeface="+mn-lt"/>
                <a:ea typeface="+mn-ea"/>
                <a:cs typeface="+mn-cs"/>
              </a:rPr>
              <a:t>, no las había utilizado nunca pero sí las conocía.</a:t>
            </a:r>
            <a:r>
              <a:rPr lang="es-ES" dirty="0"/>
              <a:t> </a:t>
            </a:r>
          </a:p>
          <a:p>
            <a:br>
              <a:rPr lang="es-ES" dirty="0"/>
            </a:br>
            <a:r>
              <a:rPr lang="es-ES" sz="1200" kern="1200" dirty="0">
                <a:solidFill>
                  <a:schemeClr val="tx1"/>
                </a:solidFill>
                <a:effectLst/>
                <a:latin typeface="+mn-lt"/>
                <a:ea typeface="+mn-ea"/>
                <a:cs typeface="+mn-cs"/>
              </a:rPr>
              <a:t>Este trabajo refleja el conocimiento adquirido en la Universidad y en mi experiencia laboral.</a:t>
            </a:r>
            <a:r>
              <a:rPr lang="es-ES" dirty="0"/>
              <a:t> </a:t>
            </a:r>
          </a:p>
          <a:p>
            <a:br>
              <a:rPr lang="es-ES" dirty="0"/>
            </a:br>
            <a:r>
              <a:rPr lang="es-ES" sz="1200" kern="1200" dirty="0">
                <a:solidFill>
                  <a:schemeClr val="tx1"/>
                </a:solidFill>
                <a:effectLst/>
                <a:latin typeface="+mn-lt"/>
                <a:ea typeface="+mn-ea"/>
                <a:cs typeface="+mn-cs"/>
              </a:rPr>
              <a:t>Por una parte, asignaturas como Proceso de Software (</a:t>
            </a:r>
            <a:r>
              <a:rPr lang="es-ES" sz="1200" u="sng" kern="1200" dirty="0">
                <a:solidFill>
                  <a:schemeClr val="tx1"/>
                </a:solidFill>
                <a:effectLst/>
                <a:latin typeface="+mn-lt"/>
                <a:ea typeface="+mn-ea"/>
                <a:cs typeface="+mn-cs"/>
              </a:rPr>
              <a:t>PSW</a:t>
            </a:r>
            <a:r>
              <a:rPr lang="es-ES" sz="1200" kern="1200" dirty="0">
                <a:solidFill>
                  <a:schemeClr val="tx1"/>
                </a:solidFill>
                <a:effectLst/>
                <a:latin typeface="+mn-lt"/>
                <a:ea typeface="+mn-ea"/>
                <a:cs typeface="+mn-cs"/>
              </a:rPr>
              <a:t>) o Tecnología de Sistemas de Información en la Red (</a:t>
            </a:r>
            <a:r>
              <a:rPr lang="es-ES" sz="1200" u="sng" kern="1200" dirty="0">
                <a:solidFill>
                  <a:schemeClr val="tx1"/>
                </a:solidFill>
                <a:effectLst/>
                <a:latin typeface="+mn-lt"/>
                <a:ea typeface="+mn-ea"/>
                <a:cs typeface="+mn-cs"/>
              </a:rPr>
              <a:t>TSR</a:t>
            </a:r>
            <a:r>
              <a:rPr lang="es-ES" sz="1200" kern="1200" dirty="0">
                <a:solidFill>
                  <a:schemeClr val="tx1"/>
                </a:solidFill>
                <a:effectLst/>
                <a:latin typeface="+mn-lt"/>
                <a:ea typeface="+mn-ea"/>
                <a:cs typeface="+mn-cs"/>
              </a:rPr>
              <a:t>) han sido de gran ayuda como punto de partida de este trabajo.</a:t>
            </a:r>
            <a:r>
              <a:rPr lang="es-ES" dirty="0"/>
              <a:t> </a:t>
            </a:r>
            <a:br>
              <a:rPr lang="es-ES" dirty="0"/>
            </a:br>
            <a:r>
              <a:rPr lang="es-ES" sz="1200" kern="1200" dirty="0">
                <a:solidFill>
                  <a:schemeClr val="tx1"/>
                </a:solidFill>
                <a:effectLst/>
                <a:latin typeface="+mn-lt"/>
                <a:ea typeface="+mn-ea"/>
                <a:cs typeface="+mn-cs"/>
              </a:rPr>
              <a:t>Por otra parte, he podido aplicar parte de mi experiencia laboral con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Además, el conocimiento adquirido realizando este trabajo está alineado con la empresa donde trabajo, donde he aumentado mi nivel de desempeño técnico en la construcción de aplicaciones reales.</a:t>
            </a:r>
            <a:r>
              <a:rPr lang="es-ES" dirty="0"/>
              <a:t> </a:t>
            </a:r>
          </a:p>
          <a:p>
            <a:br>
              <a:rPr lang="es-ES" dirty="0"/>
            </a:br>
            <a:r>
              <a:rPr lang="es-ES" sz="1200" kern="1200" dirty="0">
                <a:solidFill>
                  <a:schemeClr val="tx1"/>
                </a:solidFill>
                <a:effectLst/>
                <a:latin typeface="+mn-lt"/>
                <a:ea typeface="+mn-ea"/>
                <a:cs typeface="+mn-cs"/>
              </a:rPr>
              <a:t>Por último, en cuanto a líneas de trabajo futuras proponemos la realización y aplicación de un modelo de calidad a las alternativas desarrolladas en el caso de estudio. La comparación que se ha hecho en este trabajo respecto a los </a:t>
            </a:r>
            <a:r>
              <a:rPr lang="es-ES" sz="1200" u="sng" kern="1200" dirty="0">
                <a:solidFill>
                  <a:schemeClr val="tx1"/>
                </a:solidFill>
                <a:effectLst/>
                <a:latin typeface="+mn-lt"/>
                <a:ea typeface="+mn-ea"/>
                <a:cs typeface="+mn-cs"/>
              </a:rPr>
              <a:t>RNFs</a:t>
            </a:r>
            <a:r>
              <a:rPr lang="es-ES" sz="1200" kern="1200" dirty="0">
                <a:solidFill>
                  <a:schemeClr val="tx1"/>
                </a:solidFill>
                <a:effectLst/>
                <a:latin typeface="+mn-lt"/>
                <a:ea typeface="+mn-ea"/>
                <a:cs typeface="+mn-cs"/>
              </a:rPr>
              <a:t> ha sido informal. Como los sistemas ya han sido construidos, se podrían medir el nivel en que se alcanzan en cada solución, de forma más rigurosa con un modelo de calidad.</a:t>
            </a:r>
            <a:r>
              <a:rPr lang="es-ES" dirty="0"/>
              <a:t> </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37</a:t>
            </a:fld>
            <a:endParaRPr lang="es-ES"/>
          </a:p>
        </p:txBody>
      </p:sp>
    </p:spTree>
    <p:extLst>
      <p:ext uri="{BB962C8B-B14F-4D97-AF65-F5344CB8AC3E}">
        <p14:creationId xmlns:p14="http://schemas.microsoft.com/office/powerpoint/2010/main" val="25297046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Gracias por su atención. Pasemos ahora al turno de preguntas.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38</a:t>
            </a:fld>
            <a:endParaRPr lang="es-ES"/>
          </a:p>
        </p:txBody>
      </p:sp>
    </p:spTree>
    <p:extLst>
      <p:ext uri="{BB962C8B-B14F-4D97-AF65-F5344CB8AC3E}">
        <p14:creationId xmlns:p14="http://schemas.microsoft.com/office/powerpoint/2010/main" val="3815927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contraposición, una aplicación monolítica se define como aquella cuyos módulos no pueden ejecutarse de forma independiente.</a:t>
            </a:r>
            <a:r>
              <a:rPr lang="es-ES" dirty="0"/>
              <a:t> </a:t>
            </a:r>
          </a:p>
          <a:p>
            <a:br>
              <a:rPr lang="es-ES" dirty="0"/>
            </a:br>
            <a:r>
              <a:rPr lang="es-ES" sz="1200" kern="1200" dirty="0">
                <a:solidFill>
                  <a:schemeClr val="tx1"/>
                </a:solidFill>
                <a:effectLst/>
                <a:latin typeface="+mn-lt"/>
                <a:ea typeface="+mn-ea"/>
                <a:cs typeface="+mn-cs"/>
              </a:rPr>
              <a:t>Las arquitecturas monolíticas se caracterizan porque:</a:t>
            </a:r>
            <a:r>
              <a:rPr lang="es-ES" dirty="0"/>
              <a:t> </a:t>
            </a:r>
          </a:p>
          <a:p>
            <a:br>
              <a:rPr lang="es-ES" dirty="0"/>
            </a:br>
            <a:r>
              <a:rPr lang="es-ES" sz="1200" kern="1200" dirty="0">
                <a:solidFill>
                  <a:schemeClr val="tx1"/>
                </a:solidFill>
                <a:effectLst/>
                <a:latin typeface="+mn-lt"/>
                <a:ea typeface="+mn-ea"/>
                <a:cs typeface="+mn-cs"/>
              </a:rPr>
              <a:t>Conforme aumenta su tamaño, aumenta su complejidad, haciendo más costosa la introducción de cambios.</a:t>
            </a:r>
            <a:r>
              <a:rPr lang="es-ES" dirty="0"/>
              <a:t> </a:t>
            </a:r>
          </a:p>
          <a:p>
            <a:br>
              <a:rPr lang="es-ES" dirty="0"/>
            </a:br>
            <a:r>
              <a:rPr lang="es-ES" sz="1200" kern="1200" dirty="0">
                <a:solidFill>
                  <a:schemeClr val="tx1"/>
                </a:solidFill>
                <a:effectLst/>
                <a:latin typeface="+mn-lt"/>
                <a:ea typeface="+mn-ea"/>
                <a:cs typeface="+mn-cs"/>
              </a:rPr>
              <a:t>No se puede escalar cada módulo de acuerdo a sus necesidades. En su lugar, se debe escalar el sistema como una única pieza o monolito.</a:t>
            </a:r>
            <a:r>
              <a:rPr lang="es-ES" dirty="0"/>
              <a:t> </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4</a:t>
            </a:fld>
            <a:endParaRPr lang="es-ES"/>
          </a:p>
        </p:txBody>
      </p:sp>
    </p:spTree>
    <p:extLst>
      <p:ext uri="{BB962C8B-B14F-4D97-AF65-F5344CB8AC3E}">
        <p14:creationId xmlns:p14="http://schemas.microsoft.com/office/powerpoint/2010/main" val="420631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Uno de los objetivos principales de una organización debe ser desarrollar sistemas de calidad. Se debe poner el foco en emplear una arquitectura de software que se adapte a las necesidades del negocio.</a:t>
            </a:r>
            <a:r>
              <a:rPr lang="es-ES" dirty="0"/>
              <a:t> </a:t>
            </a:r>
          </a:p>
          <a:p>
            <a:br>
              <a:rPr lang="es-ES" dirty="0"/>
            </a:br>
            <a:r>
              <a:rPr lang="es-ES" sz="1200" kern="1200" dirty="0">
                <a:solidFill>
                  <a:schemeClr val="tx1"/>
                </a:solidFill>
                <a:effectLst/>
                <a:latin typeface="+mn-lt"/>
                <a:ea typeface="+mn-ea"/>
                <a:cs typeface="+mn-cs"/>
              </a:rPr>
              <a:t>Actualmente, trabajo en una organización dentro del departamento de I+D. Esta organización apuesta por el uso de </a:t>
            </a:r>
            <a:r>
              <a:rPr lang="es-ES" sz="1200" u="sng" kern="1200" dirty="0">
                <a:solidFill>
                  <a:schemeClr val="tx1"/>
                </a:solidFill>
                <a:effectLst/>
                <a:latin typeface="+mn-lt"/>
                <a:ea typeface="+mn-ea"/>
                <a:cs typeface="+mn-cs"/>
              </a:rPr>
              <a:t>microservicios</a:t>
            </a:r>
            <a:r>
              <a:rPr lang="es-ES" sz="1200" u="none" kern="1200" dirty="0">
                <a:solidFill>
                  <a:schemeClr val="tx1"/>
                </a:solidFill>
                <a:effectLst/>
                <a:latin typeface="+mn-lt"/>
                <a:ea typeface="+mn-ea"/>
                <a:cs typeface="+mn-cs"/>
              </a:rPr>
              <a:t> en sus nuevos productos</a:t>
            </a:r>
            <a:r>
              <a:rPr lang="es-ES" sz="1200" kern="1200" dirty="0">
                <a:solidFill>
                  <a:schemeClr val="tx1"/>
                </a:solidFill>
                <a:effectLst/>
                <a:latin typeface="+mn-lt"/>
                <a:ea typeface="+mn-ea"/>
                <a:cs typeface="+mn-cs"/>
              </a:rPr>
              <a:t>. Mi labor aquí ha consistido en desarrollar algunos </a:t>
            </a:r>
            <a:r>
              <a:rPr lang="es-ES" sz="1200" u="sng" kern="1200" dirty="0">
                <a:solidFill>
                  <a:schemeClr val="tx1"/>
                </a:solidFill>
                <a:effectLst/>
                <a:latin typeface="+mn-lt"/>
                <a:ea typeface="+mn-ea"/>
                <a:cs typeface="+mn-cs"/>
              </a:rPr>
              <a:t>servicios</a:t>
            </a:r>
            <a:r>
              <a:rPr lang="es-ES" sz="1200" kern="1200" dirty="0">
                <a:solidFill>
                  <a:schemeClr val="tx1"/>
                </a:solidFill>
                <a:effectLst/>
                <a:latin typeface="+mn-lt"/>
                <a:ea typeface="+mn-ea"/>
                <a:cs typeface="+mn-cs"/>
              </a:rPr>
              <a:t> para la generación de informes y herramientas para la generación automática de código a partir de modelos. </a:t>
            </a:r>
            <a:br>
              <a:rPr lang="es-ES" dirty="0"/>
            </a:br>
            <a:endParaRPr lang="es-ES" dirty="0"/>
          </a:p>
          <a:p>
            <a:r>
              <a:rPr lang="es-ES" sz="1200" kern="1200" dirty="0">
                <a:solidFill>
                  <a:schemeClr val="tx1"/>
                </a:solidFill>
                <a:effectLst/>
                <a:latin typeface="+mn-lt"/>
                <a:ea typeface="+mn-ea"/>
                <a:cs typeface="+mn-cs"/>
              </a:rPr>
              <a:t>Como motivación personal, busco profundizar mi conocimiento en estas tecnologías, </a:t>
            </a:r>
            <a:r>
              <a:rPr lang="es-ES" sz="1200" u="none" kern="1200" dirty="0">
                <a:solidFill>
                  <a:schemeClr val="tx1"/>
                </a:solidFill>
                <a:effectLst/>
                <a:latin typeface="+mn-lt"/>
                <a:ea typeface="+mn-ea"/>
                <a:cs typeface="+mn-cs"/>
              </a:rPr>
              <a:t>más allá de las empleadas en esta organización.</a:t>
            </a:r>
            <a:r>
              <a:rPr lang="es-ES" u="none" dirty="0"/>
              <a:t> </a:t>
            </a:r>
            <a:br>
              <a:rPr lang="es-ES" dirty="0"/>
            </a:br>
            <a:endParaRPr lang="es-ES" dirty="0"/>
          </a:p>
          <a:p>
            <a:r>
              <a:rPr lang="es-ES" sz="1200" kern="1200" dirty="0">
                <a:solidFill>
                  <a:schemeClr val="tx1"/>
                </a:solidFill>
                <a:effectLst/>
                <a:latin typeface="+mn-lt"/>
                <a:ea typeface="+mn-ea"/>
                <a:cs typeface="+mn-cs"/>
              </a:rPr>
              <a:t>Además, queremos tener una experiencia de primera mano con estas arquitecturas, ir más allá de los ejemplos presentados en la literatura. Buscamos evaluar sus ventajas, inconvenientes, cuándo es recomendable su uso, </a:t>
            </a:r>
            <a:r>
              <a:rPr lang="es-ES" sz="1200" u="sng" kern="1200" dirty="0">
                <a:solidFill>
                  <a:schemeClr val="tx1"/>
                </a:solidFill>
                <a:effectLst/>
                <a:latin typeface="+mn-lt"/>
                <a:ea typeface="+mn-ea"/>
                <a:cs typeface="+mn-cs"/>
              </a:rPr>
              <a:t>etc</a:t>
            </a:r>
            <a:r>
              <a:rPr lang="es-ES" sz="120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5</a:t>
            </a:fld>
            <a:endParaRPr lang="es-ES"/>
          </a:p>
        </p:txBody>
      </p:sp>
    </p:spTree>
    <p:extLst>
      <p:ext uri="{BB962C8B-B14F-4D97-AF65-F5344CB8AC3E}">
        <p14:creationId xmlns:p14="http://schemas.microsoft.com/office/powerpoint/2010/main" val="156761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De acuerdo a la motivación, los objetivos que persigue este trabajo son los siguientes:</a:t>
            </a:r>
            <a:r>
              <a:rPr lang="es-ES" dirty="0"/>
              <a:t> </a:t>
            </a:r>
            <a:br>
              <a:rPr lang="es-ES" dirty="0"/>
            </a:br>
            <a:br>
              <a:rPr lang="es-ES" dirty="0"/>
            </a:br>
            <a:r>
              <a:rPr lang="es-ES" dirty="0"/>
              <a:t>D</a:t>
            </a:r>
            <a:r>
              <a:rPr lang="es-ES" sz="1200" kern="1200" dirty="0">
                <a:solidFill>
                  <a:schemeClr val="tx1"/>
                </a:solidFill>
                <a:effectLst/>
                <a:latin typeface="+mn-lt"/>
                <a:ea typeface="+mn-ea"/>
                <a:cs typeface="+mn-cs"/>
              </a:rPr>
              <a:t>esarrollar una misma aplicación para el comercio electrónico siguiendo dos arquitecturas diferentes: una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y otra monolítica.</a:t>
            </a:r>
            <a:r>
              <a:rPr lang="es-ES" dirty="0"/>
              <a:t> </a:t>
            </a:r>
            <a:br>
              <a:rPr lang="es-ES" dirty="0"/>
            </a:br>
            <a:endParaRPr lang="es-ES" dirty="0"/>
          </a:p>
          <a:p>
            <a:r>
              <a:rPr lang="es-ES" dirty="0"/>
              <a:t>C</a:t>
            </a:r>
            <a:r>
              <a:rPr lang="es-ES" sz="1200" kern="1200" dirty="0">
                <a:solidFill>
                  <a:schemeClr val="tx1"/>
                </a:solidFill>
                <a:effectLst/>
                <a:latin typeface="+mn-lt"/>
                <a:ea typeface="+mn-ea"/>
                <a:cs typeface="+mn-cs"/>
              </a:rPr>
              <a:t>omparar el proceso de desarrollo de ambos sistemas a lo largo del ciclo de vida del software.</a:t>
            </a:r>
            <a:r>
              <a:rPr lang="es-ES" dirty="0"/>
              <a:t> </a:t>
            </a:r>
            <a:br>
              <a:rPr lang="es-ES" dirty="0"/>
            </a:br>
            <a:endParaRPr lang="es-ES" dirty="0"/>
          </a:p>
          <a:p>
            <a:r>
              <a:rPr lang="es-ES" dirty="0"/>
              <a:t>E</a:t>
            </a:r>
            <a:r>
              <a:rPr lang="es-ES" sz="1200" kern="1200" dirty="0">
                <a:solidFill>
                  <a:schemeClr val="tx1"/>
                </a:solidFill>
                <a:effectLst/>
                <a:latin typeface="+mn-lt"/>
                <a:ea typeface="+mn-ea"/>
                <a:cs typeface="+mn-cs"/>
              </a:rPr>
              <a:t>valuar cómo realizar diferentes modificaciones durante el mantenimiento de ambas aplicaciones.</a:t>
            </a:r>
            <a:r>
              <a:rPr lang="es-ES" dirty="0"/>
              <a:t> </a:t>
            </a:r>
            <a:br>
              <a:rPr lang="es-ES" dirty="0"/>
            </a:br>
            <a:endParaRPr lang="es-ES" dirty="0"/>
          </a:p>
          <a:p>
            <a:r>
              <a:rPr lang="es-ES" sz="1200" kern="1200" dirty="0">
                <a:solidFill>
                  <a:schemeClr val="tx1"/>
                </a:solidFill>
                <a:effectLst/>
                <a:latin typeface="+mn-lt"/>
                <a:ea typeface="+mn-ea"/>
                <a:cs typeface="+mn-cs"/>
              </a:rPr>
              <a:t>Examinar ambas arquitecturas respecto a los requisitos no funcionales de disponibilidad, tolerancia a fallos, utilización de recursos y capacidad para ser reemplazado.</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6</a:t>
            </a:fld>
            <a:endParaRPr lang="es-ES"/>
          </a:p>
        </p:txBody>
      </p:sp>
    </p:spTree>
    <p:extLst>
      <p:ext uri="{BB962C8B-B14F-4D97-AF65-F5344CB8AC3E}">
        <p14:creationId xmlns:p14="http://schemas.microsoft.com/office/powerpoint/2010/main" val="1280291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A continuación, vamos a recorrer las principales actividades del proceso de desarrollo de software. En cada una de ellas, presentaremos las oportunidades y desafíos asociados al uso de microservicios en esa actividad.</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7</a:t>
            </a:fld>
            <a:endParaRPr lang="es-ES"/>
          </a:p>
        </p:txBody>
      </p:sp>
    </p:spTree>
    <p:extLst>
      <p:ext uri="{BB962C8B-B14F-4D97-AF65-F5344CB8AC3E}">
        <p14:creationId xmlns:p14="http://schemas.microsoft.com/office/powerpoint/2010/main" val="1178914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la especificación de requisitos, los requisitos no funcionales son restricciones impuestas sobre el sistema a desarrollar. </a:t>
            </a:r>
          </a:p>
          <a:p>
            <a:r>
              <a:rPr lang="es-ES" sz="1200" kern="1200" dirty="0">
                <a:solidFill>
                  <a:schemeClr val="tx1"/>
                </a:solidFill>
                <a:effectLst/>
                <a:latin typeface="+mn-lt"/>
                <a:ea typeface="+mn-ea"/>
                <a:cs typeface="+mn-cs"/>
              </a:rPr>
              <a:t>Algunas de estas restricciones pueden ser como ha de ser de fiable o escalable un sistema.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este motivo, los arquitectos los tienen muy presentes, porque conducen hacia la elección de una arquitectura u otra.</a:t>
            </a:r>
            <a:r>
              <a:rPr lang="es-ES" dirty="0"/>
              <a:t> </a:t>
            </a:r>
          </a:p>
          <a:p>
            <a:br>
              <a:rPr lang="es-ES" dirty="0"/>
            </a:br>
            <a:r>
              <a:rPr lang="es-ES" sz="1200" kern="1200" dirty="0">
                <a:solidFill>
                  <a:schemeClr val="tx1"/>
                </a:solidFill>
                <a:effectLst/>
                <a:latin typeface="+mn-lt"/>
                <a:ea typeface="+mn-ea"/>
                <a:cs typeface="+mn-cs"/>
              </a:rPr>
              <a:t>Los siguientes atributos de calidad de la </a:t>
            </a:r>
            <a:r>
              <a:rPr lang="es-ES" sz="1200" u="sng" kern="1200" dirty="0">
                <a:solidFill>
                  <a:schemeClr val="tx1"/>
                </a:solidFill>
                <a:effectLst/>
                <a:latin typeface="+mn-lt"/>
                <a:ea typeface="+mn-ea"/>
                <a:cs typeface="+mn-cs"/>
              </a:rPr>
              <a:t>ISO</a:t>
            </a:r>
            <a:r>
              <a:rPr lang="es-ES" sz="1200" kern="1200" dirty="0">
                <a:solidFill>
                  <a:schemeClr val="tx1"/>
                </a:solidFill>
                <a:effectLst/>
                <a:latin typeface="+mn-lt"/>
                <a:ea typeface="+mn-ea"/>
                <a:cs typeface="+mn-cs"/>
              </a:rPr>
              <a:t> 25010 son </a:t>
            </a:r>
            <a:r>
              <a:rPr lang="es-ES" sz="1200" kern="1200" dirty="0" err="1">
                <a:solidFill>
                  <a:schemeClr val="tx1"/>
                </a:solidFill>
                <a:effectLst/>
                <a:latin typeface="+mn-lt"/>
                <a:ea typeface="+mn-ea"/>
                <a:cs typeface="+mn-cs"/>
              </a:rPr>
              <a:t>RNFs</a:t>
            </a:r>
            <a:r>
              <a:rPr lang="es-ES" sz="1200" kern="1200" dirty="0">
                <a:solidFill>
                  <a:schemeClr val="tx1"/>
                </a:solidFill>
                <a:effectLst/>
                <a:latin typeface="+mn-lt"/>
                <a:ea typeface="+mn-ea"/>
                <a:cs typeface="+mn-cs"/>
              </a:rPr>
              <a:t> que quedarían satisfechos fácilmente por emplear microservicios.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8</a:t>
            </a:fld>
            <a:endParaRPr lang="es-ES"/>
          </a:p>
        </p:txBody>
      </p:sp>
    </p:spTree>
    <p:extLst>
      <p:ext uri="{BB962C8B-B14F-4D97-AF65-F5344CB8AC3E}">
        <p14:creationId xmlns:p14="http://schemas.microsoft.com/office/powerpoint/2010/main" val="2590711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cuanto a la actividad de diseño, esta supone un gran desafío. Es muy difícil establecer los límites de cada servicio a la primera.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diseño de una solución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está estrechamente ligado al enfoque de diseño guiado por el dominio.</a:t>
            </a:r>
            <a:r>
              <a:rPr lang="es-ES" dirty="0"/>
              <a:t> </a:t>
            </a:r>
          </a:p>
          <a:p>
            <a:endParaRPr lang="es-ES" dirty="0"/>
          </a:p>
          <a:p>
            <a:r>
              <a:rPr lang="es-ES" sz="1200" kern="1200" dirty="0">
                <a:solidFill>
                  <a:schemeClr val="tx1"/>
                </a:solidFill>
                <a:effectLst/>
                <a:latin typeface="+mn-lt"/>
                <a:ea typeface="+mn-ea"/>
                <a:cs typeface="+mn-cs"/>
              </a:rPr>
              <a:t>El dominio representa lo que hace una organización.</a:t>
            </a:r>
          </a:p>
          <a:p>
            <a:r>
              <a:rPr lang="es-ES" sz="1200" kern="1200" dirty="0">
                <a:solidFill>
                  <a:schemeClr val="tx1"/>
                </a:solidFill>
                <a:effectLst/>
                <a:latin typeface="+mn-lt"/>
                <a:ea typeface="+mn-ea"/>
                <a:cs typeface="+mn-cs"/>
              </a:rPr>
              <a:t>Un dominio se divide en contextos bien delimitados, que son áreas independientes unas de otras. </a:t>
            </a:r>
            <a:br>
              <a:rPr lang="es-ES" dirty="0"/>
            </a:br>
            <a:r>
              <a:rPr lang="es-ES" dirty="0"/>
              <a:t>Los contextos que se definan son firmes candidatos a implementarse como microservicios.</a:t>
            </a:r>
          </a:p>
          <a:p>
            <a:endParaRPr lang="es-ES" dirty="0"/>
          </a:p>
          <a:p>
            <a:r>
              <a:rPr lang="es-ES" sz="1200" kern="1200" dirty="0">
                <a:solidFill>
                  <a:schemeClr val="tx1"/>
                </a:solidFill>
                <a:effectLst/>
                <a:latin typeface="+mn-lt"/>
                <a:ea typeface="+mn-ea"/>
                <a:cs typeface="+mn-cs"/>
              </a:rPr>
              <a:t>En la figura se muestran dos contextos que pertenecen a un mismo dominio, la gestión de un hospital.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En ellos, una entidad del mundo real como es una </a:t>
            </a:r>
            <a:r>
              <a:rPr lang="es-ES" sz="1200" b="1" kern="1200" dirty="0">
                <a:solidFill>
                  <a:schemeClr val="tx1"/>
                </a:solidFill>
                <a:effectLst/>
                <a:latin typeface="+mn-lt"/>
                <a:ea typeface="+mn-ea"/>
                <a:cs typeface="+mn-cs"/>
              </a:rPr>
              <a:t>persona,</a:t>
            </a:r>
            <a:r>
              <a:rPr lang="es-ES" sz="1200" kern="1200" dirty="0">
                <a:solidFill>
                  <a:schemeClr val="tx1"/>
                </a:solidFill>
                <a:effectLst/>
                <a:latin typeface="+mn-lt"/>
                <a:ea typeface="+mn-ea"/>
                <a:cs typeface="+mn-cs"/>
              </a:rPr>
              <a:t> aparece modelada como dos conceptos, Paciente y Cliente. Dentro de cada contexto, cada concepto tendrá unos atributos diferentes. </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9</a:t>
            </a:fld>
            <a:endParaRPr lang="es-ES"/>
          </a:p>
        </p:txBody>
      </p:sp>
    </p:spTree>
    <p:extLst>
      <p:ext uri="{BB962C8B-B14F-4D97-AF65-F5344CB8AC3E}">
        <p14:creationId xmlns:p14="http://schemas.microsoft.com/office/powerpoint/2010/main" val="49526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C53E9-21FE-4318-B93A-5B331E4235E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B913EEE-C4B0-4ED7-BB7E-513AC3C1D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5BC4AE2-6472-4B10-8E38-CEB6EF1008DA}"/>
              </a:ext>
            </a:extLst>
          </p:cNvPr>
          <p:cNvSpPr>
            <a:spLocks noGrp="1"/>
          </p:cNvSpPr>
          <p:nvPr>
            <p:ph type="dt" sz="half" idx="10"/>
          </p:nvPr>
        </p:nvSpPr>
        <p:spPr/>
        <p:txBody>
          <a:bodyPr/>
          <a:lstStyle/>
          <a:p>
            <a:fld id="{0F5EEA2B-5C00-4D32-B413-B4E06399AF81}" type="datetime1">
              <a:rPr lang="es-ES" smtClean="0"/>
              <a:t>15/09/2018</a:t>
            </a:fld>
            <a:endParaRPr lang="es-ES"/>
          </a:p>
        </p:txBody>
      </p:sp>
      <p:sp>
        <p:nvSpPr>
          <p:cNvPr id="5" name="Marcador de pie de página 4">
            <a:extLst>
              <a:ext uri="{FF2B5EF4-FFF2-40B4-BE49-F238E27FC236}">
                <a16:creationId xmlns:a16="http://schemas.microsoft.com/office/drawing/2014/main" id="{37390FDB-6B40-4EE7-9276-785C5DBC07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E8C8FC-38B2-479F-AFD7-FA5817E1E7A2}"/>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302930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0B48E-8FC0-4787-AD32-32377ECD23B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628789-CDA6-4B88-8E3E-AFEE6BB87F70}"/>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48431B6-A9AD-46F4-898D-67542C343563}"/>
              </a:ext>
            </a:extLst>
          </p:cNvPr>
          <p:cNvSpPr>
            <a:spLocks noGrp="1"/>
          </p:cNvSpPr>
          <p:nvPr>
            <p:ph type="dt" sz="half" idx="10"/>
          </p:nvPr>
        </p:nvSpPr>
        <p:spPr/>
        <p:txBody>
          <a:bodyPr/>
          <a:lstStyle/>
          <a:p>
            <a:fld id="{F5CAD1A4-3057-4275-B7B8-EC9F7F3CEA5D}" type="datetime1">
              <a:rPr lang="es-ES" smtClean="0"/>
              <a:t>15/09/2018</a:t>
            </a:fld>
            <a:endParaRPr lang="es-ES"/>
          </a:p>
        </p:txBody>
      </p:sp>
      <p:sp>
        <p:nvSpPr>
          <p:cNvPr id="5" name="Marcador de pie de página 4">
            <a:extLst>
              <a:ext uri="{FF2B5EF4-FFF2-40B4-BE49-F238E27FC236}">
                <a16:creationId xmlns:a16="http://schemas.microsoft.com/office/drawing/2014/main" id="{A2DB9709-1D1F-45C7-AA01-0CB3694BDBC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122894B-2826-4D06-9570-68FEB034178D}"/>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330023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E29EB51-3889-428B-9022-25334414D00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8073FB8-BF42-400C-8BA5-0C4A323A418F}"/>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113BE82-BEDE-4660-9185-F74A3896A0EE}"/>
              </a:ext>
            </a:extLst>
          </p:cNvPr>
          <p:cNvSpPr>
            <a:spLocks noGrp="1"/>
          </p:cNvSpPr>
          <p:nvPr>
            <p:ph type="dt" sz="half" idx="10"/>
          </p:nvPr>
        </p:nvSpPr>
        <p:spPr/>
        <p:txBody>
          <a:bodyPr/>
          <a:lstStyle/>
          <a:p>
            <a:fld id="{B1DA2539-589B-486D-A2D5-21CC051DFB85}" type="datetime1">
              <a:rPr lang="es-ES" smtClean="0"/>
              <a:t>15/09/2018</a:t>
            </a:fld>
            <a:endParaRPr lang="es-ES"/>
          </a:p>
        </p:txBody>
      </p:sp>
      <p:sp>
        <p:nvSpPr>
          <p:cNvPr id="5" name="Marcador de pie de página 4">
            <a:extLst>
              <a:ext uri="{FF2B5EF4-FFF2-40B4-BE49-F238E27FC236}">
                <a16:creationId xmlns:a16="http://schemas.microsoft.com/office/drawing/2014/main" id="{378B1DA9-9E3D-4FDC-B6D4-7E713950E73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652961-CB2E-45C1-B107-C8FD8F7C1108}"/>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20597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0A0C0-C4D7-46F7-8CE6-8884E5CC51C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4E28E7F-1629-4947-B771-4EBAD796087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A1FF27-29B0-45AA-8F7D-14D7052FC3EE}"/>
              </a:ext>
            </a:extLst>
          </p:cNvPr>
          <p:cNvSpPr>
            <a:spLocks noGrp="1"/>
          </p:cNvSpPr>
          <p:nvPr>
            <p:ph type="dt" sz="half" idx="10"/>
          </p:nvPr>
        </p:nvSpPr>
        <p:spPr/>
        <p:txBody>
          <a:bodyPr/>
          <a:lstStyle/>
          <a:p>
            <a:fld id="{F397EC1B-E2C5-418B-828F-1A58F9CB3401}" type="datetime1">
              <a:rPr lang="es-ES" smtClean="0"/>
              <a:t>15/09/2018</a:t>
            </a:fld>
            <a:endParaRPr lang="es-ES"/>
          </a:p>
        </p:txBody>
      </p:sp>
      <p:sp>
        <p:nvSpPr>
          <p:cNvPr id="5" name="Marcador de pie de página 4">
            <a:extLst>
              <a:ext uri="{FF2B5EF4-FFF2-40B4-BE49-F238E27FC236}">
                <a16:creationId xmlns:a16="http://schemas.microsoft.com/office/drawing/2014/main" id="{32B8D8C0-C096-45ED-8B98-84D2547825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22FA1C3-6690-49C9-9C3C-618464294B27}"/>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412785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7CF9E-A92B-4B43-9BC4-9D9746F109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F592D1D-5395-47FD-BC33-A71356E71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70B81F2-FE55-4B0E-AE6E-3CB5A8FF089C}"/>
              </a:ext>
            </a:extLst>
          </p:cNvPr>
          <p:cNvSpPr>
            <a:spLocks noGrp="1"/>
          </p:cNvSpPr>
          <p:nvPr>
            <p:ph type="dt" sz="half" idx="10"/>
          </p:nvPr>
        </p:nvSpPr>
        <p:spPr/>
        <p:txBody>
          <a:bodyPr/>
          <a:lstStyle/>
          <a:p>
            <a:fld id="{D0D4CFE3-A8E1-4790-9C71-D08AB8E0AF7A}" type="datetime1">
              <a:rPr lang="es-ES" smtClean="0"/>
              <a:t>15/09/2018</a:t>
            </a:fld>
            <a:endParaRPr lang="es-ES"/>
          </a:p>
        </p:txBody>
      </p:sp>
      <p:sp>
        <p:nvSpPr>
          <p:cNvPr id="5" name="Marcador de pie de página 4">
            <a:extLst>
              <a:ext uri="{FF2B5EF4-FFF2-40B4-BE49-F238E27FC236}">
                <a16:creationId xmlns:a16="http://schemas.microsoft.com/office/drawing/2014/main" id="{32801191-2FAE-4E3B-AF0F-0F3D563E60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F8682C1-E30B-44CF-B84F-D679502EB1A6}"/>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288098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D929D-0913-4CF8-A974-F342228BAF0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0088A95-A8EC-466C-9DCE-CAF7FC25C4E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5D741F3-CE8C-4001-AD04-1B3C6944336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453019A-D836-4A81-9F8A-E16353105026}"/>
              </a:ext>
            </a:extLst>
          </p:cNvPr>
          <p:cNvSpPr>
            <a:spLocks noGrp="1"/>
          </p:cNvSpPr>
          <p:nvPr>
            <p:ph type="dt" sz="half" idx="10"/>
          </p:nvPr>
        </p:nvSpPr>
        <p:spPr/>
        <p:txBody>
          <a:bodyPr/>
          <a:lstStyle/>
          <a:p>
            <a:fld id="{F90E7323-AEAE-482D-B84B-311C1FFDC74B}" type="datetime1">
              <a:rPr lang="es-ES" smtClean="0"/>
              <a:t>15/09/2018</a:t>
            </a:fld>
            <a:endParaRPr lang="es-ES"/>
          </a:p>
        </p:txBody>
      </p:sp>
      <p:sp>
        <p:nvSpPr>
          <p:cNvPr id="6" name="Marcador de pie de página 5">
            <a:extLst>
              <a:ext uri="{FF2B5EF4-FFF2-40B4-BE49-F238E27FC236}">
                <a16:creationId xmlns:a16="http://schemas.microsoft.com/office/drawing/2014/main" id="{5F0AE9CC-7326-4DA2-919E-DD689F064D7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7B353E0-D974-406B-B907-FE38F1147C6E}"/>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218597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5B1DB7-4AE0-47C3-8919-065FFD33557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7FA5FA5-3E80-47DD-A884-2EBCCD0C0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893D26F-B011-4E65-A7F7-60A260F22FC2}"/>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75CA5003-EBBB-4C95-B520-1E85470EE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472CC2BE-8DB2-473D-B7B4-3ADC34380142}"/>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6410894-D76C-450F-855D-92B97B93CE47}"/>
              </a:ext>
            </a:extLst>
          </p:cNvPr>
          <p:cNvSpPr>
            <a:spLocks noGrp="1"/>
          </p:cNvSpPr>
          <p:nvPr>
            <p:ph type="dt" sz="half" idx="10"/>
          </p:nvPr>
        </p:nvSpPr>
        <p:spPr/>
        <p:txBody>
          <a:bodyPr/>
          <a:lstStyle/>
          <a:p>
            <a:fld id="{7375901F-277B-4173-BE5C-E46A4BE89DAC}" type="datetime1">
              <a:rPr lang="es-ES" smtClean="0"/>
              <a:t>15/09/2018</a:t>
            </a:fld>
            <a:endParaRPr lang="es-ES"/>
          </a:p>
        </p:txBody>
      </p:sp>
      <p:sp>
        <p:nvSpPr>
          <p:cNvPr id="8" name="Marcador de pie de página 7">
            <a:extLst>
              <a:ext uri="{FF2B5EF4-FFF2-40B4-BE49-F238E27FC236}">
                <a16:creationId xmlns:a16="http://schemas.microsoft.com/office/drawing/2014/main" id="{F8D28EA0-7535-461B-9E0E-C2532FDB4DA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073EC7F-CD47-4075-9AB8-85519DC0239F}"/>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29657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63B2C-3DDD-4EE8-8975-78E529932D8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9DE3E50-39F6-4234-A007-6D136D18EE7B}"/>
              </a:ext>
            </a:extLst>
          </p:cNvPr>
          <p:cNvSpPr>
            <a:spLocks noGrp="1"/>
          </p:cNvSpPr>
          <p:nvPr>
            <p:ph type="dt" sz="half" idx="10"/>
          </p:nvPr>
        </p:nvSpPr>
        <p:spPr/>
        <p:txBody>
          <a:bodyPr/>
          <a:lstStyle/>
          <a:p>
            <a:fld id="{D76687BB-ADAF-4065-8B6D-430292C877F3}" type="datetime1">
              <a:rPr lang="es-ES" smtClean="0"/>
              <a:t>15/09/2018</a:t>
            </a:fld>
            <a:endParaRPr lang="es-ES"/>
          </a:p>
        </p:txBody>
      </p:sp>
      <p:sp>
        <p:nvSpPr>
          <p:cNvPr id="4" name="Marcador de pie de página 3">
            <a:extLst>
              <a:ext uri="{FF2B5EF4-FFF2-40B4-BE49-F238E27FC236}">
                <a16:creationId xmlns:a16="http://schemas.microsoft.com/office/drawing/2014/main" id="{8304D3FB-F998-4478-B795-D090DB4C68F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45149C2-2370-4675-B9D5-35832930C299}"/>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362119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57E245D-9DE8-4F8C-BCCC-885A785E06D8}"/>
              </a:ext>
            </a:extLst>
          </p:cNvPr>
          <p:cNvSpPr>
            <a:spLocks noGrp="1"/>
          </p:cNvSpPr>
          <p:nvPr>
            <p:ph type="dt" sz="half" idx="10"/>
          </p:nvPr>
        </p:nvSpPr>
        <p:spPr/>
        <p:txBody>
          <a:bodyPr/>
          <a:lstStyle/>
          <a:p>
            <a:fld id="{38984A24-91C2-4FFC-9486-39A7C9DB9CF8}" type="datetime1">
              <a:rPr lang="es-ES" smtClean="0"/>
              <a:t>15/09/2018</a:t>
            </a:fld>
            <a:endParaRPr lang="es-ES"/>
          </a:p>
        </p:txBody>
      </p:sp>
      <p:sp>
        <p:nvSpPr>
          <p:cNvPr id="3" name="Marcador de pie de página 2">
            <a:extLst>
              <a:ext uri="{FF2B5EF4-FFF2-40B4-BE49-F238E27FC236}">
                <a16:creationId xmlns:a16="http://schemas.microsoft.com/office/drawing/2014/main" id="{A443CBD2-EB47-4C32-91F0-04FD12A4477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0C503FD-9DF6-4C97-9B78-F95CFB3A585A}"/>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00024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0BEF21-1CB0-4616-8EA7-536BD74E4C1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41F8CB3-1D73-4292-8A4F-2464E0E707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7E416B9-896A-4434-9B95-CCEA3DC7A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9DAC0DB-43C0-469B-A371-30326BC320EC}"/>
              </a:ext>
            </a:extLst>
          </p:cNvPr>
          <p:cNvSpPr>
            <a:spLocks noGrp="1"/>
          </p:cNvSpPr>
          <p:nvPr>
            <p:ph type="dt" sz="half" idx="10"/>
          </p:nvPr>
        </p:nvSpPr>
        <p:spPr/>
        <p:txBody>
          <a:bodyPr/>
          <a:lstStyle/>
          <a:p>
            <a:fld id="{30C17152-7E9B-462E-8B55-C24AA5882CB0}" type="datetime1">
              <a:rPr lang="es-ES" smtClean="0"/>
              <a:t>15/09/2018</a:t>
            </a:fld>
            <a:endParaRPr lang="es-ES"/>
          </a:p>
        </p:txBody>
      </p:sp>
      <p:sp>
        <p:nvSpPr>
          <p:cNvPr id="6" name="Marcador de pie de página 5">
            <a:extLst>
              <a:ext uri="{FF2B5EF4-FFF2-40B4-BE49-F238E27FC236}">
                <a16:creationId xmlns:a16="http://schemas.microsoft.com/office/drawing/2014/main" id="{86473F7B-BEAA-48BE-BD7E-1CB144A8F4D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26F8A2D-04DC-4CE5-9B49-F37DEC6F9FC0}"/>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12672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1063C-5043-4367-83FC-712E05CFAE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D0C5C8E-F82D-4F9F-923A-A3338C892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A41F70E-9567-4245-BE89-7D9CFF5AE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D2D9A6D-BD6B-4220-8C31-46FCF9129844}"/>
              </a:ext>
            </a:extLst>
          </p:cNvPr>
          <p:cNvSpPr>
            <a:spLocks noGrp="1"/>
          </p:cNvSpPr>
          <p:nvPr>
            <p:ph type="dt" sz="half" idx="10"/>
          </p:nvPr>
        </p:nvSpPr>
        <p:spPr/>
        <p:txBody>
          <a:bodyPr/>
          <a:lstStyle/>
          <a:p>
            <a:fld id="{D2AEFFC6-A425-48E9-9DAF-E9E69E822B85}" type="datetime1">
              <a:rPr lang="es-ES" smtClean="0"/>
              <a:t>15/09/2018</a:t>
            </a:fld>
            <a:endParaRPr lang="es-ES"/>
          </a:p>
        </p:txBody>
      </p:sp>
      <p:sp>
        <p:nvSpPr>
          <p:cNvPr id="6" name="Marcador de pie de página 5">
            <a:extLst>
              <a:ext uri="{FF2B5EF4-FFF2-40B4-BE49-F238E27FC236}">
                <a16:creationId xmlns:a16="http://schemas.microsoft.com/office/drawing/2014/main" id="{6500B86F-DB86-4BDF-BAC7-6DFABAF4FA5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9B8B147-401D-47FE-8401-E870A539BE06}"/>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06285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EBB5D6-6E36-4FAD-96BC-DA6D4E4D2E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4F17FFD-FF01-4F03-AFBB-9A5A3450F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74A0ED0-E47F-4397-892D-7AD02B6FC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EA1C8-0E6E-4581-93C4-0D3E302AB679}" type="datetime1">
              <a:rPr lang="es-ES" smtClean="0"/>
              <a:t>15/09/2018</a:t>
            </a:fld>
            <a:endParaRPr lang="es-ES"/>
          </a:p>
        </p:txBody>
      </p:sp>
      <p:sp>
        <p:nvSpPr>
          <p:cNvPr id="5" name="Marcador de pie de página 4">
            <a:extLst>
              <a:ext uri="{FF2B5EF4-FFF2-40B4-BE49-F238E27FC236}">
                <a16:creationId xmlns:a16="http://schemas.microsoft.com/office/drawing/2014/main" id="{659E45DA-1569-4A11-ACCC-F01A7B3D9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A5E4C36-AF72-46E8-BB75-7C4B00024112}"/>
              </a:ext>
            </a:extLst>
          </p:cNvPr>
          <p:cNvSpPr>
            <a:spLocks noGrp="1"/>
          </p:cNvSpPr>
          <p:nvPr>
            <p:ph type="sldNum" sz="quarter" idx="4"/>
          </p:nvPr>
        </p:nvSpPr>
        <p:spPr>
          <a:xfrm>
            <a:off x="8610600" y="618172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B5C8E-E234-4012-A049-14ABECB4DBCC}" type="slidenum">
              <a:rPr lang="es-ES" smtClean="0"/>
              <a:t>‹Nº›</a:t>
            </a:fld>
            <a:endParaRPr lang="es-ES"/>
          </a:p>
        </p:txBody>
      </p:sp>
    </p:spTree>
    <p:extLst>
      <p:ext uri="{BB962C8B-B14F-4D97-AF65-F5344CB8AC3E}">
        <p14:creationId xmlns:p14="http://schemas.microsoft.com/office/powerpoint/2010/main" val="159457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3806-4FE0-4345-82D4-8215C3ECB27B}"/>
              </a:ext>
            </a:extLst>
          </p:cNvPr>
          <p:cNvSpPr>
            <a:spLocks noGrp="1"/>
          </p:cNvSpPr>
          <p:nvPr>
            <p:ph type="ctrTitle"/>
          </p:nvPr>
        </p:nvSpPr>
        <p:spPr>
          <a:xfrm>
            <a:off x="975217" y="1747777"/>
            <a:ext cx="10241566" cy="2325962"/>
          </a:xfrm>
        </p:spPr>
        <p:txBody>
          <a:bodyPr>
            <a:normAutofit fontScale="90000"/>
          </a:bodyPr>
          <a:lstStyle/>
          <a:p>
            <a:r>
              <a:rPr lang="es-ES" sz="4800" b="1" dirty="0"/>
              <a:t>Desarrollo de software basado en microservicios: </a:t>
            </a:r>
            <a:br>
              <a:rPr lang="es-ES" sz="4800" b="1" dirty="0"/>
            </a:br>
            <a:r>
              <a:rPr lang="es-ES" sz="4800" b="1" dirty="0"/>
              <a:t>un caso de estudio para evaluar sus </a:t>
            </a:r>
            <a:br>
              <a:rPr lang="es-ES" sz="4800" b="1" dirty="0"/>
            </a:br>
            <a:r>
              <a:rPr lang="es-ES" sz="4800" b="1" dirty="0"/>
              <a:t>ventajas e inconvenientes</a:t>
            </a:r>
            <a:endParaRPr lang="es-ES" sz="4800" dirty="0"/>
          </a:p>
        </p:txBody>
      </p:sp>
      <p:pic>
        <p:nvPicPr>
          <p:cNvPr id="4" name="Imagen 3">
            <a:extLst>
              <a:ext uri="{FF2B5EF4-FFF2-40B4-BE49-F238E27FC236}">
                <a16:creationId xmlns:a16="http://schemas.microsoft.com/office/drawing/2014/main" id="{62A84D00-3BBC-43BC-875A-A2650032A153}"/>
              </a:ext>
            </a:extLst>
          </p:cNvPr>
          <p:cNvPicPr>
            <a:picLocks noChangeAspect="1"/>
          </p:cNvPicPr>
          <p:nvPr/>
        </p:nvPicPr>
        <p:blipFill>
          <a:blip r:embed="rId3"/>
          <a:stretch>
            <a:fillRect/>
          </a:stretch>
        </p:blipFill>
        <p:spPr>
          <a:xfrm>
            <a:off x="1078476" y="5866449"/>
            <a:ext cx="1971650" cy="696454"/>
          </a:xfrm>
          <a:prstGeom prst="rect">
            <a:avLst/>
          </a:prstGeom>
        </p:spPr>
      </p:pic>
      <p:pic>
        <p:nvPicPr>
          <p:cNvPr id="5" name="Imagen 4">
            <a:extLst>
              <a:ext uri="{FF2B5EF4-FFF2-40B4-BE49-F238E27FC236}">
                <a16:creationId xmlns:a16="http://schemas.microsoft.com/office/drawing/2014/main" id="{860A5EA3-5B3E-463E-8860-C7307C1F2CCD}"/>
              </a:ext>
            </a:extLst>
          </p:cNvPr>
          <p:cNvPicPr>
            <a:picLocks noChangeAspect="1"/>
          </p:cNvPicPr>
          <p:nvPr/>
        </p:nvPicPr>
        <p:blipFill>
          <a:blip r:embed="rId4"/>
          <a:stretch>
            <a:fillRect/>
          </a:stretch>
        </p:blipFill>
        <p:spPr>
          <a:xfrm>
            <a:off x="3176159" y="5931067"/>
            <a:ext cx="3335607" cy="567217"/>
          </a:xfrm>
          <a:prstGeom prst="rect">
            <a:avLst/>
          </a:prstGeom>
        </p:spPr>
      </p:pic>
      <p:sp>
        <p:nvSpPr>
          <p:cNvPr id="6" name="CuadroTexto 5">
            <a:extLst>
              <a:ext uri="{FF2B5EF4-FFF2-40B4-BE49-F238E27FC236}">
                <a16:creationId xmlns:a16="http://schemas.microsoft.com/office/drawing/2014/main" id="{CDB9D7D0-368A-4364-AA28-FE1273CCC31E}"/>
              </a:ext>
            </a:extLst>
          </p:cNvPr>
          <p:cNvSpPr txBox="1"/>
          <p:nvPr/>
        </p:nvSpPr>
        <p:spPr>
          <a:xfrm>
            <a:off x="7303625" y="5463251"/>
            <a:ext cx="4525702" cy="923330"/>
          </a:xfrm>
          <a:prstGeom prst="rect">
            <a:avLst/>
          </a:prstGeom>
          <a:noFill/>
        </p:spPr>
        <p:txBody>
          <a:bodyPr wrap="square" rtlCol="0">
            <a:spAutoFit/>
          </a:bodyPr>
          <a:lstStyle/>
          <a:p>
            <a:pPr algn="r"/>
            <a:r>
              <a:rPr lang="es-ES" b="1" dirty="0"/>
              <a:t>Autor</a:t>
            </a:r>
            <a:r>
              <a:rPr lang="es-ES" dirty="0"/>
              <a:t>: Víctor Alberto Iranzo Jiménez</a:t>
            </a:r>
          </a:p>
          <a:p>
            <a:pPr algn="r"/>
            <a:r>
              <a:rPr lang="es-ES" b="1" dirty="0"/>
              <a:t>Tutor</a:t>
            </a:r>
            <a:r>
              <a:rPr lang="es-ES" dirty="0"/>
              <a:t>: Patricio Orlando Letelier Torres</a:t>
            </a:r>
          </a:p>
          <a:p>
            <a:pPr algn="r"/>
            <a:r>
              <a:rPr lang="es-ES" b="1" dirty="0"/>
              <a:t>Curso</a:t>
            </a:r>
            <a:r>
              <a:rPr lang="es-ES" dirty="0"/>
              <a:t>: 2017/2018</a:t>
            </a:r>
          </a:p>
        </p:txBody>
      </p:sp>
    </p:spTree>
    <p:extLst>
      <p:ext uri="{BB962C8B-B14F-4D97-AF65-F5344CB8AC3E}">
        <p14:creationId xmlns:p14="http://schemas.microsoft.com/office/powerpoint/2010/main" val="172614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F7FAEC-420A-46A0-91FE-EE62DBA2E1E0}"/>
              </a:ext>
            </a:extLst>
          </p:cNvPr>
          <p:cNvSpPr>
            <a:spLocks noGrp="1"/>
          </p:cNvSpPr>
          <p:nvPr>
            <p:ph type="title"/>
          </p:nvPr>
        </p:nvSpPr>
        <p:spPr>
          <a:xfrm>
            <a:off x="211666" y="520365"/>
            <a:ext cx="4010829" cy="1597315"/>
          </a:xfrm>
          <a:noFill/>
          <a:ln w="19050">
            <a:noFill/>
          </a:ln>
        </p:spPr>
        <p:txBody>
          <a:bodyPr wrap="square">
            <a:normAutofit/>
          </a:bodyPr>
          <a:lstStyle/>
          <a:p>
            <a:pPr algn="ctr"/>
            <a:r>
              <a:rPr lang="es-ES" b="1" dirty="0">
                <a:solidFill>
                  <a:schemeClr val="bg1"/>
                </a:solidFill>
              </a:rPr>
              <a:t>Implementación del sistema</a:t>
            </a:r>
          </a:p>
        </p:txBody>
      </p:sp>
      <p:sp>
        <p:nvSpPr>
          <p:cNvPr id="3" name="Marcador de contenido 2">
            <a:extLst>
              <a:ext uri="{FF2B5EF4-FFF2-40B4-BE49-F238E27FC236}">
                <a16:creationId xmlns:a16="http://schemas.microsoft.com/office/drawing/2014/main" id="{4608E2D7-D0CD-4310-B74C-B14A405E2D3B}"/>
              </a:ext>
            </a:extLst>
          </p:cNvPr>
          <p:cNvSpPr>
            <a:spLocks noGrp="1"/>
          </p:cNvSpPr>
          <p:nvPr>
            <p:ph idx="1"/>
          </p:nvPr>
        </p:nvSpPr>
        <p:spPr>
          <a:xfrm>
            <a:off x="486156" y="2558290"/>
            <a:ext cx="3736339" cy="3626945"/>
          </a:xfrm>
        </p:spPr>
        <p:txBody>
          <a:bodyPr>
            <a:normAutofit/>
          </a:bodyPr>
          <a:lstStyle/>
          <a:p>
            <a:pPr marL="0" indent="0">
              <a:buNone/>
            </a:pPr>
            <a:endParaRPr lang="es-ES" sz="1800" dirty="0">
              <a:solidFill>
                <a:schemeClr val="bg1"/>
              </a:solidFill>
            </a:endParaRPr>
          </a:p>
          <a:p>
            <a:r>
              <a:rPr lang="es-ES" sz="2600" dirty="0">
                <a:solidFill>
                  <a:schemeClr val="bg1"/>
                </a:solidFill>
              </a:rPr>
              <a:t>Integración de microservicios:</a:t>
            </a:r>
          </a:p>
          <a:p>
            <a:pPr lvl="1"/>
            <a:r>
              <a:rPr lang="es-ES" sz="2600" dirty="0">
                <a:solidFill>
                  <a:schemeClr val="bg1"/>
                </a:solidFill>
              </a:rPr>
              <a:t>RPC</a:t>
            </a:r>
          </a:p>
          <a:p>
            <a:pPr lvl="1"/>
            <a:r>
              <a:rPr lang="es-ES" sz="2600" dirty="0">
                <a:solidFill>
                  <a:schemeClr val="bg1"/>
                </a:solidFill>
              </a:rPr>
              <a:t>REST</a:t>
            </a:r>
          </a:p>
          <a:p>
            <a:pPr lvl="1"/>
            <a:r>
              <a:rPr lang="es-ES" sz="2600" dirty="0">
                <a:solidFill>
                  <a:schemeClr val="bg1"/>
                </a:solidFill>
              </a:rPr>
              <a:t>Basada en eventos</a:t>
            </a:r>
          </a:p>
        </p:txBody>
      </p:sp>
      <p:pic>
        <p:nvPicPr>
          <p:cNvPr id="7" name="Imagen 6">
            <a:extLst>
              <a:ext uri="{FF2B5EF4-FFF2-40B4-BE49-F238E27FC236}">
                <a16:creationId xmlns:a16="http://schemas.microsoft.com/office/drawing/2014/main" id="{2DD4920A-4CAA-47E3-A185-2875E0838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963" y="1729269"/>
            <a:ext cx="7114371" cy="4090763"/>
          </a:xfrm>
          <a:prstGeom prst="rect">
            <a:avLst/>
          </a:prstGeom>
        </p:spPr>
      </p:pic>
      <p:sp>
        <p:nvSpPr>
          <p:cNvPr id="4" name="Marcador de número de diapositiva 3">
            <a:extLst>
              <a:ext uri="{FF2B5EF4-FFF2-40B4-BE49-F238E27FC236}">
                <a16:creationId xmlns:a16="http://schemas.microsoft.com/office/drawing/2014/main" id="{00CA049F-AE21-45DE-9955-A5F1ADC4CBF6}"/>
              </a:ext>
            </a:extLst>
          </p:cNvPr>
          <p:cNvSpPr>
            <a:spLocks noGrp="1"/>
          </p:cNvSpPr>
          <p:nvPr>
            <p:ph type="sldNum" sz="quarter" idx="12"/>
          </p:nvPr>
        </p:nvSpPr>
        <p:spPr/>
        <p:txBody>
          <a:bodyPr/>
          <a:lstStyle/>
          <a:p>
            <a:fld id="{4E8B5C8E-E234-4012-A049-14ABECB4DBCC}" type="slidenum">
              <a:rPr lang="es-ES" smtClean="0"/>
              <a:t>10</a:t>
            </a:fld>
            <a:endParaRPr lang="es-ES"/>
          </a:p>
        </p:txBody>
      </p:sp>
      <p:sp>
        <p:nvSpPr>
          <p:cNvPr id="8" name="CuadroTexto 7">
            <a:extLst>
              <a:ext uri="{FF2B5EF4-FFF2-40B4-BE49-F238E27FC236}">
                <a16:creationId xmlns:a16="http://schemas.microsoft.com/office/drawing/2014/main" id="{F017F1BD-B45E-4BC5-811F-92F4EB5AFE38}"/>
              </a:ext>
            </a:extLst>
          </p:cNvPr>
          <p:cNvSpPr txBox="1"/>
          <p:nvPr/>
        </p:nvSpPr>
        <p:spPr>
          <a:xfrm>
            <a:off x="5567174" y="1206049"/>
            <a:ext cx="5711948" cy="523220"/>
          </a:xfrm>
          <a:prstGeom prst="rect">
            <a:avLst/>
          </a:prstGeom>
          <a:noFill/>
        </p:spPr>
        <p:txBody>
          <a:bodyPr wrap="none" rtlCol="0">
            <a:spAutoFit/>
          </a:bodyPr>
          <a:lstStyle/>
          <a:p>
            <a:r>
              <a:rPr lang="es-ES" sz="2800" b="1" dirty="0"/>
              <a:t>Sistema </a:t>
            </a:r>
            <a:r>
              <a:rPr lang="es-ES" sz="2800" dirty="0"/>
              <a:t>para la gestión de un hospital</a:t>
            </a:r>
          </a:p>
        </p:txBody>
      </p:sp>
    </p:spTree>
    <p:extLst>
      <p:ext uri="{BB962C8B-B14F-4D97-AF65-F5344CB8AC3E}">
        <p14:creationId xmlns:p14="http://schemas.microsoft.com/office/powerpoint/2010/main" val="9750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59DD79-B3D1-45FE-9B17-E9A5AB56BCA1}"/>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4800" b="1" kern="1200" dirty="0" err="1">
                <a:solidFill>
                  <a:schemeClr val="bg1"/>
                </a:solidFill>
                <a:latin typeface="+mj-lt"/>
                <a:ea typeface="+mj-ea"/>
                <a:cs typeface="+mj-cs"/>
              </a:rPr>
              <a:t>Pruebas</a:t>
            </a:r>
            <a:endParaRPr lang="en-US" sz="4800" b="1" kern="1200" dirty="0">
              <a:solidFill>
                <a:schemeClr val="bg1"/>
              </a:solidFill>
              <a:latin typeface="+mj-lt"/>
              <a:ea typeface="+mj-ea"/>
              <a:cs typeface="+mj-cs"/>
            </a:endParaRPr>
          </a:p>
        </p:txBody>
      </p:sp>
      <p:sp>
        <p:nvSpPr>
          <p:cNvPr id="3" name="Marcador de número de diapositiva 2">
            <a:extLst>
              <a:ext uri="{FF2B5EF4-FFF2-40B4-BE49-F238E27FC236}">
                <a16:creationId xmlns:a16="http://schemas.microsoft.com/office/drawing/2014/main" id="{98F9C59D-2A41-47B7-867E-29C967D2B8DA}"/>
              </a:ext>
            </a:extLst>
          </p:cNvPr>
          <p:cNvSpPr>
            <a:spLocks noGrp="1"/>
          </p:cNvSpPr>
          <p:nvPr>
            <p:ph type="sldNum" sz="quarter" idx="12"/>
          </p:nvPr>
        </p:nvSpPr>
        <p:spPr/>
        <p:txBody>
          <a:bodyPr/>
          <a:lstStyle/>
          <a:p>
            <a:fld id="{4E8B5C8E-E234-4012-A049-14ABECB4DBCC}" type="slidenum">
              <a:rPr lang="es-ES" smtClean="0"/>
              <a:t>11</a:t>
            </a:fld>
            <a:endParaRPr lang="es-ES" dirty="0"/>
          </a:p>
        </p:txBody>
      </p:sp>
      <p:pic>
        <p:nvPicPr>
          <p:cNvPr id="6" name="Imagen 5">
            <a:extLst>
              <a:ext uri="{FF2B5EF4-FFF2-40B4-BE49-F238E27FC236}">
                <a16:creationId xmlns:a16="http://schemas.microsoft.com/office/drawing/2014/main" id="{FFAC7B1E-AD14-4F47-936A-1326032955DF}"/>
              </a:ext>
            </a:extLst>
          </p:cNvPr>
          <p:cNvPicPr>
            <a:picLocks noChangeAspect="1"/>
          </p:cNvPicPr>
          <p:nvPr/>
        </p:nvPicPr>
        <p:blipFill rotWithShape="1">
          <a:blip r:embed="rId3">
            <a:extLst>
              <a:ext uri="{28A0092B-C50C-407E-A947-70E740481C1C}">
                <a14:useLocalDpi xmlns:a14="http://schemas.microsoft.com/office/drawing/2010/main" val="0"/>
              </a:ext>
            </a:extLst>
          </a:blip>
          <a:srcRect t="7763"/>
          <a:stretch/>
        </p:blipFill>
        <p:spPr>
          <a:xfrm>
            <a:off x="6161994" y="2122636"/>
            <a:ext cx="6005080" cy="3324760"/>
          </a:xfrm>
          <a:prstGeom prst="rect">
            <a:avLst/>
          </a:prstGeom>
        </p:spPr>
      </p:pic>
      <p:sp>
        <p:nvSpPr>
          <p:cNvPr id="4" name="CuadroTexto 3">
            <a:extLst>
              <a:ext uri="{FF2B5EF4-FFF2-40B4-BE49-F238E27FC236}">
                <a16:creationId xmlns:a16="http://schemas.microsoft.com/office/drawing/2014/main" id="{3267293F-D024-4035-9D80-5B3B8D30FE00}"/>
              </a:ext>
            </a:extLst>
          </p:cNvPr>
          <p:cNvSpPr txBox="1"/>
          <p:nvPr/>
        </p:nvSpPr>
        <p:spPr>
          <a:xfrm>
            <a:off x="488024" y="2579521"/>
            <a:ext cx="5625561" cy="2677656"/>
          </a:xfrm>
          <a:prstGeom prst="rect">
            <a:avLst/>
          </a:prstGeom>
          <a:noFill/>
        </p:spPr>
        <p:txBody>
          <a:bodyPr wrap="square" rtlCol="0">
            <a:spAutoFit/>
          </a:bodyPr>
          <a:lstStyle/>
          <a:p>
            <a:pPr marL="285750" indent="-285750">
              <a:buFont typeface="Arial" panose="020B0604020202020204" pitchFamily="34" charset="0"/>
              <a:buChar char="•"/>
            </a:pPr>
            <a:r>
              <a:rPr lang="es-ES" sz="2400" dirty="0"/>
              <a:t>    Facilidad de prueba</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Hacer las pruebas lo más sencillas posibles, por ejemplo, utilizando </a:t>
            </a:r>
            <a:r>
              <a:rPr lang="es-ES" sz="2400" b="1" i="1" dirty="0">
                <a:solidFill>
                  <a:schemeClr val="tx2"/>
                </a:solidFill>
              </a:rPr>
              <a:t>fakes</a:t>
            </a:r>
            <a:r>
              <a:rPr lang="es-ES" sz="2400" dirty="0"/>
              <a:t>.</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endParaRPr lang="es-ES" sz="2400" dirty="0"/>
          </a:p>
        </p:txBody>
      </p:sp>
      <p:cxnSp>
        <p:nvCxnSpPr>
          <p:cNvPr id="8" name="Conector recto de flecha 7">
            <a:extLst>
              <a:ext uri="{FF2B5EF4-FFF2-40B4-BE49-F238E27FC236}">
                <a16:creationId xmlns:a16="http://schemas.microsoft.com/office/drawing/2014/main" id="{99D10559-F16B-4502-9F39-E9D41FC32E73}"/>
              </a:ext>
            </a:extLst>
          </p:cNvPr>
          <p:cNvCxnSpPr>
            <a:cxnSpLocks/>
          </p:cNvCxnSpPr>
          <p:nvPr/>
        </p:nvCxnSpPr>
        <p:spPr>
          <a:xfrm flipV="1">
            <a:off x="939238" y="2579521"/>
            <a:ext cx="0" cy="369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67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455C680-1658-43CE-B5CD-115A11C4E479}"/>
              </a:ext>
            </a:extLst>
          </p:cNvPr>
          <p:cNvSpPr>
            <a:spLocks noGrp="1"/>
          </p:cNvSpPr>
          <p:nvPr>
            <p:ph type="title"/>
          </p:nvPr>
        </p:nvSpPr>
        <p:spPr>
          <a:xfrm>
            <a:off x="643467" y="643467"/>
            <a:ext cx="3363974" cy="1597315"/>
          </a:xfrm>
          <a:noFill/>
          <a:ln w="19050">
            <a:noFill/>
          </a:ln>
        </p:spPr>
        <p:txBody>
          <a:bodyPr wrap="square">
            <a:normAutofit/>
          </a:bodyPr>
          <a:lstStyle/>
          <a:p>
            <a:pPr algn="ctr"/>
            <a:r>
              <a:rPr lang="es-ES" b="1" dirty="0">
                <a:solidFill>
                  <a:schemeClr val="bg1"/>
                </a:solidFill>
              </a:rPr>
              <a:t>Despliegue</a:t>
            </a:r>
          </a:p>
        </p:txBody>
      </p:sp>
      <p:sp>
        <p:nvSpPr>
          <p:cNvPr id="3" name="Marcador de contenido 2">
            <a:extLst>
              <a:ext uri="{FF2B5EF4-FFF2-40B4-BE49-F238E27FC236}">
                <a16:creationId xmlns:a16="http://schemas.microsoft.com/office/drawing/2014/main" id="{D0BDC5FE-2A81-41B7-9310-DCB5B9BDD807}"/>
              </a:ext>
            </a:extLst>
          </p:cNvPr>
          <p:cNvSpPr>
            <a:spLocks noGrp="1"/>
          </p:cNvSpPr>
          <p:nvPr>
            <p:ph idx="1"/>
          </p:nvPr>
        </p:nvSpPr>
        <p:spPr>
          <a:xfrm>
            <a:off x="419100" y="2587244"/>
            <a:ext cx="3746499" cy="3419856"/>
          </a:xfrm>
        </p:spPr>
        <p:txBody>
          <a:bodyPr>
            <a:normAutofit/>
          </a:bodyPr>
          <a:lstStyle/>
          <a:p>
            <a:r>
              <a:rPr lang="es-ES" sz="2400" u="sng" dirty="0">
                <a:solidFill>
                  <a:schemeClr val="bg1"/>
                </a:solidFill>
              </a:rPr>
              <a:t>Máquinas virtuales:</a:t>
            </a:r>
          </a:p>
          <a:p>
            <a:pPr marL="0" indent="0">
              <a:buNone/>
            </a:pPr>
            <a:r>
              <a:rPr lang="es-ES" sz="2400" dirty="0">
                <a:solidFill>
                  <a:schemeClr val="bg1"/>
                </a:solidFill>
              </a:rPr>
              <a:t>Mayor tiempo de despliegue y consumo de recursos.</a:t>
            </a:r>
          </a:p>
          <a:p>
            <a:endParaRPr lang="es-ES" sz="2400" dirty="0">
              <a:solidFill>
                <a:schemeClr val="bg1"/>
              </a:solidFill>
            </a:endParaRPr>
          </a:p>
          <a:p>
            <a:r>
              <a:rPr lang="es-ES" sz="2400" u="sng" dirty="0">
                <a:solidFill>
                  <a:schemeClr val="bg1"/>
                </a:solidFill>
              </a:rPr>
              <a:t>Contenedores</a:t>
            </a:r>
            <a:r>
              <a:rPr lang="es-ES" sz="2400" dirty="0">
                <a:solidFill>
                  <a:schemeClr val="bg1"/>
                </a:solidFill>
              </a:rPr>
              <a:t>: </a:t>
            </a:r>
          </a:p>
          <a:p>
            <a:pPr marL="0" indent="0">
              <a:buNone/>
            </a:pPr>
            <a:r>
              <a:rPr lang="es-ES" sz="2400" dirty="0">
                <a:solidFill>
                  <a:schemeClr val="bg1"/>
                </a:solidFill>
              </a:rPr>
              <a:t>Más ligeros pero menor grado de aislamiento.</a:t>
            </a:r>
          </a:p>
        </p:txBody>
      </p:sp>
      <p:pic>
        <p:nvPicPr>
          <p:cNvPr id="5" name="Imagen 4">
            <a:extLst>
              <a:ext uri="{FF2B5EF4-FFF2-40B4-BE49-F238E27FC236}">
                <a16:creationId xmlns:a16="http://schemas.microsoft.com/office/drawing/2014/main" id="{186FC96B-E55B-4AA1-9158-48D51A443E9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809066" y="2483446"/>
            <a:ext cx="7202437" cy="3810000"/>
          </a:xfrm>
          <a:prstGeom prst="rect">
            <a:avLst/>
          </a:prstGeom>
        </p:spPr>
      </p:pic>
      <p:sp>
        <p:nvSpPr>
          <p:cNvPr id="4" name="Marcador de número de diapositiva 3">
            <a:extLst>
              <a:ext uri="{FF2B5EF4-FFF2-40B4-BE49-F238E27FC236}">
                <a16:creationId xmlns:a16="http://schemas.microsoft.com/office/drawing/2014/main" id="{966D9F5C-6FB1-464F-AC35-62878D4604A2}"/>
              </a:ext>
            </a:extLst>
          </p:cNvPr>
          <p:cNvSpPr>
            <a:spLocks noGrp="1"/>
          </p:cNvSpPr>
          <p:nvPr>
            <p:ph type="sldNum" sz="quarter" idx="12"/>
          </p:nvPr>
        </p:nvSpPr>
        <p:spPr/>
        <p:txBody>
          <a:bodyPr/>
          <a:lstStyle/>
          <a:p>
            <a:fld id="{4E8B5C8E-E234-4012-A049-14ABECB4DBCC}" type="slidenum">
              <a:rPr lang="es-ES" smtClean="0"/>
              <a:t>12</a:t>
            </a:fld>
            <a:endParaRPr lang="es-ES"/>
          </a:p>
        </p:txBody>
      </p:sp>
      <p:sp>
        <p:nvSpPr>
          <p:cNvPr id="6" name="CuadroTexto 5">
            <a:extLst>
              <a:ext uri="{FF2B5EF4-FFF2-40B4-BE49-F238E27FC236}">
                <a16:creationId xmlns:a16="http://schemas.microsoft.com/office/drawing/2014/main" id="{F9142E5E-6ED9-4F2E-B24D-D8DD7CBFAFD1}"/>
              </a:ext>
            </a:extLst>
          </p:cNvPr>
          <p:cNvSpPr txBox="1"/>
          <p:nvPr/>
        </p:nvSpPr>
        <p:spPr>
          <a:xfrm>
            <a:off x="4980091" y="1422760"/>
            <a:ext cx="3524810" cy="1077218"/>
          </a:xfrm>
          <a:prstGeom prst="rect">
            <a:avLst/>
          </a:prstGeom>
          <a:noFill/>
        </p:spPr>
        <p:txBody>
          <a:bodyPr wrap="square" rtlCol="0">
            <a:spAutoFit/>
          </a:bodyPr>
          <a:lstStyle/>
          <a:p>
            <a:r>
              <a:rPr lang="es-ES" sz="3200" dirty="0"/>
              <a:t>Despliegue con máquinas virtuales</a:t>
            </a:r>
          </a:p>
        </p:txBody>
      </p:sp>
      <p:sp>
        <p:nvSpPr>
          <p:cNvPr id="7" name="CuadroTexto 6">
            <a:extLst>
              <a:ext uri="{FF2B5EF4-FFF2-40B4-BE49-F238E27FC236}">
                <a16:creationId xmlns:a16="http://schemas.microsoft.com/office/drawing/2014/main" id="{9788847A-737F-4AC0-9F2E-7F5499A894E4}"/>
              </a:ext>
            </a:extLst>
          </p:cNvPr>
          <p:cNvSpPr txBox="1"/>
          <p:nvPr/>
        </p:nvSpPr>
        <p:spPr>
          <a:xfrm>
            <a:off x="8918519" y="1422760"/>
            <a:ext cx="3024673" cy="1077218"/>
          </a:xfrm>
          <a:prstGeom prst="rect">
            <a:avLst/>
          </a:prstGeom>
          <a:noFill/>
        </p:spPr>
        <p:txBody>
          <a:bodyPr wrap="square" rtlCol="0">
            <a:spAutoFit/>
          </a:bodyPr>
          <a:lstStyle/>
          <a:p>
            <a:r>
              <a:rPr lang="es-ES" sz="3200" dirty="0"/>
              <a:t>Despliegue con contenedores</a:t>
            </a:r>
          </a:p>
        </p:txBody>
      </p:sp>
    </p:spTree>
    <p:extLst>
      <p:ext uri="{BB962C8B-B14F-4D97-AF65-F5344CB8AC3E}">
        <p14:creationId xmlns:p14="http://schemas.microsoft.com/office/powerpoint/2010/main" val="206567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D7DB3-F7C7-415E-843B-0EEAF1FA6497}"/>
              </a:ext>
            </a:extLst>
          </p:cNvPr>
          <p:cNvSpPr>
            <a:spLocks noGrp="1"/>
          </p:cNvSpPr>
          <p:nvPr>
            <p:ph type="title"/>
          </p:nvPr>
        </p:nvSpPr>
        <p:spPr>
          <a:xfrm>
            <a:off x="488728" y="614864"/>
            <a:ext cx="7474172" cy="1325563"/>
          </a:xfrm>
        </p:spPr>
        <p:txBody>
          <a:bodyPr>
            <a:normAutofit/>
          </a:bodyPr>
          <a:lstStyle/>
          <a:p>
            <a:r>
              <a:rPr lang="es-ES" b="1" dirty="0"/>
              <a:t>Fase de mantenimiento</a:t>
            </a:r>
          </a:p>
        </p:txBody>
      </p:sp>
      <p:sp>
        <p:nvSpPr>
          <p:cNvPr id="3" name="Marcador de contenido 2">
            <a:extLst>
              <a:ext uri="{FF2B5EF4-FFF2-40B4-BE49-F238E27FC236}">
                <a16:creationId xmlns:a16="http://schemas.microsoft.com/office/drawing/2014/main" id="{A9A7E898-F333-458E-BB10-F44423617A04}"/>
              </a:ext>
            </a:extLst>
          </p:cNvPr>
          <p:cNvSpPr>
            <a:spLocks noGrp="1"/>
          </p:cNvSpPr>
          <p:nvPr>
            <p:ph idx="1"/>
          </p:nvPr>
        </p:nvSpPr>
        <p:spPr>
          <a:xfrm>
            <a:off x="633135" y="2231285"/>
            <a:ext cx="8032971" cy="3538427"/>
          </a:xfrm>
        </p:spPr>
        <p:txBody>
          <a:bodyPr anchor="ctr">
            <a:normAutofit/>
          </a:bodyPr>
          <a:lstStyle/>
          <a:p>
            <a:r>
              <a:rPr lang="es-ES" sz="2400" b="1" i="1" dirty="0"/>
              <a:t>“</a:t>
            </a:r>
            <a:r>
              <a:rPr lang="es-ES" sz="2400" b="1" i="1" dirty="0" err="1"/>
              <a:t>You</a:t>
            </a:r>
            <a:r>
              <a:rPr lang="es-ES" sz="2400" b="1" i="1" dirty="0"/>
              <a:t> </a:t>
            </a:r>
            <a:r>
              <a:rPr lang="es-ES" sz="2400" b="1" i="1" dirty="0" err="1"/>
              <a:t>build</a:t>
            </a:r>
            <a:r>
              <a:rPr lang="es-ES" sz="2400" b="1" i="1" dirty="0"/>
              <a:t> </a:t>
            </a:r>
            <a:r>
              <a:rPr lang="es-ES" sz="2400" b="1" i="1" dirty="0" err="1"/>
              <a:t>it</a:t>
            </a:r>
            <a:r>
              <a:rPr lang="es-ES" sz="2400" b="1" i="1" dirty="0"/>
              <a:t>, </a:t>
            </a:r>
            <a:r>
              <a:rPr lang="es-ES" sz="2400" b="1" i="1" dirty="0" err="1"/>
              <a:t>you</a:t>
            </a:r>
            <a:r>
              <a:rPr lang="es-ES" sz="2400" b="1" i="1" dirty="0"/>
              <a:t> run </a:t>
            </a:r>
            <a:r>
              <a:rPr lang="es-ES" sz="2400" b="1" i="1" dirty="0" err="1"/>
              <a:t>it</a:t>
            </a:r>
            <a:r>
              <a:rPr lang="es-ES" sz="2400" b="1" i="1" dirty="0"/>
              <a:t>” - Amazon</a:t>
            </a:r>
          </a:p>
          <a:p>
            <a:pPr lvl="1"/>
            <a:r>
              <a:rPr lang="es-ES" dirty="0"/>
              <a:t>El mismo equipo que implementa un microservicio realiza su mantenimiento</a:t>
            </a:r>
          </a:p>
          <a:p>
            <a:pPr lvl="1"/>
            <a:endParaRPr lang="es-ES" dirty="0"/>
          </a:p>
          <a:p>
            <a:r>
              <a:rPr lang="es-ES" sz="2400" dirty="0"/>
              <a:t>Garantizar los acuerdos de nivel de servicio mediante la monitorización</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Herramientas">
            <a:extLst>
              <a:ext uri="{FF2B5EF4-FFF2-40B4-BE49-F238E27FC236}">
                <a16:creationId xmlns:a16="http://schemas.microsoft.com/office/drawing/2014/main" id="{8890A2CF-CF3D-4036-96C3-0F469B7403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4" name="Marcador de número de diapositiva 3">
            <a:extLst>
              <a:ext uri="{FF2B5EF4-FFF2-40B4-BE49-F238E27FC236}">
                <a16:creationId xmlns:a16="http://schemas.microsoft.com/office/drawing/2014/main" id="{94D0DF30-A9D6-4A30-82BA-7187491E50A6}"/>
              </a:ext>
            </a:extLst>
          </p:cNvPr>
          <p:cNvSpPr>
            <a:spLocks noGrp="1"/>
          </p:cNvSpPr>
          <p:nvPr>
            <p:ph type="sldNum" sz="quarter" idx="12"/>
          </p:nvPr>
        </p:nvSpPr>
        <p:spPr/>
        <p:txBody>
          <a:bodyPr/>
          <a:lstStyle/>
          <a:p>
            <a:fld id="{4E8B5C8E-E234-4012-A049-14ABECB4DBCC}" type="slidenum">
              <a:rPr lang="es-ES" smtClean="0"/>
              <a:t>13</a:t>
            </a:fld>
            <a:endParaRPr lang="es-ES"/>
          </a:p>
        </p:txBody>
      </p:sp>
    </p:spTree>
    <p:extLst>
      <p:ext uri="{BB962C8B-B14F-4D97-AF65-F5344CB8AC3E}">
        <p14:creationId xmlns:p14="http://schemas.microsoft.com/office/powerpoint/2010/main" val="6332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11653463-1BB1-4501-9178-49F50A7D8287}"/>
              </a:ext>
            </a:extLst>
          </p:cNvPr>
          <p:cNvSpPr>
            <a:spLocks noGrp="1"/>
          </p:cNvSpPr>
          <p:nvPr>
            <p:ph type="ctrTitle"/>
          </p:nvPr>
        </p:nvSpPr>
        <p:spPr>
          <a:xfrm>
            <a:off x="838199" y="4525347"/>
            <a:ext cx="6801321" cy="1737360"/>
          </a:xfrm>
        </p:spPr>
        <p:txBody>
          <a:bodyPr anchor="ctr">
            <a:normAutofit/>
          </a:bodyPr>
          <a:lstStyle/>
          <a:p>
            <a:pPr algn="r"/>
            <a:r>
              <a:rPr lang="es-ES" dirty="0"/>
              <a:t>Estado del arte</a:t>
            </a:r>
          </a:p>
        </p:txBody>
      </p:sp>
      <p:sp>
        <p:nvSpPr>
          <p:cNvPr id="5" name="Subtítulo 4">
            <a:extLst>
              <a:ext uri="{FF2B5EF4-FFF2-40B4-BE49-F238E27FC236}">
                <a16:creationId xmlns:a16="http://schemas.microsoft.com/office/drawing/2014/main" id="{23A8C10B-741E-45C3-AAA1-90E289263390}"/>
              </a:ext>
            </a:extLst>
          </p:cNvPr>
          <p:cNvSpPr>
            <a:spLocks noGrp="1"/>
          </p:cNvSpPr>
          <p:nvPr>
            <p:ph type="subTitle" idx="1"/>
          </p:nvPr>
        </p:nvSpPr>
        <p:spPr>
          <a:xfrm>
            <a:off x="7961258" y="4525347"/>
            <a:ext cx="3258675" cy="1737360"/>
          </a:xfrm>
        </p:spPr>
        <p:txBody>
          <a:bodyPr anchor="ctr">
            <a:normAutofit/>
          </a:bodyPr>
          <a:lstStyle/>
          <a:p>
            <a:pPr marL="457200" indent="-457200" algn="l">
              <a:buFont typeface="+mj-lt"/>
              <a:buAutoNum type="arabicPeriod"/>
            </a:pPr>
            <a:r>
              <a:rPr lang="es-ES" dirty="0"/>
              <a:t>Contenedores</a:t>
            </a:r>
          </a:p>
          <a:p>
            <a:pPr marL="457200" indent="-457200" algn="l">
              <a:buFont typeface="+mj-lt"/>
              <a:buAutoNum type="arabicPeriod"/>
            </a:pPr>
            <a:r>
              <a:rPr lang="es-ES" dirty="0"/>
              <a:t>Orquestadores</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67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7FC9E1-3822-4A77-BF65-E4BA63DC8AEE}"/>
              </a:ext>
            </a:extLst>
          </p:cNvPr>
          <p:cNvSpPr>
            <a:spLocks noGrp="1"/>
          </p:cNvSpPr>
          <p:nvPr>
            <p:ph type="title"/>
          </p:nvPr>
        </p:nvSpPr>
        <p:spPr>
          <a:xfrm>
            <a:off x="1136428" y="627564"/>
            <a:ext cx="7474172" cy="1325563"/>
          </a:xfrm>
        </p:spPr>
        <p:txBody>
          <a:bodyPr>
            <a:normAutofit/>
          </a:bodyPr>
          <a:lstStyle/>
          <a:p>
            <a:r>
              <a:rPr lang="es-ES" b="1" dirty="0"/>
              <a:t>Contenedores</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078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131829BB-1CE2-4D3B-B32B-AA1C729E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437" y="2748704"/>
            <a:ext cx="1592886" cy="1360590"/>
          </a:xfrm>
          <a:prstGeom prst="rect">
            <a:avLst/>
          </a:prstGeom>
        </p:spPr>
      </p:pic>
      <p:sp>
        <p:nvSpPr>
          <p:cNvPr id="4" name="AutoShape 2" descr="Resultado de imagen de docker">
            <a:extLst>
              <a:ext uri="{FF2B5EF4-FFF2-40B4-BE49-F238E27FC236}">
                <a16:creationId xmlns:a16="http://schemas.microsoft.com/office/drawing/2014/main" id="{D7528DC5-6E2A-4B1C-AD25-B2981CD1D2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Marcador de contenido 2">
            <a:extLst>
              <a:ext uri="{FF2B5EF4-FFF2-40B4-BE49-F238E27FC236}">
                <a16:creationId xmlns:a16="http://schemas.microsoft.com/office/drawing/2014/main" id="{932FAE83-4150-4EFE-9065-392CA3212B9D}"/>
              </a:ext>
            </a:extLst>
          </p:cNvPr>
          <p:cNvSpPr txBox="1">
            <a:spLocks/>
          </p:cNvSpPr>
          <p:nvPr/>
        </p:nvSpPr>
        <p:spPr>
          <a:xfrm>
            <a:off x="1136429" y="2278173"/>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Contenedores Linux (LXC)</a:t>
            </a:r>
          </a:p>
          <a:p>
            <a:pPr lvl="1"/>
            <a:r>
              <a:rPr lang="es-ES" dirty="0"/>
              <a:t>Limitan al uso de Linux como base del entorno</a:t>
            </a:r>
          </a:p>
          <a:p>
            <a:pPr marL="457200" lvl="1" indent="0">
              <a:buFont typeface="Arial" panose="020B0604020202020204" pitchFamily="34" charset="0"/>
              <a:buNone/>
            </a:pPr>
            <a:endParaRPr lang="es-ES" b="1" dirty="0"/>
          </a:p>
          <a:p>
            <a:r>
              <a:rPr lang="es-ES" sz="2400" b="1" dirty="0"/>
              <a:t>Contenedores Docker</a:t>
            </a:r>
          </a:p>
          <a:p>
            <a:pPr lvl="1"/>
            <a:r>
              <a:rPr lang="es-ES" dirty="0"/>
              <a:t>Funcionamiento sencillo</a:t>
            </a:r>
          </a:p>
          <a:p>
            <a:pPr lvl="1"/>
            <a:r>
              <a:rPr lang="es-ES" dirty="0"/>
              <a:t>Desechables y reproducibles</a:t>
            </a:r>
          </a:p>
          <a:p>
            <a:pPr marL="0" indent="0">
              <a:buNone/>
            </a:pPr>
            <a:endParaRPr lang="es-ES" sz="2400" dirty="0"/>
          </a:p>
        </p:txBody>
      </p:sp>
      <p:sp>
        <p:nvSpPr>
          <p:cNvPr id="3" name="Marcador de número de diapositiva 2">
            <a:extLst>
              <a:ext uri="{FF2B5EF4-FFF2-40B4-BE49-F238E27FC236}">
                <a16:creationId xmlns:a16="http://schemas.microsoft.com/office/drawing/2014/main" id="{6FF20C26-3D2E-4D86-8CA8-A36EE5811003}"/>
              </a:ext>
            </a:extLst>
          </p:cNvPr>
          <p:cNvSpPr>
            <a:spLocks noGrp="1"/>
          </p:cNvSpPr>
          <p:nvPr>
            <p:ph type="sldNum" sz="quarter" idx="12"/>
          </p:nvPr>
        </p:nvSpPr>
        <p:spPr/>
        <p:txBody>
          <a:bodyPr/>
          <a:lstStyle/>
          <a:p>
            <a:fld id="{4E8B5C8E-E234-4012-A049-14ABECB4DBCC}" type="slidenum">
              <a:rPr lang="es-ES" smtClean="0"/>
              <a:t>15</a:t>
            </a:fld>
            <a:endParaRPr lang="es-ES"/>
          </a:p>
        </p:txBody>
      </p:sp>
    </p:spTree>
    <p:extLst>
      <p:ext uri="{BB962C8B-B14F-4D97-AF65-F5344CB8AC3E}">
        <p14:creationId xmlns:p14="http://schemas.microsoft.com/office/powerpoint/2010/main" val="62755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7FC9E1-3822-4A77-BF65-E4BA63DC8AEE}"/>
              </a:ext>
            </a:extLst>
          </p:cNvPr>
          <p:cNvSpPr>
            <a:spLocks noGrp="1"/>
          </p:cNvSpPr>
          <p:nvPr>
            <p:ph type="title"/>
          </p:nvPr>
        </p:nvSpPr>
        <p:spPr>
          <a:xfrm>
            <a:off x="1136428" y="627564"/>
            <a:ext cx="7474172" cy="1325563"/>
          </a:xfrm>
        </p:spPr>
        <p:txBody>
          <a:bodyPr>
            <a:normAutofit/>
          </a:bodyPr>
          <a:lstStyle/>
          <a:p>
            <a:r>
              <a:rPr lang="es-ES" b="1" dirty="0"/>
              <a:t>Orquestadores</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078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Resultado de imagen de docker">
            <a:extLst>
              <a:ext uri="{FF2B5EF4-FFF2-40B4-BE49-F238E27FC236}">
                <a16:creationId xmlns:a16="http://schemas.microsoft.com/office/drawing/2014/main" id="{D7528DC5-6E2A-4B1C-AD25-B2981CD1D2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8" name="Imagen 7">
            <a:extLst>
              <a:ext uri="{FF2B5EF4-FFF2-40B4-BE49-F238E27FC236}">
                <a16:creationId xmlns:a16="http://schemas.microsoft.com/office/drawing/2014/main" id="{52891528-2C89-47DD-B0E2-F7581AF60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7555" y="2725897"/>
            <a:ext cx="1695616" cy="1285842"/>
          </a:xfrm>
          <a:prstGeom prst="rect">
            <a:avLst/>
          </a:prstGeom>
        </p:spPr>
      </p:pic>
      <p:sp>
        <p:nvSpPr>
          <p:cNvPr id="9" name="Marcador de contenido 2">
            <a:extLst>
              <a:ext uri="{FF2B5EF4-FFF2-40B4-BE49-F238E27FC236}">
                <a16:creationId xmlns:a16="http://schemas.microsoft.com/office/drawing/2014/main" id="{1C947856-5F6E-457D-8522-BAE3CEEA405D}"/>
              </a:ext>
            </a:extLst>
          </p:cNvPr>
          <p:cNvSpPr txBox="1">
            <a:spLocks/>
          </p:cNvSpPr>
          <p:nvPr/>
        </p:nvSpPr>
        <p:spPr>
          <a:xfrm>
            <a:off x="1288829" y="2430573"/>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Kubernetes</a:t>
            </a:r>
          </a:p>
          <a:p>
            <a:pPr lvl="1"/>
            <a:r>
              <a:rPr lang="es-ES" dirty="0"/>
              <a:t>Sencillo garantizar la disponibilidad</a:t>
            </a:r>
          </a:p>
          <a:p>
            <a:pPr lvl="1"/>
            <a:r>
              <a:rPr lang="es-ES" dirty="0"/>
              <a:t>Reglas para gestionar su escalabilidad</a:t>
            </a:r>
          </a:p>
          <a:p>
            <a:pPr marL="457200" lvl="1" indent="0">
              <a:buFont typeface="Arial" panose="020B0604020202020204" pitchFamily="34" charset="0"/>
              <a:buNone/>
            </a:pPr>
            <a:endParaRPr lang="es-ES" dirty="0"/>
          </a:p>
          <a:p>
            <a:r>
              <a:rPr lang="es-ES" sz="2400" b="1" dirty="0"/>
              <a:t>Docker </a:t>
            </a:r>
            <a:r>
              <a:rPr lang="es-ES" sz="2400" b="1" dirty="0" err="1"/>
              <a:t>Swarm</a:t>
            </a:r>
            <a:endParaRPr lang="es-ES" sz="2400" b="1" dirty="0"/>
          </a:p>
          <a:p>
            <a:pPr lvl="1"/>
            <a:r>
              <a:rPr lang="es-ES" dirty="0"/>
              <a:t>Orquestador nativo para los contenedores Docker</a:t>
            </a:r>
          </a:p>
          <a:p>
            <a:endParaRPr lang="es-ES" sz="2400" dirty="0"/>
          </a:p>
        </p:txBody>
      </p:sp>
      <p:sp>
        <p:nvSpPr>
          <p:cNvPr id="3" name="Marcador de número de diapositiva 2">
            <a:extLst>
              <a:ext uri="{FF2B5EF4-FFF2-40B4-BE49-F238E27FC236}">
                <a16:creationId xmlns:a16="http://schemas.microsoft.com/office/drawing/2014/main" id="{B7866DF7-3C03-4C33-B897-BF026BCA87A5}"/>
              </a:ext>
            </a:extLst>
          </p:cNvPr>
          <p:cNvSpPr>
            <a:spLocks noGrp="1"/>
          </p:cNvSpPr>
          <p:nvPr>
            <p:ph type="sldNum" sz="quarter" idx="12"/>
          </p:nvPr>
        </p:nvSpPr>
        <p:spPr/>
        <p:txBody>
          <a:bodyPr/>
          <a:lstStyle/>
          <a:p>
            <a:fld id="{4E8B5C8E-E234-4012-A049-14ABECB4DBCC}" type="slidenum">
              <a:rPr lang="es-ES" smtClean="0"/>
              <a:t>16</a:t>
            </a:fld>
            <a:endParaRPr lang="es-ES"/>
          </a:p>
        </p:txBody>
      </p:sp>
    </p:spTree>
    <p:extLst>
      <p:ext uri="{BB962C8B-B14F-4D97-AF65-F5344CB8AC3E}">
        <p14:creationId xmlns:p14="http://schemas.microsoft.com/office/powerpoint/2010/main" val="369935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11653463-1BB1-4501-9178-49F50A7D8287}"/>
              </a:ext>
            </a:extLst>
          </p:cNvPr>
          <p:cNvSpPr>
            <a:spLocks noGrp="1"/>
          </p:cNvSpPr>
          <p:nvPr>
            <p:ph type="ctrTitle"/>
          </p:nvPr>
        </p:nvSpPr>
        <p:spPr>
          <a:xfrm>
            <a:off x="838199" y="4525347"/>
            <a:ext cx="6801321" cy="1737360"/>
          </a:xfrm>
        </p:spPr>
        <p:txBody>
          <a:bodyPr anchor="ctr">
            <a:normAutofit/>
          </a:bodyPr>
          <a:lstStyle/>
          <a:p>
            <a:pPr algn="r"/>
            <a:r>
              <a:rPr lang="es-ES" dirty="0"/>
              <a:t>Caso de estudio</a:t>
            </a:r>
          </a:p>
        </p:txBody>
      </p:sp>
      <p:sp>
        <p:nvSpPr>
          <p:cNvPr id="5" name="Subtítulo 4">
            <a:extLst>
              <a:ext uri="{FF2B5EF4-FFF2-40B4-BE49-F238E27FC236}">
                <a16:creationId xmlns:a16="http://schemas.microsoft.com/office/drawing/2014/main" id="{23A8C10B-741E-45C3-AAA1-90E289263390}"/>
              </a:ext>
            </a:extLst>
          </p:cNvPr>
          <p:cNvSpPr>
            <a:spLocks noGrp="1"/>
          </p:cNvSpPr>
          <p:nvPr>
            <p:ph type="subTitle" idx="1"/>
          </p:nvPr>
        </p:nvSpPr>
        <p:spPr>
          <a:xfrm>
            <a:off x="7961258" y="4282633"/>
            <a:ext cx="3717592" cy="2152891"/>
          </a:xfrm>
        </p:spPr>
        <p:txBody>
          <a:bodyPr anchor="ctr">
            <a:normAutofit/>
          </a:bodyPr>
          <a:lstStyle/>
          <a:p>
            <a:pPr marL="457200" indent="-457200" algn="l">
              <a:buFont typeface="+mj-lt"/>
              <a:buAutoNum type="arabicPeriod"/>
            </a:pPr>
            <a:r>
              <a:rPr lang="es-ES" sz="1700" dirty="0"/>
              <a:t>Plan de trabajo</a:t>
            </a:r>
          </a:p>
          <a:p>
            <a:pPr marL="457200" indent="-457200" algn="l">
              <a:buFont typeface="+mj-lt"/>
              <a:buAutoNum type="arabicPeriod"/>
            </a:pPr>
            <a:r>
              <a:rPr lang="es-ES" sz="1700" dirty="0"/>
              <a:t>Especificación</a:t>
            </a:r>
          </a:p>
          <a:p>
            <a:pPr marL="457200" indent="-457200" algn="l">
              <a:buFont typeface="+mj-lt"/>
              <a:buAutoNum type="arabicPeriod"/>
            </a:pPr>
            <a:r>
              <a:rPr lang="es-ES" sz="1700" dirty="0"/>
              <a:t>Sistema monolítico</a:t>
            </a:r>
          </a:p>
          <a:p>
            <a:pPr marL="457200" indent="-457200" algn="l">
              <a:buFont typeface="+mj-lt"/>
              <a:buAutoNum type="arabicPeriod"/>
            </a:pPr>
            <a:r>
              <a:rPr lang="es-ES" sz="1700" dirty="0"/>
              <a:t>Sistema basado en microservicios</a:t>
            </a:r>
          </a:p>
          <a:p>
            <a:pPr marL="457200" indent="-457200" algn="l">
              <a:buFont typeface="+mj-lt"/>
              <a:buAutoNum type="arabicPeriod"/>
            </a:pPr>
            <a:r>
              <a:rPr lang="es-ES" sz="1700" dirty="0"/>
              <a:t>Demostración</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066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1">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2">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2B1D601-C021-4D0F-9CF4-60B7CE1F25A3}"/>
              </a:ext>
            </a:extLst>
          </p:cNvPr>
          <p:cNvSpPr>
            <a:spLocks noGrp="1"/>
          </p:cNvSpPr>
          <p:nvPr>
            <p:ph type="title"/>
          </p:nvPr>
        </p:nvSpPr>
        <p:spPr>
          <a:xfrm>
            <a:off x="767240" y="5665092"/>
            <a:ext cx="9095651" cy="830231"/>
          </a:xfrm>
        </p:spPr>
        <p:txBody>
          <a:bodyPr vert="horz" lIns="91440" tIns="45720" rIns="91440" bIns="45720" rtlCol="0" anchor="b">
            <a:normAutofit/>
          </a:bodyPr>
          <a:lstStyle/>
          <a:p>
            <a:pPr algn="ctr"/>
            <a:r>
              <a:rPr lang="en-US" b="1" kern="1200" dirty="0">
                <a:solidFill>
                  <a:schemeClr val="bg1"/>
                </a:solidFill>
                <a:latin typeface="+mj-lt"/>
                <a:ea typeface="+mj-ea"/>
                <a:cs typeface="+mj-cs"/>
              </a:rPr>
              <a:t>Plan de </a:t>
            </a:r>
            <a:r>
              <a:rPr lang="en-US" b="1" kern="1200" dirty="0" err="1">
                <a:solidFill>
                  <a:schemeClr val="bg1"/>
                </a:solidFill>
                <a:latin typeface="+mj-lt"/>
                <a:ea typeface="+mj-ea"/>
                <a:cs typeface="+mj-cs"/>
              </a:rPr>
              <a:t>desarrollo</a:t>
            </a:r>
            <a:endParaRPr lang="en-US" b="1" kern="1200" dirty="0">
              <a:solidFill>
                <a:schemeClr val="bg1"/>
              </a:solidFill>
              <a:latin typeface="+mj-lt"/>
              <a:ea typeface="+mj-ea"/>
              <a:cs typeface="+mj-cs"/>
            </a:endParaRPr>
          </a:p>
        </p:txBody>
      </p:sp>
      <p:sp>
        <p:nvSpPr>
          <p:cNvPr id="4" name="Marcador de número de diapositiva 3">
            <a:extLst>
              <a:ext uri="{FF2B5EF4-FFF2-40B4-BE49-F238E27FC236}">
                <a16:creationId xmlns:a16="http://schemas.microsoft.com/office/drawing/2014/main" id="{81C24233-BE9C-49DB-9293-E28BAAFC0329}"/>
              </a:ext>
            </a:extLst>
          </p:cNvPr>
          <p:cNvSpPr>
            <a:spLocks noGrp="1"/>
          </p:cNvSpPr>
          <p:nvPr>
            <p:ph type="sldNum" sz="quarter" idx="12"/>
          </p:nvPr>
        </p:nvSpPr>
        <p:spPr/>
        <p:txBody>
          <a:bodyPr/>
          <a:lstStyle/>
          <a:p>
            <a:fld id="{4E8B5C8E-E234-4012-A049-14ABECB4DBCC}" type="slidenum">
              <a:rPr lang="es-ES" smtClean="0"/>
              <a:t>18</a:t>
            </a:fld>
            <a:endParaRPr lang="es-ES"/>
          </a:p>
        </p:txBody>
      </p:sp>
      <p:pic>
        <p:nvPicPr>
          <p:cNvPr id="6" name="Imagen 5">
            <a:extLst>
              <a:ext uri="{FF2B5EF4-FFF2-40B4-BE49-F238E27FC236}">
                <a16:creationId xmlns:a16="http://schemas.microsoft.com/office/drawing/2014/main" id="{A8B24F98-8785-437B-87ED-B8F732E1310E}"/>
              </a:ext>
            </a:extLst>
          </p:cNvPr>
          <p:cNvPicPr>
            <a:picLocks noChangeAspect="1"/>
          </p:cNvPicPr>
          <p:nvPr/>
        </p:nvPicPr>
        <p:blipFill>
          <a:blip r:embed="rId3"/>
          <a:stretch>
            <a:fillRect/>
          </a:stretch>
        </p:blipFill>
        <p:spPr>
          <a:xfrm>
            <a:off x="0" y="-15875"/>
            <a:ext cx="12192000" cy="4686300"/>
          </a:xfrm>
          <a:prstGeom prst="rect">
            <a:avLst/>
          </a:prstGeom>
        </p:spPr>
      </p:pic>
    </p:spTree>
    <p:extLst>
      <p:ext uri="{BB962C8B-B14F-4D97-AF65-F5344CB8AC3E}">
        <p14:creationId xmlns:p14="http://schemas.microsoft.com/office/powerpoint/2010/main" val="358393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1">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2">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a:extLst>
              <a:ext uri="{FF2B5EF4-FFF2-40B4-BE49-F238E27FC236}">
                <a16:creationId xmlns:a16="http://schemas.microsoft.com/office/drawing/2014/main" id="{9C264619-45AA-4A0D-880E-1BE2948DB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3655" cy="4690743"/>
          </a:xfrm>
          <a:prstGeom prst="rect">
            <a:avLst/>
          </a:prstGeom>
        </p:spPr>
      </p:pic>
      <p:sp>
        <p:nvSpPr>
          <p:cNvPr id="4" name="Marcador de número de diapositiva 3">
            <a:extLst>
              <a:ext uri="{FF2B5EF4-FFF2-40B4-BE49-F238E27FC236}">
                <a16:creationId xmlns:a16="http://schemas.microsoft.com/office/drawing/2014/main" id="{9AFFC541-9187-4076-A662-E5EC857D4AEA}"/>
              </a:ext>
            </a:extLst>
          </p:cNvPr>
          <p:cNvSpPr>
            <a:spLocks noGrp="1"/>
          </p:cNvSpPr>
          <p:nvPr>
            <p:ph type="sldNum" sz="quarter" idx="12"/>
          </p:nvPr>
        </p:nvSpPr>
        <p:spPr/>
        <p:txBody>
          <a:bodyPr/>
          <a:lstStyle/>
          <a:p>
            <a:fld id="{4E8B5C8E-E234-4012-A049-14ABECB4DBCC}" type="slidenum">
              <a:rPr lang="es-ES" smtClean="0"/>
              <a:t>19</a:t>
            </a:fld>
            <a:endParaRPr lang="es-ES"/>
          </a:p>
        </p:txBody>
      </p:sp>
      <p:sp>
        <p:nvSpPr>
          <p:cNvPr id="10" name="Título 1">
            <a:extLst>
              <a:ext uri="{FF2B5EF4-FFF2-40B4-BE49-F238E27FC236}">
                <a16:creationId xmlns:a16="http://schemas.microsoft.com/office/drawing/2014/main" id="{BF781252-8F9E-443D-AF5B-600CA88B3E41}"/>
              </a:ext>
            </a:extLst>
          </p:cNvPr>
          <p:cNvSpPr txBox="1">
            <a:spLocks/>
          </p:cNvSpPr>
          <p:nvPr/>
        </p:nvSpPr>
        <p:spPr>
          <a:xfrm>
            <a:off x="767240" y="5665092"/>
            <a:ext cx="9095651" cy="8302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bg1"/>
                </a:solidFill>
              </a:rPr>
              <a:t>Plan de desarrollo</a:t>
            </a:r>
            <a:endParaRPr lang="en-US" b="1" dirty="0">
              <a:solidFill>
                <a:schemeClr val="bg1"/>
              </a:solidFill>
            </a:endParaRPr>
          </a:p>
        </p:txBody>
      </p:sp>
    </p:spTree>
    <p:extLst>
      <p:ext uri="{BB962C8B-B14F-4D97-AF65-F5344CB8AC3E}">
        <p14:creationId xmlns:p14="http://schemas.microsoft.com/office/powerpoint/2010/main" val="90610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AEDCDD5-F01F-4847-8ED1-B5AECDCEB458}"/>
              </a:ext>
            </a:extLst>
          </p:cNvPr>
          <p:cNvSpPr>
            <a:spLocks noGrp="1"/>
          </p:cNvSpPr>
          <p:nvPr>
            <p:ph type="title"/>
          </p:nvPr>
        </p:nvSpPr>
        <p:spPr>
          <a:xfrm>
            <a:off x="838200" y="963877"/>
            <a:ext cx="3494362" cy="4930246"/>
          </a:xfrm>
        </p:spPr>
        <p:txBody>
          <a:bodyPr>
            <a:normAutofit/>
          </a:bodyPr>
          <a:lstStyle/>
          <a:p>
            <a:pPr algn="r"/>
            <a:r>
              <a:rPr lang="es-ES" dirty="0">
                <a:solidFill>
                  <a:schemeClr val="accent1"/>
                </a:solidFill>
              </a:rPr>
              <a:t>Índice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03E572E-A5AE-4CDB-A343-36E6C432C3BC}"/>
              </a:ext>
            </a:extLst>
          </p:cNvPr>
          <p:cNvSpPr>
            <a:spLocks noGrp="1"/>
          </p:cNvSpPr>
          <p:nvPr>
            <p:ph idx="1"/>
          </p:nvPr>
        </p:nvSpPr>
        <p:spPr>
          <a:xfrm>
            <a:off x="4976031" y="963877"/>
            <a:ext cx="6377769" cy="4930246"/>
          </a:xfrm>
        </p:spPr>
        <p:txBody>
          <a:bodyPr anchor="ctr">
            <a:normAutofit/>
          </a:bodyPr>
          <a:lstStyle/>
          <a:p>
            <a:pPr marL="514350" indent="-514350">
              <a:buFont typeface="+mj-lt"/>
              <a:buAutoNum type="arabicPeriod"/>
            </a:pPr>
            <a:r>
              <a:rPr lang="es-ES" sz="2400" dirty="0"/>
              <a:t>Introducción</a:t>
            </a:r>
          </a:p>
          <a:p>
            <a:pPr marL="514350" indent="-514350">
              <a:buFont typeface="+mj-lt"/>
              <a:buAutoNum type="arabicPeriod"/>
            </a:pPr>
            <a:r>
              <a:rPr lang="es-ES" sz="2400" dirty="0"/>
              <a:t>Motivación y objetivos</a:t>
            </a:r>
          </a:p>
          <a:p>
            <a:pPr marL="514350" indent="-514350">
              <a:buFont typeface="+mj-lt"/>
              <a:buAutoNum type="arabicPeriod"/>
            </a:pPr>
            <a:r>
              <a:rPr lang="es-ES" sz="2400" dirty="0"/>
              <a:t>Proceso de desarrollo</a:t>
            </a:r>
          </a:p>
          <a:p>
            <a:pPr marL="514350" indent="-514350">
              <a:buFont typeface="+mj-lt"/>
              <a:buAutoNum type="arabicPeriod"/>
            </a:pPr>
            <a:r>
              <a:rPr lang="es-ES" sz="2400" dirty="0"/>
              <a:t>Estado del arte</a:t>
            </a:r>
          </a:p>
          <a:p>
            <a:pPr marL="514350" indent="-514350">
              <a:buFont typeface="+mj-lt"/>
              <a:buAutoNum type="arabicPeriod"/>
            </a:pPr>
            <a:r>
              <a:rPr lang="es-ES" sz="2400" dirty="0"/>
              <a:t>Caso de estudio</a:t>
            </a:r>
          </a:p>
          <a:p>
            <a:pPr marL="514350" indent="-514350">
              <a:buFont typeface="+mj-lt"/>
              <a:buAutoNum type="arabicPeriod"/>
            </a:pPr>
            <a:r>
              <a:rPr lang="es-ES" sz="2400" dirty="0"/>
              <a:t>Evaluación</a:t>
            </a:r>
          </a:p>
          <a:p>
            <a:pPr marL="514350" indent="-514350">
              <a:buFont typeface="+mj-lt"/>
              <a:buAutoNum type="arabicPeriod"/>
            </a:pPr>
            <a:r>
              <a:rPr lang="es-ES" sz="2400" dirty="0"/>
              <a:t>Conclusiones y trabajo futuro</a:t>
            </a:r>
          </a:p>
        </p:txBody>
      </p:sp>
      <p:sp>
        <p:nvSpPr>
          <p:cNvPr id="4" name="Marcador de número de diapositiva 3">
            <a:extLst>
              <a:ext uri="{FF2B5EF4-FFF2-40B4-BE49-F238E27FC236}">
                <a16:creationId xmlns:a16="http://schemas.microsoft.com/office/drawing/2014/main" id="{0DC41576-58E5-4B0B-A44C-FF22932B57ED}"/>
              </a:ext>
            </a:extLst>
          </p:cNvPr>
          <p:cNvSpPr>
            <a:spLocks noGrp="1"/>
          </p:cNvSpPr>
          <p:nvPr>
            <p:ph type="sldNum" sz="quarter" idx="12"/>
          </p:nvPr>
        </p:nvSpPr>
        <p:spPr/>
        <p:txBody>
          <a:bodyPr/>
          <a:lstStyle/>
          <a:p>
            <a:fld id="{4E8B5C8E-E234-4012-A049-14ABECB4DBCC}" type="slidenum">
              <a:rPr lang="es-ES" smtClean="0"/>
              <a:t>2</a:t>
            </a:fld>
            <a:endParaRPr lang="es-ES"/>
          </a:p>
        </p:txBody>
      </p:sp>
    </p:spTree>
    <p:extLst>
      <p:ext uri="{BB962C8B-B14F-4D97-AF65-F5344CB8AC3E}">
        <p14:creationId xmlns:p14="http://schemas.microsoft.com/office/powerpoint/2010/main" val="154477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1">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2">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a:extLst>
              <a:ext uri="{FF2B5EF4-FFF2-40B4-BE49-F238E27FC236}">
                <a16:creationId xmlns:a16="http://schemas.microsoft.com/office/drawing/2014/main" id="{22C39CAA-DC9D-4E70-B8AF-6D20F509C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690106"/>
          </a:xfrm>
          <a:prstGeom prst="rect">
            <a:avLst/>
          </a:prstGeom>
        </p:spPr>
      </p:pic>
      <p:sp>
        <p:nvSpPr>
          <p:cNvPr id="4" name="Marcador de número de diapositiva 3">
            <a:extLst>
              <a:ext uri="{FF2B5EF4-FFF2-40B4-BE49-F238E27FC236}">
                <a16:creationId xmlns:a16="http://schemas.microsoft.com/office/drawing/2014/main" id="{F25A8C1D-D08A-4F80-8E9A-F05EC9DD58EA}"/>
              </a:ext>
            </a:extLst>
          </p:cNvPr>
          <p:cNvSpPr>
            <a:spLocks noGrp="1"/>
          </p:cNvSpPr>
          <p:nvPr>
            <p:ph type="sldNum" sz="quarter" idx="12"/>
          </p:nvPr>
        </p:nvSpPr>
        <p:spPr/>
        <p:txBody>
          <a:bodyPr/>
          <a:lstStyle/>
          <a:p>
            <a:fld id="{4E8B5C8E-E234-4012-A049-14ABECB4DBCC}" type="slidenum">
              <a:rPr lang="es-ES" smtClean="0"/>
              <a:t>20</a:t>
            </a:fld>
            <a:endParaRPr lang="es-ES"/>
          </a:p>
        </p:txBody>
      </p:sp>
      <p:sp>
        <p:nvSpPr>
          <p:cNvPr id="12" name="Título 1">
            <a:extLst>
              <a:ext uri="{FF2B5EF4-FFF2-40B4-BE49-F238E27FC236}">
                <a16:creationId xmlns:a16="http://schemas.microsoft.com/office/drawing/2014/main" id="{709E6EBD-BE99-40F1-8A98-D03AA7D6FE90}"/>
              </a:ext>
            </a:extLst>
          </p:cNvPr>
          <p:cNvSpPr txBox="1">
            <a:spLocks/>
          </p:cNvSpPr>
          <p:nvPr/>
        </p:nvSpPr>
        <p:spPr>
          <a:xfrm>
            <a:off x="767240" y="5665092"/>
            <a:ext cx="9095651" cy="8302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bg1"/>
                </a:solidFill>
              </a:rPr>
              <a:t>Plan de desarrollo</a:t>
            </a:r>
            <a:endParaRPr lang="en-US" b="1" dirty="0">
              <a:solidFill>
                <a:schemeClr val="bg1"/>
              </a:solidFill>
            </a:endParaRPr>
          </a:p>
        </p:txBody>
      </p:sp>
    </p:spTree>
    <p:extLst>
      <p:ext uri="{BB962C8B-B14F-4D97-AF65-F5344CB8AC3E}">
        <p14:creationId xmlns:p14="http://schemas.microsoft.com/office/powerpoint/2010/main" val="197764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chemeClr val="accent1"/>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08E0ECC-49CF-4633-8CCB-157EF4D19801}"/>
              </a:ext>
            </a:extLst>
          </p:cNvPr>
          <p:cNvSpPr>
            <a:spLocks noGrp="1"/>
          </p:cNvSpPr>
          <p:nvPr>
            <p:ph type="title"/>
          </p:nvPr>
        </p:nvSpPr>
        <p:spPr>
          <a:xfrm>
            <a:off x="1286932" y="1204109"/>
            <a:ext cx="10023398" cy="857894"/>
          </a:xfrm>
        </p:spPr>
        <p:txBody>
          <a:bodyPr>
            <a:normAutofit/>
          </a:bodyPr>
          <a:lstStyle/>
          <a:p>
            <a:r>
              <a:rPr lang="es-ES" b="1">
                <a:solidFill>
                  <a:srgbClr val="FFFFFF"/>
                </a:solidFill>
              </a:rPr>
              <a:t>Especificación del caso de estudio</a:t>
            </a:r>
          </a:p>
        </p:txBody>
      </p:sp>
      <p:sp>
        <p:nvSpPr>
          <p:cNvPr id="3" name="Marcador de contenido 2">
            <a:extLst>
              <a:ext uri="{FF2B5EF4-FFF2-40B4-BE49-F238E27FC236}">
                <a16:creationId xmlns:a16="http://schemas.microsoft.com/office/drawing/2014/main" id="{7B0DDFDB-171F-4DC0-9437-9C8E59BB97CA}"/>
              </a:ext>
            </a:extLst>
          </p:cNvPr>
          <p:cNvSpPr>
            <a:spLocks noGrp="1"/>
          </p:cNvSpPr>
          <p:nvPr>
            <p:ph idx="1"/>
          </p:nvPr>
        </p:nvSpPr>
        <p:spPr>
          <a:xfrm>
            <a:off x="509198" y="3050425"/>
            <a:ext cx="4000500" cy="2855078"/>
          </a:xfrm>
        </p:spPr>
        <p:txBody>
          <a:bodyPr>
            <a:normAutofit/>
          </a:bodyPr>
          <a:lstStyle/>
          <a:p>
            <a:pPr marL="0" indent="0">
              <a:buNone/>
            </a:pPr>
            <a:r>
              <a:rPr lang="es-ES" sz="2400" dirty="0"/>
              <a:t>Aplicación móvil para un sistema de comercio electrónico:</a:t>
            </a:r>
          </a:p>
          <a:p>
            <a:pPr lvl="1"/>
            <a:r>
              <a:rPr lang="es-ES" dirty="0"/>
              <a:t>Realizar pedidos</a:t>
            </a:r>
          </a:p>
          <a:p>
            <a:pPr lvl="1"/>
            <a:r>
              <a:rPr lang="es-ES" dirty="0"/>
              <a:t>Ver factura de un pedido</a:t>
            </a:r>
          </a:p>
          <a:p>
            <a:pPr lvl="1"/>
            <a:r>
              <a:rPr lang="es-ES" dirty="0"/>
              <a:t>Crear una incidencia</a:t>
            </a:r>
          </a:p>
          <a:p>
            <a:endParaRPr lang="es-ES" sz="2400" dirty="0"/>
          </a:p>
        </p:txBody>
      </p:sp>
      <p:pic>
        <p:nvPicPr>
          <p:cNvPr id="5" name="Imagen 4">
            <a:extLst>
              <a:ext uri="{FF2B5EF4-FFF2-40B4-BE49-F238E27FC236}">
                <a16:creationId xmlns:a16="http://schemas.microsoft.com/office/drawing/2014/main" id="{64A506EB-042A-4569-B644-91D001353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411" y="2559090"/>
            <a:ext cx="7513543" cy="4489939"/>
          </a:xfrm>
          <a:prstGeom prst="rect">
            <a:avLst/>
          </a:prstGeom>
        </p:spPr>
      </p:pic>
      <p:sp>
        <p:nvSpPr>
          <p:cNvPr id="4" name="Marcador de número de diapositiva 3">
            <a:extLst>
              <a:ext uri="{FF2B5EF4-FFF2-40B4-BE49-F238E27FC236}">
                <a16:creationId xmlns:a16="http://schemas.microsoft.com/office/drawing/2014/main" id="{96FE077E-CA25-4717-B7D0-2E53E81DA419}"/>
              </a:ext>
            </a:extLst>
          </p:cNvPr>
          <p:cNvSpPr>
            <a:spLocks noGrp="1"/>
          </p:cNvSpPr>
          <p:nvPr>
            <p:ph type="sldNum" sz="quarter" idx="12"/>
          </p:nvPr>
        </p:nvSpPr>
        <p:spPr/>
        <p:txBody>
          <a:bodyPr/>
          <a:lstStyle/>
          <a:p>
            <a:fld id="{4E8B5C8E-E234-4012-A049-14ABECB4DBCC}" type="slidenum">
              <a:rPr lang="es-ES" smtClean="0"/>
              <a:t>21</a:t>
            </a:fld>
            <a:endParaRPr lang="es-ES"/>
          </a:p>
        </p:txBody>
      </p:sp>
    </p:spTree>
    <p:extLst>
      <p:ext uri="{BB962C8B-B14F-4D97-AF65-F5344CB8AC3E}">
        <p14:creationId xmlns:p14="http://schemas.microsoft.com/office/powerpoint/2010/main" val="69481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70B405-590A-4AAC-B51C-F66A8C6E0E1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latin typeface="+mj-lt"/>
                <a:ea typeface="+mj-ea"/>
                <a:cs typeface="+mj-cs"/>
              </a:rPr>
              <a:t>Arquitectura</a:t>
            </a:r>
            <a:r>
              <a:rPr lang="en-US" b="1" kern="1200" dirty="0">
                <a:solidFill>
                  <a:schemeClr val="bg1"/>
                </a:solidFill>
                <a:latin typeface="+mj-lt"/>
                <a:ea typeface="+mj-ea"/>
                <a:cs typeface="+mj-cs"/>
              </a:rPr>
              <a:t> </a:t>
            </a:r>
            <a:r>
              <a:rPr lang="en-US" b="1" kern="1200" dirty="0" err="1">
                <a:solidFill>
                  <a:schemeClr val="bg1"/>
                </a:solidFill>
                <a:latin typeface="+mj-lt"/>
                <a:ea typeface="+mj-ea"/>
                <a:cs typeface="+mj-cs"/>
              </a:rPr>
              <a:t>monolítica</a:t>
            </a:r>
            <a:endParaRPr lang="en-US" b="1" kern="1200" dirty="0">
              <a:solidFill>
                <a:schemeClr val="bg1"/>
              </a:solidFill>
              <a:latin typeface="+mj-lt"/>
              <a:ea typeface="+mj-ea"/>
              <a:cs typeface="+mj-cs"/>
            </a:endParaRPr>
          </a:p>
        </p:txBody>
      </p:sp>
      <p:grpSp>
        <p:nvGrpSpPr>
          <p:cNvPr id="27" name="Grupo 26">
            <a:extLst>
              <a:ext uri="{FF2B5EF4-FFF2-40B4-BE49-F238E27FC236}">
                <a16:creationId xmlns:a16="http://schemas.microsoft.com/office/drawing/2014/main" id="{CF6D157D-383F-4875-B31C-C8576A60292F}"/>
              </a:ext>
            </a:extLst>
          </p:cNvPr>
          <p:cNvGrpSpPr/>
          <p:nvPr/>
        </p:nvGrpSpPr>
        <p:grpSpPr>
          <a:xfrm>
            <a:off x="3930213" y="3018384"/>
            <a:ext cx="4875119" cy="3619483"/>
            <a:chOff x="3062650" y="1863968"/>
            <a:chExt cx="5804386" cy="4580794"/>
          </a:xfrm>
          <a:effectLst>
            <a:outerShdw blurRad="50800" dist="38100" dir="2700000" algn="tl" rotWithShape="0">
              <a:prstClr val="black">
                <a:alpha val="40000"/>
              </a:prstClr>
            </a:outerShdw>
          </a:effectLst>
        </p:grpSpPr>
        <p:sp>
          <p:nvSpPr>
            <p:cNvPr id="28" name="Rectángulo 27">
              <a:extLst>
                <a:ext uri="{FF2B5EF4-FFF2-40B4-BE49-F238E27FC236}">
                  <a16:creationId xmlns:a16="http://schemas.microsoft.com/office/drawing/2014/main" id="{28A19972-1644-41E5-A0AD-F6B00698F157}"/>
                </a:ext>
              </a:extLst>
            </p:cNvPr>
            <p:cNvSpPr/>
            <p:nvPr/>
          </p:nvSpPr>
          <p:spPr>
            <a:xfrm>
              <a:off x="3062650" y="1863969"/>
              <a:ext cx="4964724" cy="4580793"/>
            </a:xfrm>
            <a:prstGeom prst="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9" name="Rectángulo 28">
              <a:extLst>
                <a:ext uri="{FF2B5EF4-FFF2-40B4-BE49-F238E27FC236}">
                  <a16:creationId xmlns:a16="http://schemas.microsoft.com/office/drawing/2014/main" id="{8A351817-590C-4285-9935-F0FE4C822038}"/>
                </a:ext>
              </a:extLst>
            </p:cNvPr>
            <p:cNvSpPr/>
            <p:nvPr/>
          </p:nvSpPr>
          <p:spPr>
            <a:xfrm>
              <a:off x="8021511" y="1863968"/>
              <a:ext cx="845525" cy="4580793"/>
            </a:xfrm>
            <a:prstGeom prst="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BACK</a:t>
              </a:r>
            </a:p>
          </p:txBody>
        </p:sp>
      </p:grpSp>
      <p:grpSp>
        <p:nvGrpSpPr>
          <p:cNvPr id="30" name="Grupo 29">
            <a:extLst>
              <a:ext uri="{FF2B5EF4-FFF2-40B4-BE49-F238E27FC236}">
                <a16:creationId xmlns:a16="http://schemas.microsoft.com/office/drawing/2014/main" id="{212AC214-D1C5-4814-89B7-E666C468DAC1}"/>
              </a:ext>
            </a:extLst>
          </p:cNvPr>
          <p:cNvGrpSpPr/>
          <p:nvPr/>
        </p:nvGrpSpPr>
        <p:grpSpPr>
          <a:xfrm>
            <a:off x="3930215" y="1602792"/>
            <a:ext cx="4880045" cy="788532"/>
            <a:chOff x="3062650" y="448375"/>
            <a:chExt cx="5810250" cy="997961"/>
          </a:xfrm>
          <a:effectLst>
            <a:outerShdw blurRad="50800" dist="38100" dir="2700000" algn="tl" rotWithShape="0">
              <a:prstClr val="black">
                <a:alpha val="40000"/>
              </a:prstClr>
            </a:outerShdw>
          </a:effectLst>
        </p:grpSpPr>
        <p:sp>
          <p:nvSpPr>
            <p:cNvPr id="31" name="Rectángulo 30">
              <a:extLst>
                <a:ext uri="{FF2B5EF4-FFF2-40B4-BE49-F238E27FC236}">
                  <a16:creationId xmlns:a16="http://schemas.microsoft.com/office/drawing/2014/main" id="{0A6F668E-629E-4BED-BFB5-CCC40EAC86A9}"/>
                </a:ext>
              </a:extLst>
            </p:cNvPr>
            <p:cNvSpPr/>
            <p:nvPr/>
          </p:nvSpPr>
          <p:spPr>
            <a:xfrm>
              <a:off x="3062650" y="448375"/>
              <a:ext cx="4964724" cy="997961"/>
            </a:xfrm>
            <a:prstGeom prst="rect">
              <a:avLst/>
            </a:prstGeom>
            <a:solidFill>
              <a:schemeClr val="tx2">
                <a:lumMod val="40000"/>
                <a:lumOff val="6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32" name="Rectángulo 31">
              <a:extLst>
                <a:ext uri="{FF2B5EF4-FFF2-40B4-BE49-F238E27FC236}">
                  <a16:creationId xmlns:a16="http://schemas.microsoft.com/office/drawing/2014/main" id="{5504A794-E548-4887-9E0F-C7D0D2DE87DE}"/>
                </a:ext>
              </a:extLst>
            </p:cNvPr>
            <p:cNvSpPr/>
            <p:nvPr/>
          </p:nvSpPr>
          <p:spPr>
            <a:xfrm>
              <a:off x="7805219" y="448375"/>
              <a:ext cx="1067681" cy="997961"/>
            </a:xfrm>
            <a:prstGeom prst="rect">
              <a:avLst/>
            </a:prstGeom>
            <a:solidFill>
              <a:schemeClr val="tx2">
                <a:lumMod val="40000"/>
                <a:lumOff val="6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FRONT</a:t>
              </a:r>
            </a:p>
          </p:txBody>
        </p:sp>
      </p:grpSp>
      <p:sp>
        <p:nvSpPr>
          <p:cNvPr id="33" name="Rectángulo: esquinas redondeadas 32">
            <a:extLst>
              <a:ext uri="{FF2B5EF4-FFF2-40B4-BE49-F238E27FC236}">
                <a16:creationId xmlns:a16="http://schemas.microsoft.com/office/drawing/2014/main" id="{A95E7CE5-4A36-4755-BDB8-2546C0258310}"/>
              </a:ext>
            </a:extLst>
          </p:cNvPr>
          <p:cNvSpPr/>
          <p:nvPr/>
        </p:nvSpPr>
        <p:spPr>
          <a:xfrm>
            <a:off x="4026928" y="3313618"/>
            <a:ext cx="2675460"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Servicios</a:t>
            </a:r>
          </a:p>
        </p:txBody>
      </p:sp>
      <p:sp>
        <p:nvSpPr>
          <p:cNvPr id="34" name="Rectángulo: esquinas redondeadas 33">
            <a:extLst>
              <a:ext uri="{FF2B5EF4-FFF2-40B4-BE49-F238E27FC236}">
                <a16:creationId xmlns:a16="http://schemas.microsoft.com/office/drawing/2014/main" id="{CC7A2E58-DB67-401B-9170-BB17EF4BE51E}"/>
              </a:ext>
            </a:extLst>
          </p:cNvPr>
          <p:cNvSpPr/>
          <p:nvPr/>
        </p:nvSpPr>
        <p:spPr>
          <a:xfrm>
            <a:off x="4026928" y="4183455"/>
            <a:ext cx="2675460"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Aplicación</a:t>
            </a:r>
          </a:p>
        </p:txBody>
      </p:sp>
      <p:sp>
        <p:nvSpPr>
          <p:cNvPr id="35" name="Rectángulo: esquinas redondeadas 34">
            <a:extLst>
              <a:ext uri="{FF2B5EF4-FFF2-40B4-BE49-F238E27FC236}">
                <a16:creationId xmlns:a16="http://schemas.microsoft.com/office/drawing/2014/main" id="{B716AB66-8883-47FA-B1AD-BC609486CC8E}"/>
              </a:ext>
            </a:extLst>
          </p:cNvPr>
          <p:cNvSpPr/>
          <p:nvPr/>
        </p:nvSpPr>
        <p:spPr>
          <a:xfrm>
            <a:off x="4026929" y="5087624"/>
            <a:ext cx="2069072"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Dominio</a:t>
            </a:r>
          </a:p>
        </p:txBody>
      </p:sp>
      <p:sp>
        <p:nvSpPr>
          <p:cNvPr id="36" name="Rectángulo: esquinas redondeadas 35">
            <a:extLst>
              <a:ext uri="{FF2B5EF4-FFF2-40B4-BE49-F238E27FC236}">
                <a16:creationId xmlns:a16="http://schemas.microsoft.com/office/drawing/2014/main" id="{E5ECF530-0DBF-41B3-9DD8-98A0558ED7A4}"/>
              </a:ext>
            </a:extLst>
          </p:cNvPr>
          <p:cNvSpPr/>
          <p:nvPr/>
        </p:nvSpPr>
        <p:spPr>
          <a:xfrm>
            <a:off x="4002426" y="5991794"/>
            <a:ext cx="2699957"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Persistencia</a:t>
            </a:r>
          </a:p>
        </p:txBody>
      </p:sp>
      <p:sp>
        <p:nvSpPr>
          <p:cNvPr id="37" name="Rectángulo: esquinas redondeadas 36">
            <a:extLst>
              <a:ext uri="{FF2B5EF4-FFF2-40B4-BE49-F238E27FC236}">
                <a16:creationId xmlns:a16="http://schemas.microsoft.com/office/drawing/2014/main" id="{C158784E-A7A0-4974-9238-98A69AAE8DFF}"/>
              </a:ext>
            </a:extLst>
          </p:cNvPr>
          <p:cNvSpPr/>
          <p:nvPr/>
        </p:nvSpPr>
        <p:spPr>
          <a:xfrm>
            <a:off x="7247396" y="3358428"/>
            <a:ext cx="615392" cy="3067180"/>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C</a:t>
            </a:r>
          </a:p>
          <a:p>
            <a:pPr algn="ctr"/>
            <a:r>
              <a:rPr lang="es-ES" sz="2200" dirty="0"/>
              <a:t>o</a:t>
            </a:r>
          </a:p>
          <a:p>
            <a:pPr algn="ctr"/>
            <a:r>
              <a:rPr lang="es-ES" sz="2200" dirty="0"/>
              <a:t>n</a:t>
            </a:r>
          </a:p>
          <a:p>
            <a:pPr algn="ctr"/>
            <a:r>
              <a:rPr lang="es-ES" sz="2200" dirty="0"/>
              <a:t>t</a:t>
            </a:r>
          </a:p>
          <a:p>
            <a:pPr algn="ctr"/>
            <a:r>
              <a:rPr lang="es-ES" sz="2200" dirty="0"/>
              <a:t>r</a:t>
            </a:r>
          </a:p>
          <a:p>
            <a:pPr algn="ctr"/>
            <a:r>
              <a:rPr lang="es-ES" sz="2200" dirty="0"/>
              <a:t>a</a:t>
            </a:r>
          </a:p>
          <a:p>
            <a:pPr algn="ctr"/>
            <a:r>
              <a:rPr lang="es-ES" sz="2200" dirty="0"/>
              <a:t>t</a:t>
            </a:r>
          </a:p>
          <a:p>
            <a:pPr algn="ctr"/>
            <a:r>
              <a:rPr lang="es-ES" sz="2200" dirty="0"/>
              <a:t>o</a:t>
            </a:r>
          </a:p>
          <a:p>
            <a:pPr algn="ctr"/>
            <a:r>
              <a:rPr lang="es-ES" sz="2200" dirty="0"/>
              <a:t>s</a:t>
            </a:r>
          </a:p>
        </p:txBody>
      </p:sp>
      <p:sp>
        <p:nvSpPr>
          <p:cNvPr id="38" name="Diagrama de flujo: disco magnético 37">
            <a:extLst>
              <a:ext uri="{FF2B5EF4-FFF2-40B4-BE49-F238E27FC236}">
                <a16:creationId xmlns:a16="http://schemas.microsoft.com/office/drawing/2014/main" id="{257A1509-4A4D-4C40-9715-29B6ACAF8D0A}"/>
              </a:ext>
            </a:extLst>
          </p:cNvPr>
          <p:cNvSpPr/>
          <p:nvPr/>
        </p:nvSpPr>
        <p:spPr>
          <a:xfrm>
            <a:off x="2278224" y="5762537"/>
            <a:ext cx="679391" cy="993447"/>
          </a:xfrm>
          <a:prstGeom prst="flowChartMagneticDisk">
            <a:avLst/>
          </a:prstGeom>
          <a:solidFill>
            <a:srgbClr val="FFFC7F"/>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BD</a:t>
            </a:r>
          </a:p>
        </p:txBody>
      </p:sp>
      <p:cxnSp>
        <p:nvCxnSpPr>
          <p:cNvPr id="39" name="Conector recto de flecha 38">
            <a:extLst>
              <a:ext uri="{FF2B5EF4-FFF2-40B4-BE49-F238E27FC236}">
                <a16:creationId xmlns:a16="http://schemas.microsoft.com/office/drawing/2014/main" id="{E87E228A-35E5-4ED8-B566-248E36FE0B50}"/>
              </a:ext>
            </a:extLst>
          </p:cNvPr>
          <p:cNvCxnSpPr>
            <a:cxnSpLocks/>
            <a:stCxn id="36" idx="0"/>
          </p:cNvCxnSpPr>
          <p:nvPr/>
        </p:nvCxnSpPr>
        <p:spPr>
          <a:xfrm flipH="1" flipV="1">
            <a:off x="5352404" y="5622558"/>
            <a:ext cx="1" cy="369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ector recto de flecha 39">
            <a:extLst>
              <a:ext uri="{FF2B5EF4-FFF2-40B4-BE49-F238E27FC236}">
                <a16:creationId xmlns:a16="http://schemas.microsoft.com/office/drawing/2014/main" id="{570FDA03-B95E-4513-8DC5-78218C86D033}"/>
              </a:ext>
            </a:extLst>
          </p:cNvPr>
          <p:cNvCxnSpPr>
            <a:cxnSpLocks/>
            <a:stCxn id="33" idx="3"/>
          </p:cNvCxnSpPr>
          <p:nvPr/>
        </p:nvCxnSpPr>
        <p:spPr>
          <a:xfrm>
            <a:off x="6702388" y="3581085"/>
            <a:ext cx="54500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Conector recto de flecha 40">
            <a:extLst>
              <a:ext uri="{FF2B5EF4-FFF2-40B4-BE49-F238E27FC236}">
                <a16:creationId xmlns:a16="http://schemas.microsoft.com/office/drawing/2014/main" id="{A83EFC64-1408-49D6-B853-7CFC5088D23A}"/>
              </a:ext>
            </a:extLst>
          </p:cNvPr>
          <p:cNvCxnSpPr>
            <a:cxnSpLocks/>
            <a:stCxn id="34" idx="3"/>
          </p:cNvCxnSpPr>
          <p:nvPr/>
        </p:nvCxnSpPr>
        <p:spPr>
          <a:xfrm>
            <a:off x="6702388" y="4450922"/>
            <a:ext cx="54008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Conector recto de flecha 41">
            <a:extLst>
              <a:ext uri="{FF2B5EF4-FFF2-40B4-BE49-F238E27FC236}">
                <a16:creationId xmlns:a16="http://schemas.microsoft.com/office/drawing/2014/main" id="{0E00F45A-4DA1-4B74-ABDF-6820E08355B7}"/>
              </a:ext>
            </a:extLst>
          </p:cNvPr>
          <p:cNvCxnSpPr>
            <a:cxnSpLocks/>
            <a:stCxn id="34" idx="2"/>
          </p:cNvCxnSpPr>
          <p:nvPr/>
        </p:nvCxnSpPr>
        <p:spPr>
          <a:xfrm>
            <a:off x="5364658" y="4718389"/>
            <a:ext cx="0" cy="36923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Conector recto de flecha 42">
            <a:extLst>
              <a:ext uri="{FF2B5EF4-FFF2-40B4-BE49-F238E27FC236}">
                <a16:creationId xmlns:a16="http://schemas.microsoft.com/office/drawing/2014/main" id="{7CA8F7E6-C199-40BA-922E-4D3604A13BE8}"/>
              </a:ext>
            </a:extLst>
          </p:cNvPr>
          <p:cNvCxnSpPr>
            <a:cxnSpLocks/>
          </p:cNvCxnSpPr>
          <p:nvPr/>
        </p:nvCxnSpPr>
        <p:spPr>
          <a:xfrm>
            <a:off x="6331361" y="4718389"/>
            <a:ext cx="0" cy="127340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Conector recto de flecha 43">
            <a:extLst>
              <a:ext uri="{FF2B5EF4-FFF2-40B4-BE49-F238E27FC236}">
                <a16:creationId xmlns:a16="http://schemas.microsoft.com/office/drawing/2014/main" id="{C7635308-A749-4F76-BBB5-B2B90137533A}"/>
              </a:ext>
            </a:extLst>
          </p:cNvPr>
          <p:cNvCxnSpPr>
            <a:cxnSpLocks/>
            <a:stCxn id="33" idx="2"/>
            <a:endCxn id="34" idx="0"/>
          </p:cNvCxnSpPr>
          <p:nvPr/>
        </p:nvCxnSpPr>
        <p:spPr>
          <a:xfrm>
            <a:off x="5364658" y="3848552"/>
            <a:ext cx="0" cy="33490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5" name="Conector recto de flecha 44">
            <a:extLst>
              <a:ext uri="{FF2B5EF4-FFF2-40B4-BE49-F238E27FC236}">
                <a16:creationId xmlns:a16="http://schemas.microsoft.com/office/drawing/2014/main" id="{B2E5F13E-9260-41C3-81E1-B31FD0ABE21F}"/>
              </a:ext>
            </a:extLst>
          </p:cNvPr>
          <p:cNvCxnSpPr>
            <a:cxnSpLocks/>
            <a:stCxn id="36" idx="1"/>
            <a:endCxn id="38" idx="4"/>
          </p:cNvCxnSpPr>
          <p:nvPr/>
        </p:nvCxnSpPr>
        <p:spPr>
          <a:xfrm flipH="1">
            <a:off x="2957615" y="6259261"/>
            <a:ext cx="104481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6" name="Rectángulo: esquinas redondeadas 45">
            <a:extLst>
              <a:ext uri="{FF2B5EF4-FFF2-40B4-BE49-F238E27FC236}">
                <a16:creationId xmlns:a16="http://schemas.microsoft.com/office/drawing/2014/main" id="{CFA3852E-18E6-4BC7-BFE2-5516D5D6CFD4}"/>
              </a:ext>
            </a:extLst>
          </p:cNvPr>
          <p:cNvSpPr/>
          <p:nvPr/>
        </p:nvSpPr>
        <p:spPr>
          <a:xfrm>
            <a:off x="4026928" y="1761087"/>
            <a:ext cx="3739828"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Proxy</a:t>
            </a:r>
          </a:p>
        </p:txBody>
      </p:sp>
      <p:cxnSp>
        <p:nvCxnSpPr>
          <p:cNvPr id="47" name="Conector recto de flecha 46">
            <a:extLst>
              <a:ext uri="{FF2B5EF4-FFF2-40B4-BE49-F238E27FC236}">
                <a16:creationId xmlns:a16="http://schemas.microsoft.com/office/drawing/2014/main" id="{16FD7053-5AA0-4C02-8B19-8335A16EFDF5}"/>
              </a:ext>
            </a:extLst>
          </p:cNvPr>
          <p:cNvCxnSpPr>
            <a:cxnSpLocks/>
            <a:stCxn id="46" idx="2"/>
          </p:cNvCxnSpPr>
          <p:nvPr/>
        </p:nvCxnSpPr>
        <p:spPr>
          <a:xfrm>
            <a:off x="5896842" y="2296021"/>
            <a:ext cx="0" cy="10175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 name="Conector recto de flecha 47">
            <a:extLst>
              <a:ext uri="{FF2B5EF4-FFF2-40B4-BE49-F238E27FC236}">
                <a16:creationId xmlns:a16="http://schemas.microsoft.com/office/drawing/2014/main" id="{2641562B-D922-4676-8C5B-89B7AE0F6462}"/>
              </a:ext>
            </a:extLst>
          </p:cNvPr>
          <p:cNvCxnSpPr>
            <a:cxnSpLocks/>
            <a:endCxn id="37" idx="0"/>
          </p:cNvCxnSpPr>
          <p:nvPr/>
        </p:nvCxnSpPr>
        <p:spPr>
          <a:xfrm>
            <a:off x="7540502" y="2292471"/>
            <a:ext cx="14590" cy="10659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9" name="CuadroTexto 48">
            <a:extLst>
              <a:ext uri="{FF2B5EF4-FFF2-40B4-BE49-F238E27FC236}">
                <a16:creationId xmlns:a16="http://schemas.microsoft.com/office/drawing/2014/main" id="{5BE01FC0-0E3A-475F-9BD1-63D58955D6A7}"/>
              </a:ext>
            </a:extLst>
          </p:cNvPr>
          <p:cNvSpPr txBox="1"/>
          <p:nvPr/>
        </p:nvSpPr>
        <p:spPr>
          <a:xfrm>
            <a:off x="4698125" y="2549619"/>
            <a:ext cx="1561533" cy="369332"/>
          </a:xfrm>
          <a:prstGeom prst="rect">
            <a:avLst/>
          </a:prstGeom>
          <a:noFill/>
        </p:spPr>
        <p:txBody>
          <a:bodyPr wrap="square" rtlCol="0">
            <a:spAutoFit/>
          </a:bodyPr>
          <a:lstStyle/>
          <a:p>
            <a:r>
              <a:rPr lang="es-ES" b="1" dirty="0"/>
              <a:t>HTPP GET</a:t>
            </a:r>
          </a:p>
        </p:txBody>
      </p:sp>
      <p:sp>
        <p:nvSpPr>
          <p:cNvPr id="50" name="CuadroTexto 49">
            <a:extLst>
              <a:ext uri="{FF2B5EF4-FFF2-40B4-BE49-F238E27FC236}">
                <a16:creationId xmlns:a16="http://schemas.microsoft.com/office/drawing/2014/main" id="{CF6C345B-B6C9-46E5-8031-CCF4503CC93A}"/>
              </a:ext>
            </a:extLst>
          </p:cNvPr>
          <p:cNvSpPr txBox="1"/>
          <p:nvPr/>
        </p:nvSpPr>
        <p:spPr>
          <a:xfrm>
            <a:off x="2945031" y="5936094"/>
            <a:ext cx="1044811" cy="646331"/>
          </a:xfrm>
          <a:prstGeom prst="rect">
            <a:avLst/>
          </a:prstGeom>
          <a:noFill/>
        </p:spPr>
        <p:txBody>
          <a:bodyPr wrap="square" rtlCol="0">
            <a:spAutoFit/>
          </a:bodyPr>
          <a:lstStyle/>
          <a:p>
            <a:pPr algn="ctr"/>
            <a:r>
              <a:rPr lang="es-ES" dirty="0"/>
              <a:t>SQL </a:t>
            </a:r>
          </a:p>
          <a:p>
            <a:pPr algn="ctr"/>
            <a:r>
              <a:rPr lang="es-ES" dirty="0"/>
              <a:t>SELECT</a:t>
            </a:r>
          </a:p>
        </p:txBody>
      </p:sp>
      <p:sp>
        <p:nvSpPr>
          <p:cNvPr id="3" name="Marcador de número de diapositiva 2">
            <a:extLst>
              <a:ext uri="{FF2B5EF4-FFF2-40B4-BE49-F238E27FC236}">
                <a16:creationId xmlns:a16="http://schemas.microsoft.com/office/drawing/2014/main" id="{19DD0C61-BACB-435A-8F7E-A71CC9B2093D}"/>
              </a:ext>
            </a:extLst>
          </p:cNvPr>
          <p:cNvSpPr>
            <a:spLocks noGrp="1"/>
          </p:cNvSpPr>
          <p:nvPr>
            <p:ph type="sldNum" sz="quarter" idx="12"/>
          </p:nvPr>
        </p:nvSpPr>
        <p:spPr/>
        <p:txBody>
          <a:bodyPr/>
          <a:lstStyle/>
          <a:p>
            <a:fld id="{4E8B5C8E-E234-4012-A049-14ABECB4DBCC}" type="slidenum">
              <a:rPr lang="es-ES" smtClean="0"/>
              <a:t>22</a:t>
            </a:fld>
            <a:endParaRPr lang="es-ES"/>
          </a:p>
        </p:txBody>
      </p:sp>
    </p:spTree>
    <p:extLst>
      <p:ext uri="{BB962C8B-B14F-4D97-AF65-F5344CB8AC3E}">
        <p14:creationId xmlns:p14="http://schemas.microsoft.com/office/powerpoint/2010/main" val="204431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46" grpId="0" animBg="1"/>
      <p:bldP spid="49" grpId="0"/>
      <p:bldP spid="5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6A6DC8-6AAE-4E0F-8DE6-F3EBD1CE7E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a:solidFill>
                  <a:schemeClr val="bg1"/>
                </a:solidFill>
                <a:latin typeface="+mj-lt"/>
                <a:ea typeface="+mj-ea"/>
                <a:cs typeface="+mj-cs"/>
              </a:rPr>
              <a:t>Descomposición en microservicios</a:t>
            </a:r>
          </a:p>
        </p:txBody>
      </p:sp>
      <p:sp>
        <p:nvSpPr>
          <p:cNvPr id="3" name="Marcador de número de diapositiva 2">
            <a:extLst>
              <a:ext uri="{FF2B5EF4-FFF2-40B4-BE49-F238E27FC236}">
                <a16:creationId xmlns:a16="http://schemas.microsoft.com/office/drawing/2014/main" id="{1E832D05-94E2-4063-BC0D-D16DDC495165}"/>
              </a:ext>
            </a:extLst>
          </p:cNvPr>
          <p:cNvSpPr>
            <a:spLocks noGrp="1"/>
          </p:cNvSpPr>
          <p:nvPr>
            <p:ph type="sldNum" sz="quarter" idx="12"/>
          </p:nvPr>
        </p:nvSpPr>
        <p:spPr/>
        <p:txBody>
          <a:bodyPr/>
          <a:lstStyle/>
          <a:p>
            <a:fld id="{4E8B5C8E-E234-4012-A049-14ABECB4DBCC}" type="slidenum">
              <a:rPr lang="es-ES" smtClean="0"/>
              <a:t>23</a:t>
            </a:fld>
            <a:endParaRPr lang="es-ES"/>
          </a:p>
        </p:txBody>
      </p:sp>
      <p:pic>
        <p:nvPicPr>
          <p:cNvPr id="6" name="Imagen 5">
            <a:extLst>
              <a:ext uri="{FF2B5EF4-FFF2-40B4-BE49-F238E27FC236}">
                <a16:creationId xmlns:a16="http://schemas.microsoft.com/office/drawing/2014/main" id="{B2FC28E1-8B6E-49C3-8399-BE7BDB587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383" y="1396588"/>
            <a:ext cx="8942718" cy="5343984"/>
          </a:xfrm>
          <a:prstGeom prst="rect">
            <a:avLst/>
          </a:prstGeom>
        </p:spPr>
      </p:pic>
    </p:spTree>
    <p:extLst>
      <p:ext uri="{BB962C8B-B14F-4D97-AF65-F5344CB8AC3E}">
        <p14:creationId xmlns:p14="http://schemas.microsoft.com/office/powerpoint/2010/main" val="3656669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24</a:t>
            </a:fld>
            <a:endParaRPr lang="es-ES"/>
          </a:p>
        </p:txBody>
      </p:sp>
    </p:spTree>
    <p:extLst>
      <p:ext uri="{BB962C8B-B14F-4D97-AF65-F5344CB8AC3E}">
        <p14:creationId xmlns:p14="http://schemas.microsoft.com/office/powerpoint/2010/main" val="62692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25</a:t>
            </a:fld>
            <a:endParaRPr lang="es-ES"/>
          </a:p>
        </p:txBody>
      </p:sp>
      <p:sp>
        <p:nvSpPr>
          <p:cNvPr id="3" name="Rectángulo 2">
            <a:extLst>
              <a:ext uri="{FF2B5EF4-FFF2-40B4-BE49-F238E27FC236}">
                <a16:creationId xmlns:a16="http://schemas.microsoft.com/office/drawing/2014/main" id="{49730E63-3B44-4D00-8C6A-7B99D07B3AD5}"/>
              </a:ext>
            </a:extLst>
          </p:cNvPr>
          <p:cNvSpPr/>
          <p:nvPr/>
        </p:nvSpPr>
        <p:spPr>
          <a:xfrm>
            <a:off x="2085974" y="990600"/>
            <a:ext cx="2276475" cy="2076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746242CD-1B68-42E8-A87F-AB6558002267}"/>
              </a:ext>
            </a:extLst>
          </p:cNvPr>
          <p:cNvSpPr/>
          <p:nvPr/>
        </p:nvSpPr>
        <p:spPr>
          <a:xfrm>
            <a:off x="6029326" y="1352550"/>
            <a:ext cx="2343150" cy="2076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2E6945C5-F546-47D1-A1AB-A64C0E24A2BB}"/>
              </a:ext>
            </a:extLst>
          </p:cNvPr>
          <p:cNvSpPr/>
          <p:nvPr/>
        </p:nvSpPr>
        <p:spPr>
          <a:xfrm>
            <a:off x="9501190" y="3067050"/>
            <a:ext cx="2343150" cy="2076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238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26</a:t>
            </a:fld>
            <a:endParaRPr lang="es-ES"/>
          </a:p>
        </p:txBody>
      </p:sp>
      <p:sp>
        <p:nvSpPr>
          <p:cNvPr id="3" name="Rectángulo 2">
            <a:extLst>
              <a:ext uri="{FF2B5EF4-FFF2-40B4-BE49-F238E27FC236}">
                <a16:creationId xmlns:a16="http://schemas.microsoft.com/office/drawing/2014/main" id="{9D7A6FD3-8BB8-4CB9-97AA-986C12AE8502}"/>
              </a:ext>
            </a:extLst>
          </p:cNvPr>
          <p:cNvSpPr/>
          <p:nvPr/>
        </p:nvSpPr>
        <p:spPr>
          <a:xfrm>
            <a:off x="2636520" y="3268980"/>
            <a:ext cx="151638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50E87304-552B-4572-8825-496CE5626CCF}"/>
              </a:ext>
            </a:extLst>
          </p:cNvPr>
          <p:cNvSpPr/>
          <p:nvPr/>
        </p:nvSpPr>
        <p:spPr>
          <a:xfrm>
            <a:off x="6637020" y="3604260"/>
            <a:ext cx="151638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A3DA48A0-9B87-48E4-BADC-1B8B14598C54}"/>
              </a:ext>
            </a:extLst>
          </p:cNvPr>
          <p:cNvSpPr/>
          <p:nvPr/>
        </p:nvSpPr>
        <p:spPr>
          <a:xfrm>
            <a:off x="10165556" y="5331619"/>
            <a:ext cx="1421607" cy="450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9516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27</a:t>
            </a:fld>
            <a:endParaRPr lang="es-ES"/>
          </a:p>
        </p:txBody>
      </p:sp>
      <p:sp>
        <p:nvSpPr>
          <p:cNvPr id="3" name="Rectángulo 2">
            <a:extLst>
              <a:ext uri="{FF2B5EF4-FFF2-40B4-BE49-F238E27FC236}">
                <a16:creationId xmlns:a16="http://schemas.microsoft.com/office/drawing/2014/main" id="{4BA5C831-D738-487C-B446-E1F7DDDCA364}"/>
              </a:ext>
            </a:extLst>
          </p:cNvPr>
          <p:cNvSpPr/>
          <p:nvPr/>
        </p:nvSpPr>
        <p:spPr>
          <a:xfrm>
            <a:off x="9654540" y="792480"/>
            <a:ext cx="1264920" cy="5486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1977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28</a:t>
            </a:fld>
            <a:endParaRPr lang="es-ES"/>
          </a:p>
        </p:txBody>
      </p:sp>
      <p:sp>
        <p:nvSpPr>
          <p:cNvPr id="3" name="Rectángulo 2">
            <a:extLst>
              <a:ext uri="{FF2B5EF4-FFF2-40B4-BE49-F238E27FC236}">
                <a16:creationId xmlns:a16="http://schemas.microsoft.com/office/drawing/2014/main" id="{BF338598-D19E-47F1-8756-4DC5A27E9A18}"/>
              </a:ext>
            </a:extLst>
          </p:cNvPr>
          <p:cNvSpPr/>
          <p:nvPr/>
        </p:nvSpPr>
        <p:spPr>
          <a:xfrm>
            <a:off x="1390651" y="4565650"/>
            <a:ext cx="2317749" cy="1568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2462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29</a:t>
            </a:fld>
            <a:endParaRPr lang="es-ES"/>
          </a:p>
        </p:txBody>
      </p:sp>
      <p:sp>
        <p:nvSpPr>
          <p:cNvPr id="3" name="Rectángulo 2">
            <a:extLst>
              <a:ext uri="{FF2B5EF4-FFF2-40B4-BE49-F238E27FC236}">
                <a16:creationId xmlns:a16="http://schemas.microsoft.com/office/drawing/2014/main" id="{A86807BF-0D43-4148-A5C9-23D11D791B75}"/>
              </a:ext>
            </a:extLst>
          </p:cNvPr>
          <p:cNvSpPr/>
          <p:nvPr/>
        </p:nvSpPr>
        <p:spPr>
          <a:xfrm>
            <a:off x="6629400" y="3606801"/>
            <a:ext cx="1504950" cy="4635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3312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7FFCD42-6DE5-4C99-8B98-992AE176CDC8}"/>
              </a:ext>
            </a:extLst>
          </p:cNvPr>
          <p:cNvSpPr>
            <a:spLocks noGrp="1"/>
          </p:cNvSpPr>
          <p:nvPr>
            <p:ph type="title"/>
          </p:nvPr>
        </p:nvSpPr>
        <p:spPr>
          <a:xfrm>
            <a:off x="599096" y="963877"/>
            <a:ext cx="3733466" cy="4930246"/>
          </a:xfrm>
        </p:spPr>
        <p:txBody>
          <a:bodyPr vert="horz" lIns="91440" tIns="45720" rIns="91440" bIns="45720" rtlCol="0" anchor="ctr">
            <a:normAutofit/>
          </a:bodyPr>
          <a:lstStyle/>
          <a:p>
            <a:pPr algn="r"/>
            <a:r>
              <a:rPr lang="en-US" b="1" dirty="0" err="1">
                <a:solidFill>
                  <a:schemeClr val="accent1"/>
                </a:solidFill>
              </a:rPr>
              <a:t>Arquitectura</a:t>
            </a:r>
            <a:r>
              <a:rPr lang="en-US" b="1" dirty="0">
                <a:solidFill>
                  <a:schemeClr val="accent1"/>
                </a:solidFill>
              </a:rPr>
              <a:t> de </a:t>
            </a:r>
            <a:r>
              <a:rPr lang="en-US" b="1" dirty="0" err="1">
                <a:solidFill>
                  <a:schemeClr val="accent1"/>
                </a:solidFill>
              </a:rPr>
              <a:t>m</a:t>
            </a:r>
            <a:r>
              <a:rPr lang="en-US" b="1" kern="1200" dirty="0" err="1">
                <a:solidFill>
                  <a:schemeClr val="accent1"/>
                </a:solidFill>
                <a:latin typeface="+mj-lt"/>
                <a:ea typeface="+mj-ea"/>
                <a:cs typeface="+mj-cs"/>
              </a:rPr>
              <a:t>icroservicios</a:t>
            </a:r>
            <a:endParaRPr lang="en-US" b="1" kern="1200" dirty="0">
              <a:solidFill>
                <a:schemeClr val="accent1"/>
              </a:solidFill>
              <a:latin typeface="+mj-lt"/>
              <a:ea typeface="+mj-ea"/>
              <a:cs typeface="+mj-cs"/>
            </a:endParaRPr>
          </a:p>
        </p:txBody>
      </p:sp>
      <p:cxnSp>
        <p:nvCxnSpPr>
          <p:cNvPr id="39" name="Straight Connector 3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EED8E7-FDD7-47B2-AF9F-C7A56E4B12B0}"/>
              </a:ext>
            </a:extLst>
          </p:cNvPr>
          <p:cNvSpPr>
            <a:spLocks noGrp="1"/>
          </p:cNvSpPr>
          <p:nvPr>
            <p:ph sz="half" idx="2"/>
          </p:nvPr>
        </p:nvSpPr>
        <p:spPr>
          <a:xfrm>
            <a:off x="4976031" y="963877"/>
            <a:ext cx="6377769" cy="4930246"/>
          </a:xfrm>
        </p:spPr>
        <p:txBody>
          <a:bodyPr vert="horz" lIns="91440" tIns="45720" rIns="91440" bIns="45720" rtlCol="0" anchor="ctr">
            <a:normAutofit/>
          </a:bodyPr>
          <a:lstStyle/>
          <a:p>
            <a:pPr lvl="1"/>
            <a:r>
              <a:rPr lang="es-ES" u="sng" dirty="0"/>
              <a:t>Servicios</a:t>
            </a:r>
            <a:r>
              <a:rPr lang="es-ES" dirty="0"/>
              <a:t>: funcionalidades que se exponen a los clientes. Se ejecutan en procesos independientes</a:t>
            </a:r>
          </a:p>
          <a:p>
            <a:pPr marL="457200" lvl="1" indent="0">
              <a:buNone/>
            </a:pPr>
            <a:endParaRPr lang="es-ES" dirty="0"/>
          </a:p>
          <a:p>
            <a:pPr lvl="1"/>
            <a:r>
              <a:rPr lang="es-ES" u="sng" dirty="0"/>
              <a:t>Pequeños</a:t>
            </a:r>
            <a:r>
              <a:rPr lang="es-ES" dirty="0"/>
              <a:t>: no debe ser el foco principal. Prevalece respetar los principios de alta cohesión y bajo acoplamiento</a:t>
            </a:r>
          </a:p>
          <a:p>
            <a:pPr marL="457200" lvl="1" indent="0">
              <a:buNone/>
            </a:pPr>
            <a:endParaRPr lang="es-ES" dirty="0"/>
          </a:p>
          <a:p>
            <a:pPr lvl="1"/>
            <a:r>
              <a:rPr lang="es-ES" u="sng" dirty="0"/>
              <a:t>Autónomos</a:t>
            </a:r>
            <a:r>
              <a:rPr lang="es-ES" dirty="0"/>
              <a:t>: evolucionan de forma independiente</a:t>
            </a:r>
          </a:p>
        </p:txBody>
      </p:sp>
      <p:sp>
        <p:nvSpPr>
          <p:cNvPr id="4" name="Marcador de número de diapositiva 3">
            <a:extLst>
              <a:ext uri="{FF2B5EF4-FFF2-40B4-BE49-F238E27FC236}">
                <a16:creationId xmlns:a16="http://schemas.microsoft.com/office/drawing/2014/main" id="{290B5E6F-8A49-425C-965C-AC9827FFBFC3}"/>
              </a:ext>
            </a:extLst>
          </p:cNvPr>
          <p:cNvSpPr>
            <a:spLocks noGrp="1"/>
          </p:cNvSpPr>
          <p:nvPr>
            <p:ph type="sldNum" sz="quarter" idx="12"/>
          </p:nvPr>
        </p:nvSpPr>
        <p:spPr/>
        <p:txBody>
          <a:bodyPr/>
          <a:lstStyle/>
          <a:p>
            <a:fld id="{4E8B5C8E-E234-4012-A049-14ABECB4DBCC}" type="slidenum">
              <a:rPr lang="es-ES" smtClean="0"/>
              <a:t>3</a:t>
            </a:fld>
            <a:endParaRPr lang="es-ES"/>
          </a:p>
        </p:txBody>
      </p:sp>
    </p:spTree>
    <p:extLst>
      <p:ext uri="{BB962C8B-B14F-4D97-AF65-F5344CB8AC3E}">
        <p14:creationId xmlns:p14="http://schemas.microsoft.com/office/powerpoint/2010/main" val="85898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30</a:t>
            </a:fld>
            <a:endParaRPr lang="es-ES"/>
          </a:p>
        </p:txBody>
      </p:sp>
      <p:sp>
        <p:nvSpPr>
          <p:cNvPr id="3" name="Rectángulo 2">
            <a:extLst>
              <a:ext uri="{FF2B5EF4-FFF2-40B4-BE49-F238E27FC236}">
                <a16:creationId xmlns:a16="http://schemas.microsoft.com/office/drawing/2014/main" id="{8A76C8CC-A354-4678-8CF5-4FDA764B3BF1}"/>
              </a:ext>
            </a:extLst>
          </p:cNvPr>
          <p:cNvSpPr/>
          <p:nvPr/>
        </p:nvSpPr>
        <p:spPr>
          <a:xfrm>
            <a:off x="4762500" y="4572000"/>
            <a:ext cx="2330450" cy="1562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4524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6A6DC8-6AAE-4E0F-8DE6-F3EBD1CE7E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s-ES" sz="4000" b="1" dirty="0">
                <a:solidFill>
                  <a:schemeClr val="bg1"/>
                </a:solidFill>
              </a:rPr>
              <a:t>Evolución de los microservicios</a:t>
            </a:r>
            <a:endParaRPr lang="en-US" sz="4000" b="1" dirty="0">
              <a:solidFill>
                <a:schemeClr val="bg1"/>
              </a:solidFill>
            </a:endParaRPr>
          </a:p>
        </p:txBody>
      </p:sp>
      <p:sp>
        <p:nvSpPr>
          <p:cNvPr id="3" name="Marcador de número de diapositiva 2">
            <a:extLst>
              <a:ext uri="{FF2B5EF4-FFF2-40B4-BE49-F238E27FC236}">
                <a16:creationId xmlns:a16="http://schemas.microsoft.com/office/drawing/2014/main" id="{1E832D05-94E2-4063-BC0D-D16DDC495165}"/>
              </a:ext>
            </a:extLst>
          </p:cNvPr>
          <p:cNvSpPr>
            <a:spLocks noGrp="1"/>
          </p:cNvSpPr>
          <p:nvPr>
            <p:ph type="sldNum" sz="quarter" idx="12"/>
          </p:nvPr>
        </p:nvSpPr>
        <p:spPr/>
        <p:txBody>
          <a:bodyPr/>
          <a:lstStyle/>
          <a:p>
            <a:fld id="{4E8B5C8E-E234-4012-A049-14ABECB4DBCC}" type="slidenum">
              <a:rPr lang="es-ES" smtClean="0"/>
              <a:t>31</a:t>
            </a:fld>
            <a:endParaRPr lang="es-ES"/>
          </a:p>
        </p:txBody>
      </p:sp>
      <p:sp>
        <p:nvSpPr>
          <p:cNvPr id="7" name="Marcador de contenido 2">
            <a:extLst>
              <a:ext uri="{FF2B5EF4-FFF2-40B4-BE49-F238E27FC236}">
                <a16:creationId xmlns:a16="http://schemas.microsoft.com/office/drawing/2014/main" id="{C4DC2A32-626F-4DF1-AB1D-CF31277843DD}"/>
              </a:ext>
            </a:extLst>
          </p:cNvPr>
          <p:cNvSpPr>
            <a:spLocks noGrp="1"/>
          </p:cNvSpPr>
          <p:nvPr>
            <p:ph idx="1"/>
          </p:nvPr>
        </p:nvSpPr>
        <p:spPr>
          <a:xfrm>
            <a:off x="408777" y="1695378"/>
            <a:ext cx="10945023" cy="744836"/>
          </a:xfrm>
        </p:spPr>
        <p:txBody>
          <a:bodyPr anchor="ctr">
            <a:normAutofit/>
          </a:bodyPr>
          <a:lstStyle/>
          <a:p>
            <a:pPr marL="0" indent="0">
              <a:lnSpc>
                <a:spcPct val="150000"/>
              </a:lnSpc>
              <a:buNone/>
            </a:pPr>
            <a:r>
              <a:rPr lang="es-ES" sz="2400" dirty="0">
                <a:solidFill>
                  <a:srgbClr val="000000"/>
                </a:solidFill>
              </a:rPr>
              <a:t>Los microservicios evolucionan y se versionan de forma independiente</a:t>
            </a:r>
          </a:p>
        </p:txBody>
      </p:sp>
      <p:pic>
        <p:nvPicPr>
          <p:cNvPr id="8" name="Imagen 7">
            <a:extLst>
              <a:ext uri="{FF2B5EF4-FFF2-40B4-BE49-F238E27FC236}">
                <a16:creationId xmlns:a16="http://schemas.microsoft.com/office/drawing/2014/main" id="{3EC8ECED-D4DA-4085-A64C-140F2A9B1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32" y="2747290"/>
            <a:ext cx="6236723" cy="3616998"/>
          </a:xfrm>
          <a:prstGeom prst="rect">
            <a:avLst/>
          </a:prstGeom>
        </p:spPr>
      </p:pic>
    </p:spTree>
    <p:extLst>
      <p:ext uri="{BB962C8B-B14F-4D97-AF65-F5344CB8AC3E}">
        <p14:creationId xmlns:p14="http://schemas.microsoft.com/office/powerpoint/2010/main" val="3300907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7FC6DF5-6695-481D-AEEA-555296115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26"/>
            <a:ext cx="675033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FE27E6BE-1194-49E7-BA29-0898123DD9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ítulo 1">
            <a:extLst>
              <a:ext uri="{FF2B5EF4-FFF2-40B4-BE49-F238E27FC236}">
                <a16:creationId xmlns:a16="http://schemas.microsoft.com/office/drawing/2014/main" id="{A78A7D09-294E-4004-8B3C-AD70AB7A6F1C}"/>
              </a:ext>
            </a:extLst>
          </p:cNvPr>
          <p:cNvSpPr>
            <a:spLocks noGrp="1"/>
          </p:cNvSpPr>
          <p:nvPr>
            <p:ph type="title"/>
          </p:nvPr>
        </p:nvSpPr>
        <p:spPr>
          <a:xfrm>
            <a:off x="7015829" y="3726"/>
            <a:ext cx="5335063" cy="2253280"/>
          </a:xfrm>
        </p:spPr>
        <p:txBody>
          <a:bodyPr>
            <a:normAutofit/>
          </a:bodyPr>
          <a:lstStyle/>
          <a:p>
            <a:r>
              <a:rPr lang="es-ES" b="1" dirty="0">
                <a:solidFill>
                  <a:srgbClr val="000000"/>
                </a:solidFill>
              </a:rPr>
              <a:t>Herramientas para la construcción</a:t>
            </a:r>
          </a:p>
        </p:txBody>
      </p:sp>
      <p:sp>
        <p:nvSpPr>
          <p:cNvPr id="37" name="Freeform 82">
            <a:extLst>
              <a:ext uri="{FF2B5EF4-FFF2-40B4-BE49-F238E27FC236}">
                <a16:creationId xmlns:a16="http://schemas.microsoft.com/office/drawing/2014/main" id="{63D44656-9703-4F76-BF95-869D8579E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62511"/>
            <a:ext cx="3242130" cy="27049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Oval 38">
            <a:extLst>
              <a:ext uri="{FF2B5EF4-FFF2-40B4-BE49-F238E27FC236}">
                <a16:creationId xmlns:a16="http://schemas.microsoft.com/office/drawing/2014/main" id="{6F72EDF1-3CBA-4BB0-8AE8-3583F0846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971" y="2816635"/>
            <a:ext cx="2865340" cy="2865340"/>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78">
            <a:extLst>
              <a:ext uri="{FF2B5EF4-FFF2-40B4-BE49-F238E27FC236}">
                <a16:creationId xmlns:a16="http://schemas.microsoft.com/office/drawing/2014/main" id="{29B389D7-95A7-4E4F-B9CF-F8D686302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a:extLst>
              <a:ext uri="{FF2B5EF4-FFF2-40B4-BE49-F238E27FC236}">
                <a16:creationId xmlns:a16="http://schemas.microsoft.com/office/drawing/2014/main" id="{7B0CCC06-2C8B-4A16-97DE-3EFCB31ED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402" y="1002983"/>
            <a:ext cx="3060569" cy="1009752"/>
          </a:xfrm>
          <a:prstGeom prst="rect">
            <a:avLst/>
          </a:prstGeom>
        </p:spPr>
      </p:pic>
      <p:sp>
        <p:nvSpPr>
          <p:cNvPr id="43" name="Oval 42">
            <a:extLst>
              <a:ext uri="{FF2B5EF4-FFF2-40B4-BE49-F238E27FC236}">
                <a16:creationId xmlns:a16="http://schemas.microsoft.com/office/drawing/2014/main" id="{B275ED38-7160-44B2-ADEA-7615F92E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27" y="457158"/>
            <a:ext cx="1964524" cy="1964524"/>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CA5A71BB-4E1A-448C-9EE0-B50A99AD13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9819" y="928881"/>
            <a:ext cx="1659339" cy="962600"/>
          </a:xfrm>
          <a:prstGeom prst="rect">
            <a:avLst/>
          </a:prstGeom>
        </p:spPr>
      </p:pic>
      <p:pic>
        <p:nvPicPr>
          <p:cNvPr id="7" name="Imagen 6">
            <a:extLst>
              <a:ext uri="{FF2B5EF4-FFF2-40B4-BE49-F238E27FC236}">
                <a16:creationId xmlns:a16="http://schemas.microsoft.com/office/drawing/2014/main" id="{C121F1CE-F043-4B65-BBBC-976475EF8F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7908" y="3469632"/>
            <a:ext cx="2451471" cy="1495396"/>
          </a:xfrm>
          <a:prstGeom prst="rect">
            <a:avLst/>
          </a:prstGeom>
        </p:spPr>
      </p:pic>
      <p:sp>
        <p:nvSpPr>
          <p:cNvPr id="3" name="Marcador de contenido 2">
            <a:extLst>
              <a:ext uri="{FF2B5EF4-FFF2-40B4-BE49-F238E27FC236}">
                <a16:creationId xmlns:a16="http://schemas.microsoft.com/office/drawing/2014/main" id="{F9A65CBD-86BE-4639-8A4B-99E905D2DAF1}"/>
              </a:ext>
            </a:extLst>
          </p:cNvPr>
          <p:cNvSpPr>
            <a:spLocks noGrp="1"/>
          </p:cNvSpPr>
          <p:nvPr>
            <p:ph idx="1"/>
          </p:nvPr>
        </p:nvSpPr>
        <p:spPr>
          <a:xfrm>
            <a:off x="6909226" y="1736403"/>
            <a:ext cx="5640249" cy="5025801"/>
          </a:xfrm>
        </p:spPr>
        <p:txBody>
          <a:bodyPr anchor="ctr">
            <a:normAutofit/>
          </a:bodyPr>
          <a:lstStyle/>
          <a:p>
            <a:r>
              <a:rPr lang="es-ES" sz="2000" dirty="0">
                <a:solidFill>
                  <a:srgbClr val="000000"/>
                </a:solidFill>
              </a:rPr>
              <a:t>Persistencia: </a:t>
            </a:r>
            <a:r>
              <a:rPr lang="es-ES" sz="2000" b="1" dirty="0" err="1">
                <a:solidFill>
                  <a:srgbClr val="000000"/>
                </a:solidFill>
              </a:rPr>
              <a:t>Entity</a:t>
            </a:r>
            <a:r>
              <a:rPr lang="es-ES" sz="2000" b="1" dirty="0">
                <a:solidFill>
                  <a:srgbClr val="000000"/>
                </a:solidFill>
              </a:rPr>
              <a:t> Framework Core</a:t>
            </a:r>
            <a:r>
              <a:rPr lang="es-ES" sz="2000" dirty="0">
                <a:solidFill>
                  <a:srgbClr val="000000"/>
                </a:solidFill>
              </a:rPr>
              <a:t>.</a:t>
            </a:r>
          </a:p>
          <a:p>
            <a:r>
              <a:rPr lang="es-ES" sz="2000" dirty="0">
                <a:solidFill>
                  <a:srgbClr val="000000"/>
                </a:solidFill>
              </a:rPr>
              <a:t>Seguridad: </a:t>
            </a:r>
            <a:r>
              <a:rPr lang="es-ES" sz="2000" dirty="0" err="1">
                <a:solidFill>
                  <a:srgbClr val="000000"/>
                </a:solidFill>
              </a:rPr>
              <a:t>Identity</a:t>
            </a:r>
            <a:r>
              <a:rPr lang="es-ES" sz="2000" dirty="0">
                <a:solidFill>
                  <a:srgbClr val="000000"/>
                </a:solidFill>
              </a:rPr>
              <a:t>.</a:t>
            </a:r>
          </a:p>
          <a:p>
            <a:r>
              <a:rPr lang="es-ES" sz="2000" dirty="0">
                <a:solidFill>
                  <a:srgbClr val="000000"/>
                </a:solidFill>
              </a:rPr>
              <a:t>Informes: Open XML </a:t>
            </a:r>
            <a:r>
              <a:rPr lang="es-ES" sz="2000" dirty="0" err="1">
                <a:solidFill>
                  <a:srgbClr val="000000"/>
                </a:solidFill>
              </a:rPr>
              <a:t>PowerTools</a:t>
            </a:r>
            <a:r>
              <a:rPr lang="es-ES" sz="2000" dirty="0">
                <a:solidFill>
                  <a:srgbClr val="000000"/>
                </a:solidFill>
              </a:rPr>
              <a:t>.</a:t>
            </a:r>
          </a:p>
          <a:p>
            <a:r>
              <a:rPr lang="es-ES" sz="2000" dirty="0">
                <a:solidFill>
                  <a:srgbClr val="000000"/>
                </a:solidFill>
              </a:rPr>
              <a:t>Notificaciones: </a:t>
            </a:r>
            <a:r>
              <a:rPr lang="es-ES" sz="2000" dirty="0" err="1">
                <a:solidFill>
                  <a:srgbClr val="000000"/>
                </a:solidFill>
              </a:rPr>
              <a:t>MailKit</a:t>
            </a:r>
            <a:r>
              <a:rPr lang="es-ES" sz="2000" dirty="0">
                <a:solidFill>
                  <a:srgbClr val="000000"/>
                </a:solidFill>
              </a:rPr>
              <a:t>.</a:t>
            </a:r>
          </a:p>
          <a:p>
            <a:r>
              <a:rPr lang="es-ES" sz="2000" dirty="0">
                <a:solidFill>
                  <a:srgbClr val="000000"/>
                </a:solidFill>
              </a:rPr>
              <a:t>API interactiva: </a:t>
            </a:r>
            <a:r>
              <a:rPr lang="es-ES" sz="2000" b="1" dirty="0" err="1">
                <a:solidFill>
                  <a:srgbClr val="000000"/>
                </a:solidFill>
              </a:rPr>
              <a:t>Swagger</a:t>
            </a:r>
            <a:r>
              <a:rPr lang="es-ES" sz="2000" b="1" dirty="0">
                <a:solidFill>
                  <a:srgbClr val="000000"/>
                </a:solidFill>
              </a:rPr>
              <a:t> UI</a:t>
            </a:r>
            <a:r>
              <a:rPr lang="es-ES" sz="2000" dirty="0">
                <a:solidFill>
                  <a:srgbClr val="000000"/>
                </a:solidFill>
              </a:rPr>
              <a:t>.</a:t>
            </a:r>
          </a:p>
          <a:p>
            <a:r>
              <a:rPr lang="es-ES" sz="2000" dirty="0">
                <a:solidFill>
                  <a:srgbClr val="000000"/>
                </a:solidFill>
              </a:rPr>
              <a:t>Generación de la capa de proxy: </a:t>
            </a:r>
            <a:r>
              <a:rPr lang="es-ES" sz="2000" dirty="0" err="1">
                <a:solidFill>
                  <a:srgbClr val="000000"/>
                </a:solidFill>
              </a:rPr>
              <a:t>NSwag</a:t>
            </a:r>
            <a:r>
              <a:rPr lang="es-ES" sz="2000" dirty="0">
                <a:solidFill>
                  <a:srgbClr val="000000"/>
                </a:solidFill>
              </a:rPr>
              <a:t>.</a:t>
            </a:r>
          </a:p>
          <a:p>
            <a:r>
              <a:rPr lang="es-ES" sz="2000" dirty="0">
                <a:solidFill>
                  <a:srgbClr val="000000"/>
                </a:solidFill>
              </a:rPr>
              <a:t>Calidad del código: </a:t>
            </a:r>
            <a:r>
              <a:rPr lang="es-ES" sz="2000" b="1" dirty="0" err="1">
                <a:solidFill>
                  <a:srgbClr val="000000"/>
                </a:solidFill>
              </a:rPr>
              <a:t>CodeMaid</a:t>
            </a:r>
            <a:r>
              <a:rPr lang="es-ES" sz="2000" dirty="0">
                <a:solidFill>
                  <a:srgbClr val="000000"/>
                </a:solidFill>
              </a:rPr>
              <a:t> y </a:t>
            </a:r>
            <a:r>
              <a:rPr lang="es-ES" sz="2000" dirty="0" err="1">
                <a:solidFill>
                  <a:srgbClr val="000000"/>
                </a:solidFill>
              </a:rPr>
              <a:t>StyleCop</a:t>
            </a:r>
            <a:r>
              <a:rPr lang="es-ES" sz="2000" dirty="0">
                <a:solidFill>
                  <a:srgbClr val="000000"/>
                </a:solidFill>
              </a:rPr>
              <a:t>.</a:t>
            </a:r>
          </a:p>
          <a:p>
            <a:r>
              <a:rPr lang="es-ES" sz="2000" dirty="0">
                <a:solidFill>
                  <a:srgbClr val="000000"/>
                </a:solidFill>
              </a:rPr>
              <a:t>Interfaz de usuario: </a:t>
            </a:r>
            <a:r>
              <a:rPr lang="es-ES" sz="2000" b="1" dirty="0" err="1">
                <a:solidFill>
                  <a:srgbClr val="000000"/>
                </a:solidFill>
              </a:rPr>
              <a:t>Xamarin</a:t>
            </a:r>
            <a:r>
              <a:rPr lang="es-ES" sz="2000" dirty="0">
                <a:solidFill>
                  <a:srgbClr val="000000"/>
                </a:solidFill>
              </a:rPr>
              <a:t>.</a:t>
            </a:r>
          </a:p>
          <a:p>
            <a:r>
              <a:rPr lang="es-ES" sz="2000" dirty="0">
                <a:solidFill>
                  <a:srgbClr val="000000"/>
                </a:solidFill>
              </a:rPr>
              <a:t>Pruebas: </a:t>
            </a:r>
            <a:r>
              <a:rPr lang="es-ES" sz="2000" dirty="0" err="1">
                <a:solidFill>
                  <a:srgbClr val="000000"/>
                </a:solidFill>
              </a:rPr>
              <a:t>NUnit</a:t>
            </a:r>
            <a:r>
              <a:rPr lang="es-ES" sz="2000" dirty="0">
                <a:solidFill>
                  <a:srgbClr val="000000"/>
                </a:solidFill>
              </a:rPr>
              <a:t>.</a:t>
            </a:r>
          </a:p>
          <a:p>
            <a:r>
              <a:rPr lang="es-ES" sz="2000" dirty="0">
                <a:solidFill>
                  <a:srgbClr val="000000"/>
                </a:solidFill>
              </a:rPr>
              <a:t>Despliegue: </a:t>
            </a:r>
            <a:r>
              <a:rPr lang="es-ES" sz="2000" b="1" dirty="0">
                <a:solidFill>
                  <a:srgbClr val="000000"/>
                </a:solidFill>
              </a:rPr>
              <a:t>Docker, Kubernetes y Azure</a:t>
            </a:r>
            <a:r>
              <a:rPr lang="es-ES" sz="2000" dirty="0">
                <a:solidFill>
                  <a:srgbClr val="000000"/>
                </a:solidFill>
              </a:rPr>
              <a:t>.</a:t>
            </a:r>
          </a:p>
        </p:txBody>
      </p:sp>
      <p:pic>
        <p:nvPicPr>
          <p:cNvPr id="6" name="Imagen 5">
            <a:extLst>
              <a:ext uri="{FF2B5EF4-FFF2-40B4-BE49-F238E27FC236}">
                <a16:creationId xmlns:a16="http://schemas.microsoft.com/office/drawing/2014/main" id="{D3C2986C-DC27-4B92-A0F5-AF649EDC3A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892" y="4949796"/>
            <a:ext cx="3473468" cy="1641414"/>
          </a:xfrm>
          <a:prstGeom prst="rect">
            <a:avLst/>
          </a:prstGeom>
        </p:spPr>
      </p:pic>
      <p:sp>
        <p:nvSpPr>
          <p:cNvPr id="4" name="Marcador de número de diapositiva 3">
            <a:extLst>
              <a:ext uri="{FF2B5EF4-FFF2-40B4-BE49-F238E27FC236}">
                <a16:creationId xmlns:a16="http://schemas.microsoft.com/office/drawing/2014/main" id="{16EDC647-D0FC-4BBD-87D0-9CAD748BAD50}"/>
              </a:ext>
            </a:extLst>
          </p:cNvPr>
          <p:cNvSpPr>
            <a:spLocks noGrp="1"/>
          </p:cNvSpPr>
          <p:nvPr>
            <p:ph type="sldNum" sz="quarter" idx="12"/>
          </p:nvPr>
        </p:nvSpPr>
        <p:spPr/>
        <p:txBody>
          <a:bodyPr/>
          <a:lstStyle/>
          <a:p>
            <a:fld id="{4E8B5C8E-E234-4012-A049-14ABECB4DBCC}" type="slidenum">
              <a:rPr lang="es-ES" smtClean="0"/>
              <a:t>32</a:t>
            </a:fld>
            <a:endParaRPr lang="es-ES"/>
          </a:p>
        </p:txBody>
      </p:sp>
    </p:spTree>
    <p:extLst>
      <p:ext uri="{BB962C8B-B14F-4D97-AF65-F5344CB8AC3E}">
        <p14:creationId xmlns:p14="http://schemas.microsoft.com/office/powerpoint/2010/main" val="38548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1)">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C244790E-402A-4E63-9486-C4059831E789}"/>
              </a:ext>
            </a:extLst>
          </p:cNvPr>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err="1">
                <a:solidFill>
                  <a:srgbClr val="FFFFFF"/>
                </a:solidFill>
                <a:latin typeface="+mj-lt"/>
                <a:ea typeface="+mj-ea"/>
                <a:cs typeface="+mj-cs"/>
              </a:rPr>
              <a:t>Demostración</a:t>
            </a:r>
            <a:endParaRPr lang="en-US" sz="6600" kern="1200" dirty="0">
              <a:solidFill>
                <a:srgbClr val="FFFFFF"/>
              </a:solidFill>
              <a:latin typeface="+mj-lt"/>
              <a:ea typeface="+mj-ea"/>
              <a:cs typeface="+mj-cs"/>
            </a:endParaRPr>
          </a:p>
        </p:txBody>
      </p:sp>
      <p:sp>
        <p:nvSpPr>
          <p:cNvPr id="4" name="Marcador de número de diapositiva 3">
            <a:extLst>
              <a:ext uri="{FF2B5EF4-FFF2-40B4-BE49-F238E27FC236}">
                <a16:creationId xmlns:a16="http://schemas.microsoft.com/office/drawing/2014/main" id="{8CAA4107-3F52-4D62-991E-58DB4F5EBED1}"/>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4E8B5C8E-E234-4012-A049-14ABECB4DBCC}" type="slidenum">
              <a:rPr lang="en-US" sz="1000">
                <a:solidFill>
                  <a:srgbClr val="898989"/>
                </a:solidFill>
              </a:rPr>
              <a:pPr>
                <a:spcAft>
                  <a:spcPts val="600"/>
                </a:spcAft>
              </a:pPr>
              <a:t>33</a:t>
            </a:fld>
            <a:endParaRPr lang="en-US" sz="1000">
              <a:solidFill>
                <a:srgbClr val="898989"/>
              </a:solidFill>
            </a:endParaRPr>
          </a:p>
        </p:txBody>
      </p:sp>
    </p:spTree>
    <p:extLst>
      <p:ext uri="{BB962C8B-B14F-4D97-AF65-F5344CB8AC3E}">
        <p14:creationId xmlns:p14="http://schemas.microsoft.com/office/powerpoint/2010/main" val="2908376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6011EBE-2A28-4BCA-8A5C-236D0576883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Mantenimiento de las soluciones</a:t>
            </a:r>
          </a:p>
        </p:txBody>
      </p:sp>
      <p:graphicFrame>
        <p:nvGraphicFramePr>
          <p:cNvPr id="6" name="Tabla 5">
            <a:extLst>
              <a:ext uri="{FF2B5EF4-FFF2-40B4-BE49-F238E27FC236}">
                <a16:creationId xmlns:a16="http://schemas.microsoft.com/office/drawing/2014/main" id="{0913A6BA-0374-48BC-AC95-890080E4E6E5}"/>
              </a:ext>
            </a:extLst>
          </p:cNvPr>
          <p:cNvGraphicFramePr>
            <a:graphicFrameLocks noGrp="1"/>
          </p:cNvGraphicFramePr>
          <p:nvPr>
            <p:extLst>
              <p:ext uri="{D42A27DB-BD31-4B8C-83A1-F6EECF244321}">
                <p14:modId xmlns:p14="http://schemas.microsoft.com/office/powerpoint/2010/main" val="43019298"/>
              </p:ext>
            </p:extLst>
          </p:nvPr>
        </p:nvGraphicFramePr>
        <p:xfrm>
          <a:off x="327724" y="1803150"/>
          <a:ext cx="11668539" cy="4378576"/>
        </p:xfrm>
        <a:graphic>
          <a:graphicData uri="http://schemas.openxmlformats.org/drawingml/2006/table">
            <a:tbl>
              <a:tblPr firstRow="1" firstCol="1" bandRow="1">
                <a:tableStyleId>{5C22544A-7EE6-4342-B048-85BDC9FD1C3A}</a:tableStyleId>
              </a:tblPr>
              <a:tblGrid>
                <a:gridCol w="1709798">
                  <a:extLst>
                    <a:ext uri="{9D8B030D-6E8A-4147-A177-3AD203B41FA5}">
                      <a16:colId xmlns:a16="http://schemas.microsoft.com/office/drawing/2014/main" val="1883238552"/>
                    </a:ext>
                  </a:extLst>
                </a:gridCol>
                <a:gridCol w="5177928">
                  <a:extLst>
                    <a:ext uri="{9D8B030D-6E8A-4147-A177-3AD203B41FA5}">
                      <a16:colId xmlns:a16="http://schemas.microsoft.com/office/drawing/2014/main" val="1893057276"/>
                    </a:ext>
                  </a:extLst>
                </a:gridCol>
                <a:gridCol w="4780813">
                  <a:extLst>
                    <a:ext uri="{9D8B030D-6E8A-4147-A177-3AD203B41FA5}">
                      <a16:colId xmlns:a16="http://schemas.microsoft.com/office/drawing/2014/main" val="1626670283"/>
                    </a:ext>
                  </a:extLst>
                </a:gridCol>
              </a:tblGrid>
              <a:tr h="438970">
                <a:tc>
                  <a:txBody>
                    <a:bodyPr/>
                    <a:lstStyle/>
                    <a:p>
                      <a:endParaRPr lang="es-ES" sz="1600">
                        <a:effectLst/>
                        <a:latin typeface="Calibri" panose="020F0502020204030204" pitchFamily="34" charset="0"/>
                        <a:cs typeface="Arial" panose="020B0604020202020204" pitchFamily="34" charset="0"/>
                      </a:endParaRPr>
                    </a:p>
                  </a:txBody>
                  <a:tcPr marL="74137" marR="74137" marT="0" marB="0"/>
                </a:tc>
                <a:tc>
                  <a:txBody>
                    <a:bodyPr/>
                    <a:lstStyle/>
                    <a:p>
                      <a:pPr algn="ctr">
                        <a:lnSpc>
                          <a:spcPct val="107000"/>
                        </a:lnSpc>
                        <a:spcAft>
                          <a:spcPts val="0"/>
                        </a:spcAft>
                      </a:pPr>
                      <a:r>
                        <a:rPr lang="es-ES" sz="1800" dirty="0">
                          <a:effectLst/>
                        </a:rPr>
                        <a:t>Sistema basado en microservicios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tc>
                  <a:txBody>
                    <a:bodyPr/>
                    <a:lstStyle/>
                    <a:p>
                      <a:pPr algn="ctr">
                        <a:lnSpc>
                          <a:spcPct val="107000"/>
                        </a:lnSpc>
                        <a:spcAft>
                          <a:spcPts val="0"/>
                        </a:spcAft>
                      </a:pPr>
                      <a:r>
                        <a:rPr lang="es-ES" sz="1800">
                          <a:effectLst/>
                        </a:rPr>
                        <a:t>Sistema monolítico</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extLst>
                  <a:ext uri="{0D108BD9-81ED-4DB2-BD59-A6C34878D82A}">
                    <a16:rowId xmlns:a16="http://schemas.microsoft.com/office/drawing/2014/main" val="4283126485"/>
                  </a:ext>
                </a:extLst>
              </a:tr>
              <a:tr h="1257533">
                <a:tc>
                  <a:txBody>
                    <a:bodyPr/>
                    <a:lstStyle/>
                    <a:p>
                      <a:pPr algn="ctr">
                        <a:lnSpc>
                          <a:spcPct val="107000"/>
                        </a:lnSpc>
                        <a:spcAft>
                          <a:spcPts val="0"/>
                        </a:spcAft>
                      </a:pPr>
                      <a:r>
                        <a:rPr lang="es-ES" sz="1800">
                          <a:effectLst/>
                        </a:rPr>
                        <a:t>Mantenimiento correctivo</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tc>
                  <a:txBody>
                    <a:bodyPr/>
                    <a:lstStyle/>
                    <a:p>
                      <a:pPr>
                        <a:lnSpc>
                          <a:spcPct val="107000"/>
                        </a:lnSpc>
                        <a:spcAft>
                          <a:spcPts val="0"/>
                        </a:spcAft>
                      </a:pPr>
                      <a:r>
                        <a:rPr lang="es-ES" sz="1800" dirty="0">
                          <a:effectLst/>
                        </a:rPr>
                        <a:t>Los defectos:</a:t>
                      </a:r>
                    </a:p>
                    <a:p>
                      <a:pPr marL="342900" lvl="0" indent="-342900">
                        <a:spcAft>
                          <a:spcPts val="0"/>
                        </a:spcAft>
                        <a:buFont typeface="Symbol" panose="05050102010706020507" pitchFamily="18" charset="2"/>
                        <a:buChar char=""/>
                      </a:pPr>
                      <a:r>
                        <a:rPr lang="es-ES" sz="1800" dirty="0">
                          <a:effectLst/>
                        </a:rPr>
                        <a:t>Se localizan en un único microservicio.</a:t>
                      </a:r>
                    </a:p>
                    <a:p>
                      <a:pPr marL="342900" lvl="0" indent="-342900">
                        <a:spcAft>
                          <a:spcPts val="0"/>
                        </a:spcAft>
                        <a:buFont typeface="Symbol" panose="05050102010706020507" pitchFamily="18" charset="2"/>
                        <a:buChar char=""/>
                      </a:pPr>
                      <a:r>
                        <a:rPr lang="es-ES" sz="1800" dirty="0">
                          <a:effectLst/>
                        </a:rPr>
                        <a:t>Son difíciles de depurar si involucra a más de un servicio.</a:t>
                      </a:r>
                    </a:p>
                  </a:txBody>
                  <a:tcPr marL="74137" marR="74137" marT="0" marB="0"/>
                </a:tc>
                <a:tc>
                  <a:txBody>
                    <a:bodyPr/>
                    <a:lstStyle/>
                    <a:p>
                      <a:pPr marL="342900" lvl="0" indent="-342900">
                        <a:spcAft>
                          <a:spcPts val="0"/>
                        </a:spcAft>
                        <a:buFont typeface="Symbol" panose="05050102010706020507" pitchFamily="18" charset="2"/>
                        <a:buChar char=""/>
                      </a:pPr>
                      <a:endParaRPr lang="es-ES" sz="1800" dirty="0">
                        <a:effectLst/>
                      </a:endParaRPr>
                    </a:p>
                    <a:p>
                      <a:pPr marL="342900" lvl="0" indent="-342900">
                        <a:spcAft>
                          <a:spcPts val="0"/>
                        </a:spcAft>
                        <a:buFont typeface="Symbol" panose="05050102010706020507" pitchFamily="18" charset="2"/>
                        <a:buChar char=""/>
                      </a:pPr>
                      <a:r>
                        <a:rPr lang="es-ES" sz="1800" dirty="0">
                          <a:effectLst/>
                        </a:rPr>
                        <a:t>Difíciles de localizar.</a:t>
                      </a:r>
                    </a:p>
                    <a:p>
                      <a:pPr marL="342900" lvl="0" indent="-342900">
                        <a:spcAft>
                          <a:spcPts val="0"/>
                        </a:spcAft>
                        <a:buFont typeface="Symbol" panose="05050102010706020507" pitchFamily="18" charset="2"/>
                        <a:buChar char=""/>
                      </a:pPr>
                      <a:r>
                        <a:rPr lang="es-ES" sz="1800" dirty="0">
                          <a:effectLst/>
                        </a:rPr>
                        <a:t>Más fácil de depurar la solución para encontrar el defecto.</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extLst>
                  <a:ext uri="{0D108BD9-81ED-4DB2-BD59-A6C34878D82A}">
                    <a16:rowId xmlns:a16="http://schemas.microsoft.com/office/drawing/2014/main" val="1136375632"/>
                  </a:ext>
                </a:extLst>
              </a:tr>
              <a:tr h="1489148">
                <a:tc>
                  <a:txBody>
                    <a:bodyPr/>
                    <a:lstStyle/>
                    <a:p>
                      <a:pPr algn="ctr">
                        <a:spcAft>
                          <a:spcPts val="0"/>
                        </a:spcAft>
                      </a:pPr>
                      <a:r>
                        <a:rPr lang="es-ES" sz="1800">
                          <a:effectLst/>
                        </a:rPr>
                        <a:t>Mantenimiento perfectivo</a:t>
                      </a:r>
                      <a:endParaRPr lang="es-ES" sz="1800">
                        <a:effectLst/>
                        <a:latin typeface="Calibri" panose="020F0502020204030204" pitchFamily="34" charset="0"/>
                        <a:cs typeface="Arial" panose="020B0604020202020204" pitchFamily="34" charset="0"/>
                      </a:endParaRPr>
                    </a:p>
                  </a:txBody>
                  <a:tcPr marL="74137" marR="74137" marT="0" marB="0" anchor="ctr"/>
                </a:tc>
                <a:tc>
                  <a:txBody>
                    <a:bodyPr/>
                    <a:lstStyle/>
                    <a:p>
                      <a:pPr>
                        <a:lnSpc>
                          <a:spcPct val="107000"/>
                        </a:lnSpc>
                        <a:spcAft>
                          <a:spcPts val="0"/>
                        </a:spcAft>
                      </a:pPr>
                      <a:r>
                        <a:rPr lang="es-ES" sz="1800" dirty="0">
                          <a:effectLst/>
                        </a:rPr>
                        <a:t>Los nuevos requisitos:</a:t>
                      </a:r>
                    </a:p>
                    <a:p>
                      <a:pPr marL="342900" lvl="0" indent="-342900">
                        <a:spcAft>
                          <a:spcPts val="0"/>
                        </a:spcAft>
                        <a:buFont typeface="Symbol" panose="05050102010706020507" pitchFamily="18" charset="2"/>
                        <a:buChar char=""/>
                      </a:pPr>
                      <a:r>
                        <a:rPr lang="es-ES" sz="1800" dirty="0">
                          <a:effectLst/>
                        </a:rPr>
                        <a:t>Encajan dentro de un microservicio.</a:t>
                      </a:r>
                    </a:p>
                    <a:p>
                      <a:pPr marL="342900" lvl="0" indent="-342900">
                        <a:spcAft>
                          <a:spcPts val="0"/>
                        </a:spcAft>
                        <a:buFont typeface="Symbol" panose="05050102010706020507" pitchFamily="18" charset="2"/>
                        <a:buChar char=""/>
                      </a:pPr>
                      <a:r>
                        <a:rPr lang="es-ES" sz="1800" dirty="0">
                          <a:effectLst/>
                        </a:rPr>
                        <a:t>Dan lugar a nuevos microservicios.</a:t>
                      </a:r>
                    </a:p>
                    <a:p>
                      <a:pPr marL="342900" lvl="0" indent="-342900">
                        <a:spcAft>
                          <a:spcPts val="0"/>
                        </a:spcAft>
                        <a:buFont typeface="Symbol" panose="05050102010706020507" pitchFamily="18" charset="2"/>
                        <a:buChar char=""/>
                      </a:pPr>
                      <a:r>
                        <a:rPr lang="es-ES" sz="1800" dirty="0">
                          <a:effectLst/>
                        </a:rPr>
                        <a:t>Replantean la descomposición del sistema.</a:t>
                      </a:r>
                    </a:p>
                  </a:txBody>
                  <a:tcPr marL="74137" marR="74137" marT="0" marB="0"/>
                </a:tc>
                <a:tc>
                  <a:txBody>
                    <a:bodyPr/>
                    <a:lstStyle/>
                    <a:p>
                      <a:pPr marL="342900" lvl="0" indent="-342900">
                        <a:spcAft>
                          <a:spcPts val="0"/>
                        </a:spcAft>
                        <a:buFont typeface="Symbol" panose="05050102010706020507" pitchFamily="18" charset="2"/>
                        <a:buChar char=""/>
                      </a:pPr>
                      <a:endParaRPr lang="es-ES" sz="1800" dirty="0">
                        <a:effectLst/>
                      </a:endParaRPr>
                    </a:p>
                    <a:p>
                      <a:pPr marL="342900" lvl="0" indent="-342900">
                        <a:spcAft>
                          <a:spcPts val="0"/>
                        </a:spcAft>
                        <a:buFont typeface="Symbol" panose="05050102010706020507" pitchFamily="18" charset="2"/>
                        <a:buChar char=""/>
                      </a:pPr>
                      <a:r>
                        <a:rPr lang="es-ES" sz="1800" dirty="0">
                          <a:effectLst/>
                        </a:rPr>
                        <a:t>Los nuevos requisitos añaden complejidad al sistema.</a:t>
                      </a:r>
                    </a:p>
                    <a:p>
                      <a:pPr marL="342900" lvl="0" indent="-342900">
                        <a:spcAft>
                          <a:spcPts val="0"/>
                        </a:spcAft>
                        <a:buFont typeface="Symbol" panose="05050102010706020507" pitchFamily="18" charset="2"/>
                        <a:buChar char=""/>
                      </a:pPr>
                      <a:r>
                        <a:rPr lang="es-ES" sz="1800" dirty="0">
                          <a:effectLst/>
                        </a:rPr>
                        <a:t>Hacen que el futuro mantenimiento sea más complejo.</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extLst>
                  <a:ext uri="{0D108BD9-81ED-4DB2-BD59-A6C34878D82A}">
                    <a16:rowId xmlns:a16="http://schemas.microsoft.com/office/drawing/2014/main" val="2603449583"/>
                  </a:ext>
                </a:extLst>
              </a:tr>
              <a:tr h="1192925">
                <a:tc>
                  <a:txBody>
                    <a:bodyPr/>
                    <a:lstStyle/>
                    <a:p>
                      <a:pPr algn="ctr">
                        <a:lnSpc>
                          <a:spcPct val="107000"/>
                        </a:lnSpc>
                        <a:spcAft>
                          <a:spcPts val="0"/>
                        </a:spcAft>
                      </a:pPr>
                      <a:r>
                        <a:rPr lang="es-ES" sz="1800">
                          <a:effectLst/>
                        </a:rPr>
                        <a:t>Mantenimiento adaptativo</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tc>
                  <a:txBody>
                    <a:bodyPr/>
                    <a:lstStyle/>
                    <a:p>
                      <a:pPr>
                        <a:lnSpc>
                          <a:spcPct val="107000"/>
                        </a:lnSpc>
                        <a:spcAft>
                          <a:spcPts val="0"/>
                        </a:spcAft>
                      </a:pPr>
                      <a:r>
                        <a:rPr lang="es-ES" sz="1800" dirty="0">
                          <a:effectLst/>
                        </a:rPr>
                        <a:t>Los cambios para adaptar el sistema:</a:t>
                      </a:r>
                    </a:p>
                    <a:p>
                      <a:pPr marL="342900" lvl="0" indent="-342900">
                        <a:spcAft>
                          <a:spcPts val="0"/>
                        </a:spcAft>
                        <a:buFont typeface="Symbol" panose="05050102010706020507" pitchFamily="18" charset="2"/>
                        <a:buChar char=""/>
                      </a:pPr>
                      <a:r>
                        <a:rPr lang="es-ES" sz="1800" dirty="0">
                          <a:effectLst/>
                        </a:rPr>
                        <a:t>Afectan a solo una porción del sistema.</a:t>
                      </a:r>
                    </a:p>
                    <a:p>
                      <a:pPr marL="342900" lvl="0" indent="-342900">
                        <a:spcAft>
                          <a:spcPts val="0"/>
                        </a:spcAft>
                        <a:buFont typeface="Symbol" panose="05050102010706020507" pitchFamily="18" charset="2"/>
                        <a:buChar char=""/>
                      </a:pPr>
                      <a:r>
                        <a:rPr lang="es-ES" sz="1800" dirty="0">
                          <a:effectLst/>
                        </a:rPr>
                        <a:t>Pueden abordarse de forma incremental.</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tc>
                  <a:txBody>
                    <a:bodyPr/>
                    <a:lstStyle/>
                    <a:p>
                      <a:pPr marL="342900" lvl="0" indent="-342900">
                        <a:spcAft>
                          <a:spcPts val="0"/>
                        </a:spcAft>
                        <a:buFont typeface="Symbol" panose="05050102010706020507" pitchFamily="18" charset="2"/>
                        <a:buChar char=""/>
                      </a:pPr>
                      <a:endParaRPr lang="es-ES" sz="1800" dirty="0">
                        <a:effectLst/>
                      </a:endParaRPr>
                    </a:p>
                    <a:p>
                      <a:pPr marL="342900" lvl="0" indent="-342900">
                        <a:spcAft>
                          <a:spcPts val="0"/>
                        </a:spcAft>
                        <a:buFont typeface="Symbol" panose="05050102010706020507" pitchFamily="18" charset="2"/>
                        <a:buChar char=""/>
                      </a:pPr>
                      <a:r>
                        <a:rPr lang="es-ES" sz="1800" dirty="0">
                          <a:effectLst/>
                        </a:rPr>
                        <a:t>Los cambios afectan al sistema en su totalidad.</a:t>
                      </a:r>
                    </a:p>
                    <a:p>
                      <a:pPr marL="342900" lvl="0" indent="-342900">
                        <a:spcAft>
                          <a:spcPts val="0"/>
                        </a:spcAft>
                        <a:buFont typeface="Symbol" panose="05050102010706020507" pitchFamily="18" charset="2"/>
                        <a:buChar char=""/>
                      </a:pPr>
                      <a:r>
                        <a:rPr lang="es-ES" sz="1800" dirty="0">
                          <a:effectLst/>
                        </a:rPr>
                        <a:t>No pueden abordarse de forma incremental.</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extLst>
                  <a:ext uri="{0D108BD9-81ED-4DB2-BD59-A6C34878D82A}">
                    <a16:rowId xmlns:a16="http://schemas.microsoft.com/office/drawing/2014/main" val="615270659"/>
                  </a:ext>
                </a:extLst>
              </a:tr>
            </a:tbl>
          </a:graphicData>
        </a:graphic>
      </p:graphicFrame>
      <p:sp>
        <p:nvSpPr>
          <p:cNvPr id="3" name="Marcador de número de diapositiva 2">
            <a:extLst>
              <a:ext uri="{FF2B5EF4-FFF2-40B4-BE49-F238E27FC236}">
                <a16:creationId xmlns:a16="http://schemas.microsoft.com/office/drawing/2014/main" id="{DC876BB3-FBBD-4A9C-8C05-D568A36AC15F}"/>
              </a:ext>
            </a:extLst>
          </p:cNvPr>
          <p:cNvSpPr>
            <a:spLocks noGrp="1"/>
          </p:cNvSpPr>
          <p:nvPr>
            <p:ph type="sldNum" sz="quarter" idx="12"/>
          </p:nvPr>
        </p:nvSpPr>
        <p:spPr/>
        <p:txBody>
          <a:bodyPr/>
          <a:lstStyle/>
          <a:p>
            <a:fld id="{4E8B5C8E-E234-4012-A049-14ABECB4DBCC}" type="slidenum">
              <a:rPr lang="es-ES" smtClean="0"/>
              <a:t>34</a:t>
            </a:fld>
            <a:endParaRPr lang="es-ES"/>
          </a:p>
        </p:txBody>
      </p:sp>
    </p:spTree>
    <p:extLst>
      <p:ext uri="{BB962C8B-B14F-4D97-AF65-F5344CB8AC3E}">
        <p14:creationId xmlns:p14="http://schemas.microsoft.com/office/powerpoint/2010/main" val="2348493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6EEAF1-D390-4F10-BEE3-1F2F8B07302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Evaluación de requisitos no funcionales</a:t>
            </a:r>
          </a:p>
        </p:txBody>
      </p:sp>
      <p:graphicFrame>
        <p:nvGraphicFramePr>
          <p:cNvPr id="6" name="Tabla 5">
            <a:extLst>
              <a:ext uri="{FF2B5EF4-FFF2-40B4-BE49-F238E27FC236}">
                <a16:creationId xmlns:a16="http://schemas.microsoft.com/office/drawing/2014/main" id="{B8BE6C6D-7E27-4B7A-91EC-9E041C3D5B4C}"/>
              </a:ext>
            </a:extLst>
          </p:cNvPr>
          <p:cNvGraphicFramePr>
            <a:graphicFrameLocks noGrp="1"/>
          </p:cNvGraphicFramePr>
          <p:nvPr>
            <p:extLst>
              <p:ext uri="{D42A27DB-BD31-4B8C-83A1-F6EECF244321}">
                <p14:modId xmlns:p14="http://schemas.microsoft.com/office/powerpoint/2010/main" val="332515675"/>
              </p:ext>
            </p:extLst>
          </p:nvPr>
        </p:nvGraphicFramePr>
        <p:xfrm>
          <a:off x="222105" y="1862667"/>
          <a:ext cx="11747789" cy="4110926"/>
        </p:xfrm>
        <a:graphic>
          <a:graphicData uri="http://schemas.openxmlformats.org/drawingml/2006/table">
            <a:tbl>
              <a:tblPr firstRow="1" firstCol="1" bandRow="1">
                <a:tableStyleId>{5C22544A-7EE6-4342-B048-85BDC9FD1C3A}</a:tableStyleId>
              </a:tblPr>
              <a:tblGrid>
                <a:gridCol w="1583373">
                  <a:extLst>
                    <a:ext uri="{9D8B030D-6E8A-4147-A177-3AD203B41FA5}">
                      <a16:colId xmlns:a16="http://schemas.microsoft.com/office/drawing/2014/main" val="406105630"/>
                    </a:ext>
                  </a:extLst>
                </a:gridCol>
                <a:gridCol w="5105798">
                  <a:extLst>
                    <a:ext uri="{9D8B030D-6E8A-4147-A177-3AD203B41FA5}">
                      <a16:colId xmlns:a16="http://schemas.microsoft.com/office/drawing/2014/main" val="900130041"/>
                    </a:ext>
                  </a:extLst>
                </a:gridCol>
                <a:gridCol w="5058618">
                  <a:extLst>
                    <a:ext uri="{9D8B030D-6E8A-4147-A177-3AD203B41FA5}">
                      <a16:colId xmlns:a16="http://schemas.microsoft.com/office/drawing/2014/main" val="4030223710"/>
                    </a:ext>
                  </a:extLst>
                </a:gridCol>
              </a:tblGrid>
              <a:tr h="509058">
                <a:tc>
                  <a:txBody>
                    <a:bodyPr/>
                    <a:lstStyle/>
                    <a:p>
                      <a:pPr>
                        <a:lnSpc>
                          <a:spcPct val="107000"/>
                        </a:lnSpc>
                        <a:spcAft>
                          <a:spcPts val="0"/>
                        </a:spcAft>
                      </a:pPr>
                      <a:r>
                        <a:rPr lang="es-ES" sz="1600">
                          <a:effectLst/>
                        </a:rPr>
                        <a:t> </a:t>
                      </a:r>
                      <a:endParaRPr lang="es-ES" sz="160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tc>
                <a:tc>
                  <a:txBody>
                    <a:bodyPr/>
                    <a:lstStyle/>
                    <a:p>
                      <a:pPr algn="ctr">
                        <a:lnSpc>
                          <a:spcPct val="107000"/>
                        </a:lnSpc>
                        <a:spcAft>
                          <a:spcPts val="0"/>
                        </a:spcAft>
                      </a:pPr>
                      <a:r>
                        <a:rPr lang="es-ES" sz="1800" dirty="0">
                          <a:effectLst/>
                        </a:rPr>
                        <a:t>Sistema basado en microservicios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algn="ctr">
                        <a:lnSpc>
                          <a:spcPct val="107000"/>
                        </a:lnSpc>
                        <a:spcAft>
                          <a:spcPts val="0"/>
                        </a:spcAft>
                      </a:pPr>
                      <a:r>
                        <a:rPr lang="es-ES" sz="1800">
                          <a:effectLst/>
                        </a:rPr>
                        <a:t>Sistema monolítico</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extLst>
                  <a:ext uri="{0D108BD9-81ED-4DB2-BD59-A6C34878D82A}">
                    <a16:rowId xmlns:a16="http://schemas.microsoft.com/office/drawing/2014/main" val="834041799"/>
                  </a:ext>
                </a:extLst>
              </a:tr>
              <a:tr h="679764">
                <a:tc>
                  <a:txBody>
                    <a:bodyPr/>
                    <a:lstStyle/>
                    <a:p>
                      <a:pPr algn="ctr">
                        <a:lnSpc>
                          <a:spcPct val="107000"/>
                        </a:lnSpc>
                        <a:spcAft>
                          <a:spcPts val="0"/>
                        </a:spcAft>
                      </a:pPr>
                      <a:r>
                        <a:rPr lang="es-ES" sz="1800" dirty="0">
                          <a:effectLst/>
                        </a:rPr>
                        <a:t>Disponibilidad</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a:lnSpc>
                          <a:spcPct val="107000"/>
                        </a:lnSpc>
                        <a:spcAft>
                          <a:spcPts val="0"/>
                        </a:spcAft>
                      </a:pPr>
                      <a:r>
                        <a:rPr lang="es-ES" sz="1800" dirty="0">
                          <a:effectLst/>
                        </a:rPr>
                        <a:t>Se garantiza frente a algunas situaciones gracias al uso de Kubernetes.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a:lnSpc>
                          <a:spcPct val="107000"/>
                        </a:lnSpc>
                        <a:spcAft>
                          <a:spcPts val="0"/>
                        </a:spcAft>
                      </a:pPr>
                      <a:r>
                        <a:rPr lang="es-ES" sz="1800">
                          <a:effectLst/>
                        </a:rPr>
                        <a:t>No se ha implementado ningún mecanismo.</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extLst>
                  <a:ext uri="{0D108BD9-81ED-4DB2-BD59-A6C34878D82A}">
                    <a16:rowId xmlns:a16="http://schemas.microsoft.com/office/drawing/2014/main" val="2841428433"/>
                  </a:ext>
                </a:extLst>
              </a:tr>
              <a:tr h="1368916">
                <a:tc>
                  <a:txBody>
                    <a:bodyPr/>
                    <a:lstStyle/>
                    <a:p>
                      <a:pPr algn="ctr">
                        <a:lnSpc>
                          <a:spcPct val="107000"/>
                        </a:lnSpc>
                        <a:spcAft>
                          <a:spcPts val="0"/>
                        </a:spcAft>
                      </a:pPr>
                      <a:r>
                        <a:rPr lang="es-ES" sz="1800" dirty="0">
                          <a:effectLst/>
                        </a:rPr>
                        <a:t>Tolerancia a fallos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marL="342900" lvl="0" indent="-342900">
                        <a:spcAft>
                          <a:spcPts val="0"/>
                        </a:spcAft>
                        <a:buFont typeface="Symbol" panose="05050102010706020507" pitchFamily="18" charset="2"/>
                        <a:buChar char=""/>
                      </a:pPr>
                      <a:r>
                        <a:rPr lang="es-ES" sz="1800" dirty="0">
                          <a:effectLst/>
                        </a:rPr>
                        <a:t>Se asume que cualquier servicio puede fallar. </a:t>
                      </a:r>
                    </a:p>
                    <a:p>
                      <a:pPr marL="342900" lvl="0" indent="-342900">
                        <a:spcAft>
                          <a:spcPts val="0"/>
                        </a:spcAft>
                        <a:buFont typeface="Symbol" panose="05050102010706020507" pitchFamily="18" charset="2"/>
                        <a:buChar char=""/>
                      </a:pPr>
                      <a:r>
                        <a:rPr lang="es-ES" sz="1800" dirty="0">
                          <a:effectLst/>
                        </a:rPr>
                        <a:t>Uso de </a:t>
                      </a:r>
                      <a:r>
                        <a:rPr lang="es-ES" sz="1800" i="1" dirty="0" err="1">
                          <a:effectLst/>
                        </a:rPr>
                        <a:t>timeouts</a:t>
                      </a:r>
                      <a:r>
                        <a:rPr lang="es-ES" sz="1800" dirty="0">
                          <a:effectLst/>
                        </a:rPr>
                        <a:t> para detectar servicios inoperativos.</a:t>
                      </a:r>
                    </a:p>
                    <a:p>
                      <a:pPr marL="342900" lvl="0" indent="-342900">
                        <a:spcAft>
                          <a:spcPts val="0"/>
                        </a:spcAft>
                        <a:buFont typeface="Symbol" panose="05050102010706020507" pitchFamily="18" charset="2"/>
                        <a:buChar char=""/>
                      </a:pPr>
                      <a:r>
                        <a:rPr lang="es-ES" sz="1800" dirty="0">
                          <a:effectLst/>
                        </a:rPr>
                        <a:t>Cada microservicio tiene su propia base de datos. Así, no hay un único punto de fallo.</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9076" marR="69076" marT="0" marB="0" anchor="ctr"/>
                </a:tc>
                <a:tc>
                  <a:txBody>
                    <a:bodyPr/>
                    <a:lstStyle/>
                    <a:p>
                      <a:pPr marL="342900" lvl="0" indent="-342900">
                        <a:spcAft>
                          <a:spcPts val="0"/>
                        </a:spcAft>
                        <a:buFont typeface="Symbol" panose="05050102010706020507" pitchFamily="18" charset="2"/>
                        <a:buChar char=""/>
                      </a:pPr>
                      <a:r>
                        <a:rPr lang="es-ES" sz="1800" dirty="0">
                          <a:effectLst/>
                        </a:rPr>
                        <a:t>El fallo de un módulo puede suponer que todo el sistema se encuentre inoperativo.</a:t>
                      </a:r>
                    </a:p>
                    <a:p>
                      <a:pPr marL="342900" lvl="0" indent="-342900">
                        <a:spcAft>
                          <a:spcPts val="0"/>
                        </a:spcAft>
                        <a:buFont typeface="Symbol" panose="05050102010706020507" pitchFamily="18" charset="2"/>
                        <a:buChar char=""/>
                      </a:pPr>
                      <a:r>
                        <a:rPr lang="es-ES" sz="1800" dirty="0">
                          <a:effectLst/>
                        </a:rPr>
                        <a:t>Existe una única base de datos, por lo que existe un único punto de fallo en los datos.</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9076" marR="69076" marT="0" marB="0" anchor="ctr"/>
                </a:tc>
                <a:extLst>
                  <a:ext uri="{0D108BD9-81ED-4DB2-BD59-A6C34878D82A}">
                    <a16:rowId xmlns:a16="http://schemas.microsoft.com/office/drawing/2014/main" val="419951241"/>
                  </a:ext>
                </a:extLst>
              </a:tr>
              <a:tr h="467139">
                <a:tc>
                  <a:txBody>
                    <a:bodyPr/>
                    <a:lstStyle/>
                    <a:p>
                      <a:pPr algn="ctr">
                        <a:lnSpc>
                          <a:spcPct val="107000"/>
                        </a:lnSpc>
                        <a:spcAft>
                          <a:spcPts val="0"/>
                        </a:spcAft>
                      </a:pPr>
                      <a:r>
                        <a:rPr lang="es-ES" sz="1800">
                          <a:effectLst/>
                        </a:rPr>
                        <a:t>Utilización de recursos</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gridSpan="2">
                  <a:txBody>
                    <a:bodyPr/>
                    <a:lstStyle/>
                    <a:p>
                      <a:pPr algn="ctr">
                        <a:lnSpc>
                          <a:spcPct val="107000"/>
                        </a:lnSpc>
                        <a:spcAft>
                          <a:spcPts val="0"/>
                        </a:spcAft>
                      </a:pPr>
                      <a:r>
                        <a:rPr lang="es-ES" sz="1800" dirty="0">
                          <a:effectLst/>
                        </a:rPr>
                        <a:t>No se han apreciado grandes diferencias. Teóricamente, estas se perciben conforme el sistema escala.</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hMerge="1">
                  <a:txBody>
                    <a:bodyPr/>
                    <a:lstStyle/>
                    <a:p>
                      <a:endParaRPr lang="es-ES"/>
                    </a:p>
                  </a:txBody>
                  <a:tcPr/>
                </a:tc>
                <a:extLst>
                  <a:ext uri="{0D108BD9-81ED-4DB2-BD59-A6C34878D82A}">
                    <a16:rowId xmlns:a16="http://schemas.microsoft.com/office/drawing/2014/main" val="1585065039"/>
                  </a:ext>
                </a:extLst>
              </a:tr>
              <a:tr h="976527">
                <a:tc>
                  <a:txBody>
                    <a:bodyPr/>
                    <a:lstStyle/>
                    <a:p>
                      <a:pPr marL="0" indent="0" algn="ctr">
                        <a:lnSpc>
                          <a:spcPct val="107000"/>
                        </a:lnSpc>
                        <a:spcAft>
                          <a:spcPts val="0"/>
                        </a:spcAft>
                        <a:buFont typeface="Arial" panose="020B0604020202020204" pitchFamily="34" charset="0"/>
                        <a:buNone/>
                      </a:pPr>
                      <a:r>
                        <a:rPr lang="es-ES" sz="1800" dirty="0">
                          <a:effectLst/>
                        </a:rPr>
                        <a:t>Capacidad de ser reemplazado</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marL="285750" indent="-285750">
                        <a:lnSpc>
                          <a:spcPct val="107000"/>
                        </a:lnSpc>
                        <a:spcAft>
                          <a:spcPts val="0"/>
                        </a:spcAft>
                        <a:buFont typeface="Arial" panose="020B0604020202020204" pitchFamily="34" charset="0"/>
                        <a:buChar char="•"/>
                      </a:pPr>
                      <a:r>
                        <a:rPr lang="es-ES" sz="1800" dirty="0">
                          <a:effectLst/>
                        </a:rPr>
                        <a:t>Tiempo para reemplazar un microservicio:</a:t>
                      </a:r>
                      <a:r>
                        <a:rPr lang="es-ES" sz="1800" dirty="0">
                          <a:effectLst/>
                          <a:latin typeface="Calibri" panose="020F0502020204030204" pitchFamily="34" charset="0"/>
                          <a:cs typeface="Arial" panose="020B0604020202020204" pitchFamily="34" charset="0"/>
                        </a:rPr>
                        <a:t>             2 semanas.</a:t>
                      </a:r>
                    </a:p>
                    <a:p>
                      <a:pPr marL="285750" indent="-285750">
                        <a:lnSpc>
                          <a:spcPct val="107000"/>
                        </a:lnSpc>
                        <a:spcAft>
                          <a:spcPts val="0"/>
                        </a:spcAft>
                        <a:buFont typeface="Arial" panose="020B0604020202020204" pitchFamily="34" charset="0"/>
                        <a:buChar char="•"/>
                      </a:pPr>
                      <a:r>
                        <a:rPr lang="es-ES" sz="1800" dirty="0">
                          <a:effectLst/>
                          <a:latin typeface="Calibri" panose="020F0502020204030204" pitchFamily="34" charset="0"/>
                          <a:cs typeface="Arial" panose="020B0604020202020204" pitchFamily="34" charset="0"/>
                        </a:rPr>
                        <a:t>Se puede abordar de forma incremental.</a:t>
                      </a:r>
                      <a:endParaRPr lang="es-ES" sz="1800" dirty="0">
                        <a:effectLst/>
                      </a:endParaRPr>
                    </a:p>
                  </a:txBody>
                  <a:tcPr marL="69076" marR="69076" marT="0" marB="0" anchor="ctr"/>
                </a:tc>
                <a:tc>
                  <a:txBody>
                    <a:bodyPr/>
                    <a:lstStyle/>
                    <a:p>
                      <a:pPr marL="285750" indent="-285750">
                        <a:lnSpc>
                          <a:spcPct val="107000"/>
                        </a:lnSpc>
                        <a:spcAft>
                          <a:spcPts val="0"/>
                        </a:spcAft>
                        <a:buFont typeface="Arial" panose="020B0604020202020204" pitchFamily="34" charset="0"/>
                        <a:buChar char="•"/>
                      </a:pPr>
                      <a:r>
                        <a:rPr lang="es-ES" sz="1800" dirty="0">
                          <a:effectLst/>
                        </a:rPr>
                        <a:t>Tiempo para reemplazar el sistema: 1 mes</a:t>
                      </a:r>
                      <a:r>
                        <a:rPr lang="es-ES" sz="1800" dirty="0">
                          <a:effectLst/>
                          <a:latin typeface="Calibri" panose="020F0502020204030204" pitchFamily="34" charset="0"/>
                          <a:cs typeface="Arial" panose="020B0604020202020204" pitchFamily="34" charset="0"/>
                        </a:rPr>
                        <a:t>.</a:t>
                      </a:r>
                    </a:p>
                    <a:p>
                      <a:pPr marL="285750" indent="-285750">
                        <a:lnSpc>
                          <a:spcPct val="107000"/>
                        </a:lnSpc>
                        <a:spcAft>
                          <a:spcPts val="0"/>
                        </a:spcAft>
                        <a:buFont typeface="Arial" panose="020B0604020202020204" pitchFamily="34" charset="0"/>
                        <a:buChar char="•"/>
                      </a:pPr>
                      <a:r>
                        <a:rPr lang="es-ES" sz="1800" b="1" dirty="0">
                          <a:effectLst/>
                          <a:latin typeface="Calibri" panose="020F0502020204030204" pitchFamily="34" charset="0"/>
                          <a:cs typeface="Arial" panose="020B0604020202020204" pitchFamily="34" charset="0"/>
                        </a:rPr>
                        <a:t>NO</a:t>
                      </a:r>
                      <a:r>
                        <a:rPr lang="es-ES" sz="1800" dirty="0">
                          <a:effectLst/>
                          <a:latin typeface="Calibri" panose="020F0502020204030204" pitchFamily="34" charset="0"/>
                          <a:cs typeface="Arial" panose="020B0604020202020204" pitchFamily="34" charset="0"/>
                        </a:rPr>
                        <a:t> se puede abordar de forma incremental.</a:t>
                      </a:r>
                      <a:endParaRPr lang="es-ES" sz="1800" dirty="0">
                        <a:effectLst/>
                      </a:endParaRPr>
                    </a:p>
                  </a:txBody>
                  <a:tcPr marL="69076" marR="69076" marT="0" marB="0" anchor="ctr"/>
                </a:tc>
                <a:extLst>
                  <a:ext uri="{0D108BD9-81ED-4DB2-BD59-A6C34878D82A}">
                    <a16:rowId xmlns:a16="http://schemas.microsoft.com/office/drawing/2014/main" val="2677240471"/>
                  </a:ext>
                </a:extLst>
              </a:tr>
            </a:tbl>
          </a:graphicData>
        </a:graphic>
      </p:graphicFrame>
      <p:sp>
        <p:nvSpPr>
          <p:cNvPr id="3" name="Marcador de número de diapositiva 2">
            <a:extLst>
              <a:ext uri="{FF2B5EF4-FFF2-40B4-BE49-F238E27FC236}">
                <a16:creationId xmlns:a16="http://schemas.microsoft.com/office/drawing/2014/main" id="{6E755876-68D2-436C-9472-A0552D510EE9}"/>
              </a:ext>
            </a:extLst>
          </p:cNvPr>
          <p:cNvSpPr>
            <a:spLocks noGrp="1"/>
          </p:cNvSpPr>
          <p:nvPr>
            <p:ph type="sldNum" sz="quarter" idx="12"/>
          </p:nvPr>
        </p:nvSpPr>
        <p:spPr/>
        <p:txBody>
          <a:bodyPr/>
          <a:lstStyle/>
          <a:p>
            <a:fld id="{4E8B5C8E-E234-4012-A049-14ABECB4DBCC}" type="slidenum">
              <a:rPr lang="es-ES" smtClean="0"/>
              <a:t>35</a:t>
            </a:fld>
            <a:endParaRPr lang="es-ES"/>
          </a:p>
        </p:txBody>
      </p:sp>
    </p:spTree>
    <p:extLst>
      <p:ext uri="{BB962C8B-B14F-4D97-AF65-F5344CB8AC3E}">
        <p14:creationId xmlns:p14="http://schemas.microsoft.com/office/powerpoint/2010/main" val="442485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278AD-2600-4EC8-9649-8C7F9C07D59D}"/>
              </a:ext>
            </a:extLst>
          </p:cNvPr>
          <p:cNvSpPr>
            <a:spLocks noGrp="1"/>
          </p:cNvSpPr>
          <p:nvPr>
            <p:ph type="title"/>
          </p:nvPr>
        </p:nvSpPr>
        <p:spPr>
          <a:xfrm>
            <a:off x="1136428" y="627564"/>
            <a:ext cx="7474172" cy="1325563"/>
          </a:xfrm>
        </p:spPr>
        <p:txBody>
          <a:bodyPr>
            <a:normAutofit/>
          </a:bodyPr>
          <a:lstStyle/>
          <a:p>
            <a:r>
              <a:rPr lang="es-ES" dirty="0"/>
              <a:t>Conclusiones y trabajos futuros</a:t>
            </a:r>
          </a:p>
        </p:txBody>
      </p:sp>
      <p:sp>
        <p:nvSpPr>
          <p:cNvPr id="3" name="Marcador de contenido 2">
            <a:extLst>
              <a:ext uri="{FF2B5EF4-FFF2-40B4-BE49-F238E27FC236}">
                <a16:creationId xmlns:a16="http://schemas.microsoft.com/office/drawing/2014/main" id="{E999766A-9F92-4CB5-B905-B663D36853D4}"/>
              </a:ext>
            </a:extLst>
          </p:cNvPr>
          <p:cNvSpPr>
            <a:spLocks noGrp="1"/>
          </p:cNvSpPr>
          <p:nvPr>
            <p:ph idx="1"/>
          </p:nvPr>
        </p:nvSpPr>
        <p:spPr>
          <a:xfrm>
            <a:off x="1136429" y="2278173"/>
            <a:ext cx="6467867" cy="4208352"/>
          </a:xfrm>
        </p:spPr>
        <p:txBody>
          <a:bodyPr anchor="ctr">
            <a:normAutofit/>
          </a:bodyPr>
          <a:lstStyle/>
          <a:p>
            <a:pPr>
              <a:buFont typeface="Wingdings" panose="05000000000000000000" pitchFamily="2" charset="2"/>
              <a:buChar char="ü"/>
            </a:pPr>
            <a:r>
              <a:rPr lang="es-ES" sz="2400" dirty="0"/>
              <a:t> Desarrollo </a:t>
            </a:r>
            <a:r>
              <a:rPr lang="es-ES" sz="2400" b="1" dirty="0"/>
              <a:t>satisfactorio</a:t>
            </a:r>
            <a:r>
              <a:rPr lang="es-ES" sz="2400" dirty="0"/>
              <a:t> siguiendo ambas arquitecturas</a:t>
            </a:r>
          </a:p>
          <a:p>
            <a:pPr>
              <a:buFont typeface="Wingdings" panose="05000000000000000000" pitchFamily="2" charset="2"/>
              <a:buChar char="ü"/>
            </a:pPr>
            <a:r>
              <a:rPr lang="es-ES" sz="2400" dirty="0"/>
              <a:t> Desarrollo más desafiante en las actividades de implementación, despliegue y pruebas en una solución basada en </a:t>
            </a:r>
            <a:r>
              <a:rPr lang="es-ES" sz="2400" b="1" dirty="0"/>
              <a:t>microservicios</a:t>
            </a:r>
          </a:p>
          <a:p>
            <a:pPr>
              <a:buFont typeface="Wingdings" panose="05000000000000000000" pitchFamily="2" charset="2"/>
              <a:buChar char="ü"/>
            </a:pPr>
            <a:r>
              <a:rPr lang="es-ES" sz="2400" dirty="0"/>
              <a:t> Mantenimiento más </a:t>
            </a:r>
            <a:r>
              <a:rPr lang="es-ES" sz="2400" b="1" dirty="0"/>
              <a:t>simple</a:t>
            </a:r>
            <a:r>
              <a:rPr lang="es-ES" sz="2400" dirty="0"/>
              <a:t> en un sistema basado en microservicios</a:t>
            </a:r>
          </a:p>
          <a:p>
            <a:pPr>
              <a:buFont typeface="Wingdings" panose="05000000000000000000" pitchFamily="2" charset="2"/>
              <a:buChar char="ü"/>
            </a:pPr>
            <a:r>
              <a:rPr lang="es-ES" sz="2400" dirty="0"/>
              <a:t>Supremacía del sistema basado en microservicios frente a los </a:t>
            </a:r>
            <a:r>
              <a:rPr lang="es-ES" sz="2400" b="1" dirty="0" err="1"/>
              <a:t>RNFs</a:t>
            </a:r>
            <a:r>
              <a:rPr lang="es-ES" sz="2400" dirty="0"/>
              <a:t> analizados</a:t>
            </a: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Libro abierto">
            <a:extLst>
              <a:ext uri="{FF2B5EF4-FFF2-40B4-BE49-F238E27FC236}">
                <a16:creationId xmlns:a16="http://schemas.microsoft.com/office/drawing/2014/main" id="{D1CBDC22-8ED4-4DF9-A0F6-BC0F53C374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413987" y="2857501"/>
            <a:ext cx="1142998" cy="1142998"/>
          </a:xfrm>
          <a:prstGeom prst="rect">
            <a:avLst/>
          </a:prstGeom>
        </p:spPr>
      </p:pic>
      <p:sp>
        <p:nvSpPr>
          <p:cNvPr id="4" name="Marcador de número de diapositiva 3">
            <a:extLst>
              <a:ext uri="{FF2B5EF4-FFF2-40B4-BE49-F238E27FC236}">
                <a16:creationId xmlns:a16="http://schemas.microsoft.com/office/drawing/2014/main" id="{150889D1-56ED-497B-80C2-5952D5D4C5C1}"/>
              </a:ext>
            </a:extLst>
          </p:cNvPr>
          <p:cNvSpPr>
            <a:spLocks noGrp="1"/>
          </p:cNvSpPr>
          <p:nvPr>
            <p:ph type="sldNum" sz="quarter" idx="12"/>
          </p:nvPr>
        </p:nvSpPr>
        <p:spPr/>
        <p:txBody>
          <a:bodyPr/>
          <a:lstStyle/>
          <a:p>
            <a:fld id="{4E8B5C8E-E234-4012-A049-14ABECB4DBCC}" type="slidenum">
              <a:rPr lang="es-ES" smtClean="0"/>
              <a:t>36</a:t>
            </a:fld>
            <a:endParaRPr lang="es-ES"/>
          </a:p>
        </p:txBody>
      </p:sp>
    </p:spTree>
    <p:extLst>
      <p:ext uri="{BB962C8B-B14F-4D97-AF65-F5344CB8AC3E}">
        <p14:creationId xmlns:p14="http://schemas.microsoft.com/office/powerpoint/2010/main" val="345063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999766A-9F92-4CB5-B905-B663D36853D4}"/>
              </a:ext>
            </a:extLst>
          </p:cNvPr>
          <p:cNvSpPr>
            <a:spLocks noGrp="1"/>
          </p:cNvSpPr>
          <p:nvPr>
            <p:ph idx="1"/>
          </p:nvPr>
        </p:nvSpPr>
        <p:spPr>
          <a:xfrm>
            <a:off x="1136430" y="2278173"/>
            <a:ext cx="6759795" cy="3450613"/>
          </a:xfrm>
        </p:spPr>
        <p:txBody>
          <a:bodyPr anchor="ctr">
            <a:normAutofit/>
          </a:bodyPr>
          <a:lstStyle/>
          <a:p>
            <a:pPr>
              <a:buFont typeface="Wingdings" panose="05000000000000000000" pitchFamily="2" charset="2"/>
              <a:buChar char="ü"/>
            </a:pPr>
            <a:r>
              <a:rPr lang="es-ES" sz="2200" dirty="0"/>
              <a:t> Experiencia con las tecnologías asociadas a los microservicios</a:t>
            </a:r>
          </a:p>
          <a:p>
            <a:pPr>
              <a:buFont typeface="Wingdings" panose="05000000000000000000" pitchFamily="2" charset="2"/>
              <a:buChar char="ü"/>
            </a:pPr>
            <a:r>
              <a:rPr lang="es-ES" sz="2200" dirty="0"/>
              <a:t> Aplicación de los conocimientos obtenidos en  asignaturas como Proceso de Software (</a:t>
            </a:r>
            <a:r>
              <a:rPr lang="es-ES" sz="2200" b="1" dirty="0"/>
              <a:t>PSW</a:t>
            </a:r>
            <a:r>
              <a:rPr lang="es-ES" sz="2200" dirty="0"/>
              <a:t>) o Tecnología de Sistemas de Información en la Red (</a:t>
            </a:r>
            <a:r>
              <a:rPr lang="es-ES" sz="2200" b="1" dirty="0"/>
              <a:t>TSR</a:t>
            </a:r>
            <a:r>
              <a:rPr lang="es-ES" sz="2200" dirty="0"/>
              <a:t>)</a:t>
            </a:r>
          </a:p>
          <a:p>
            <a:pPr>
              <a:buFont typeface="Wingdings" panose="05000000000000000000" pitchFamily="2" charset="2"/>
              <a:buChar char="ü"/>
            </a:pPr>
            <a:r>
              <a:rPr lang="es-ES" sz="2200" dirty="0"/>
              <a:t> Mayor desempeño profesional</a:t>
            </a:r>
          </a:p>
          <a:p>
            <a:pPr>
              <a:buFont typeface="Wingdings" panose="05000000000000000000" pitchFamily="2" charset="2"/>
              <a:buChar char="ü"/>
            </a:pPr>
            <a:endParaRPr lang="es-ES" sz="2200" b="1" dirty="0"/>
          </a:p>
          <a:p>
            <a:pPr>
              <a:buFont typeface="Wingdings" panose="05000000000000000000" pitchFamily="2" charset="2"/>
              <a:buChar char="ü"/>
            </a:pPr>
            <a:r>
              <a:rPr lang="es-ES" sz="2200" b="1" dirty="0"/>
              <a:t>Líneas de trabajo futuro: </a:t>
            </a:r>
            <a:r>
              <a:rPr lang="es-ES" sz="2200" dirty="0"/>
              <a:t>aplicación de un modelo de calidad</a:t>
            </a: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Libro abierto">
            <a:extLst>
              <a:ext uri="{FF2B5EF4-FFF2-40B4-BE49-F238E27FC236}">
                <a16:creationId xmlns:a16="http://schemas.microsoft.com/office/drawing/2014/main" id="{D1CBDC22-8ED4-4DF9-A0F6-BC0F53C374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2" name="Marcador de número de diapositiva 1">
            <a:extLst>
              <a:ext uri="{FF2B5EF4-FFF2-40B4-BE49-F238E27FC236}">
                <a16:creationId xmlns:a16="http://schemas.microsoft.com/office/drawing/2014/main" id="{8EADCA75-234C-4DF2-9F4A-25BB74B3E2A3}"/>
              </a:ext>
            </a:extLst>
          </p:cNvPr>
          <p:cNvSpPr>
            <a:spLocks noGrp="1"/>
          </p:cNvSpPr>
          <p:nvPr>
            <p:ph type="sldNum" sz="quarter" idx="12"/>
          </p:nvPr>
        </p:nvSpPr>
        <p:spPr/>
        <p:txBody>
          <a:bodyPr/>
          <a:lstStyle/>
          <a:p>
            <a:fld id="{4E8B5C8E-E234-4012-A049-14ABECB4DBCC}" type="slidenum">
              <a:rPr lang="es-ES" smtClean="0"/>
              <a:t>37</a:t>
            </a:fld>
            <a:endParaRPr lang="es-ES"/>
          </a:p>
        </p:txBody>
      </p:sp>
      <p:sp>
        <p:nvSpPr>
          <p:cNvPr id="7" name="Título 1">
            <a:extLst>
              <a:ext uri="{FF2B5EF4-FFF2-40B4-BE49-F238E27FC236}">
                <a16:creationId xmlns:a16="http://schemas.microsoft.com/office/drawing/2014/main" id="{6DCABEC2-143C-45FB-AA81-6DF8C66ABA66}"/>
              </a:ext>
            </a:extLst>
          </p:cNvPr>
          <p:cNvSpPr>
            <a:spLocks noGrp="1"/>
          </p:cNvSpPr>
          <p:nvPr>
            <p:ph type="title"/>
          </p:nvPr>
        </p:nvSpPr>
        <p:spPr>
          <a:xfrm>
            <a:off x="1213581" y="676272"/>
            <a:ext cx="7778972" cy="1325563"/>
          </a:xfrm>
        </p:spPr>
        <p:txBody>
          <a:bodyPr>
            <a:normAutofit/>
          </a:bodyPr>
          <a:lstStyle/>
          <a:p>
            <a:r>
              <a:rPr lang="es-ES" dirty="0"/>
              <a:t>Conclusiones y trabajos futuros …</a:t>
            </a:r>
          </a:p>
        </p:txBody>
      </p:sp>
    </p:spTree>
    <p:extLst>
      <p:ext uri="{BB962C8B-B14F-4D97-AF65-F5344CB8AC3E}">
        <p14:creationId xmlns:p14="http://schemas.microsoft.com/office/powerpoint/2010/main" val="261937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3806-4FE0-4345-82D4-8215C3ECB27B}"/>
              </a:ext>
            </a:extLst>
          </p:cNvPr>
          <p:cNvSpPr>
            <a:spLocks noGrp="1"/>
          </p:cNvSpPr>
          <p:nvPr>
            <p:ph type="ctrTitle"/>
          </p:nvPr>
        </p:nvSpPr>
        <p:spPr>
          <a:xfrm>
            <a:off x="975217" y="1747777"/>
            <a:ext cx="10241566" cy="2325962"/>
          </a:xfrm>
        </p:spPr>
        <p:txBody>
          <a:bodyPr>
            <a:normAutofit/>
          </a:bodyPr>
          <a:lstStyle/>
          <a:p>
            <a:r>
              <a:rPr lang="es-ES" sz="4800" b="1" dirty="0"/>
              <a:t>Desarrollo de software basado en microservicios: un caso de estudio para evaluar sus ventajas e inconvenientes</a:t>
            </a:r>
            <a:endParaRPr lang="es-ES" sz="4800" dirty="0"/>
          </a:p>
        </p:txBody>
      </p:sp>
      <p:pic>
        <p:nvPicPr>
          <p:cNvPr id="4" name="Imagen 3">
            <a:extLst>
              <a:ext uri="{FF2B5EF4-FFF2-40B4-BE49-F238E27FC236}">
                <a16:creationId xmlns:a16="http://schemas.microsoft.com/office/drawing/2014/main" id="{62A84D00-3BBC-43BC-875A-A2650032A153}"/>
              </a:ext>
            </a:extLst>
          </p:cNvPr>
          <p:cNvPicPr>
            <a:picLocks noChangeAspect="1"/>
          </p:cNvPicPr>
          <p:nvPr/>
        </p:nvPicPr>
        <p:blipFill>
          <a:blip r:embed="rId3"/>
          <a:stretch>
            <a:fillRect/>
          </a:stretch>
        </p:blipFill>
        <p:spPr>
          <a:xfrm>
            <a:off x="1078476" y="5866449"/>
            <a:ext cx="1971650" cy="696454"/>
          </a:xfrm>
          <a:prstGeom prst="rect">
            <a:avLst/>
          </a:prstGeom>
        </p:spPr>
      </p:pic>
      <p:pic>
        <p:nvPicPr>
          <p:cNvPr id="5" name="Imagen 4">
            <a:extLst>
              <a:ext uri="{FF2B5EF4-FFF2-40B4-BE49-F238E27FC236}">
                <a16:creationId xmlns:a16="http://schemas.microsoft.com/office/drawing/2014/main" id="{860A5EA3-5B3E-463E-8860-C7307C1F2CCD}"/>
              </a:ext>
            </a:extLst>
          </p:cNvPr>
          <p:cNvPicPr>
            <a:picLocks noChangeAspect="1"/>
          </p:cNvPicPr>
          <p:nvPr/>
        </p:nvPicPr>
        <p:blipFill>
          <a:blip r:embed="rId4"/>
          <a:stretch>
            <a:fillRect/>
          </a:stretch>
        </p:blipFill>
        <p:spPr>
          <a:xfrm>
            <a:off x="3176159" y="5931067"/>
            <a:ext cx="3335607" cy="567217"/>
          </a:xfrm>
          <a:prstGeom prst="rect">
            <a:avLst/>
          </a:prstGeom>
        </p:spPr>
      </p:pic>
      <p:sp>
        <p:nvSpPr>
          <p:cNvPr id="6" name="CuadroTexto 5">
            <a:extLst>
              <a:ext uri="{FF2B5EF4-FFF2-40B4-BE49-F238E27FC236}">
                <a16:creationId xmlns:a16="http://schemas.microsoft.com/office/drawing/2014/main" id="{CDB9D7D0-368A-4364-AA28-FE1273CCC31E}"/>
              </a:ext>
            </a:extLst>
          </p:cNvPr>
          <p:cNvSpPr txBox="1"/>
          <p:nvPr/>
        </p:nvSpPr>
        <p:spPr>
          <a:xfrm>
            <a:off x="7303625" y="5463251"/>
            <a:ext cx="4525702" cy="923330"/>
          </a:xfrm>
          <a:prstGeom prst="rect">
            <a:avLst/>
          </a:prstGeom>
          <a:noFill/>
        </p:spPr>
        <p:txBody>
          <a:bodyPr wrap="square" rtlCol="0">
            <a:spAutoFit/>
          </a:bodyPr>
          <a:lstStyle/>
          <a:p>
            <a:pPr algn="r"/>
            <a:r>
              <a:rPr lang="es-ES" dirty="0"/>
              <a:t>Autor: Víctor Alberto Iranzo Jiménez</a:t>
            </a:r>
          </a:p>
          <a:p>
            <a:pPr algn="r"/>
            <a:r>
              <a:rPr lang="es-ES" dirty="0"/>
              <a:t>Tutor: Patricio Orlando Letelier Torres</a:t>
            </a:r>
          </a:p>
          <a:p>
            <a:pPr algn="r"/>
            <a:r>
              <a:rPr lang="es-ES" dirty="0"/>
              <a:t>Curso: 2017/2018</a:t>
            </a:r>
          </a:p>
        </p:txBody>
      </p:sp>
    </p:spTree>
    <p:extLst>
      <p:ext uri="{BB962C8B-B14F-4D97-AF65-F5344CB8AC3E}">
        <p14:creationId xmlns:p14="http://schemas.microsoft.com/office/powerpoint/2010/main" val="3138022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err="1">
                <a:solidFill>
                  <a:schemeClr val="bg1"/>
                </a:solidFill>
              </a:rPr>
              <a:t>Comparación</a:t>
            </a:r>
            <a:r>
              <a:rPr lang="en-US" b="1" dirty="0">
                <a:solidFill>
                  <a:schemeClr val="bg1"/>
                </a:solidFill>
              </a:rPr>
              <a:t> de los </a:t>
            </a:r>
            <a:r>
              <a:rPr lang="en-US" b="1" dirty="0" err="1">
                <a:solidFill>
                  <a:schemeClr val="bg1"/>
                </a:solidFill>
              </a:rPr>
              <a:t>sistemas</a:t>
            </a:r>
            <a:r>
              <a:rPr lang="en-US" b="1" dirty="0">
                <a:solidFill>
                  <a:schemeClr val="bg1"/>
                </a:solidFill>
              </a:rPr>
              <a:t> </a:t>
            </a:r>
            <a:r>
              <a:rPr lang="en-US" b="1" dirty="0" err="1">
                <a:solidFill>
                  <a:schemeClr val="bg1"/>
                </a:solidFill>
              </a:rPr>
              <a:t>cuando</a:t>
            </a:r>
            <a:r>
              <a:rPr lang="en-US" b="1" dirty="0">
                <a:solidFill>
                  <a:schemeClr val="bg1"/>
                </a:solidFill>
              </a:rPr>
              <a:t> </a:t>
            </a:r>
            <a:r>
              <a:rPr lang="en-US" b="1" dirty="0" err="1">
                <a:solidFill>
                  <a:schemeClr val="bg1"/>
                </a:solidFill>
              </a:rPr>
              <a:t>escalan</a:t>
            </a:r>
            <a:endParaRPr lang="en-US" b="1" kern="1200" dirty="0">
              <a:solidFill>
                <a:schemeClr val="bg1"/>
              </a:solidFill>
            </a:endParaRPr>
          </a:p>
        </p:txBody>
      </p:sp>
      <p:pic>
        <p:nvPicPr>
          <p:cNvPr id="5" name="Imagen 4">
            <a:extLst>
              <a:ext uri="{FF2B5EF4-FFF2-40B4-BE49-F238E27FC236}">
                <a16:creationId xmlns:a16="http://schemas.microsoft.com/office/drawing/2014/main" id="{28AFD9A9-7597-470B-AC58-8164B5A2D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776" y="1490373"/>
            <a:ext cx="8050435" cy="5200364"/>
          </a:xfrm>
          <a:prstGeom prst="rect">
            <a:avLst/>
          </a:prstGeom>
        </p:spPr>
      </p:pic>
      <p:sp>
        <p:nvSpPr>
          <p:cNvPr id="3" name="Marcador de número de diapositiva 2">
            <a:extLst>
              <a:ext uri="{FF2B5EF4-FFF2-40B4-BE49-F238E27FC236}">
                <a16:creationId xmlns:a16="http://schemas.microsoft.com/office/drawing/2014/main" id="{8A7A9CA2-91D6-427E-894E-644BA686B772}"/>
              </a:ext>
            </a:extLst>
          </p:cNvPr>
          <p:cNvSpPr>
            <a:spLocks noGrp="1"/>
          </p:cNvSpPr>
          <p:nvPr>
            <p:ph type="sldNum" sz="quarter" idx="12"/>
          </p:nvPr>
        </p:nvSpPr>
        <p:spPr/>
        <p:txBody>
          <a:bodyPr/>
          <a:lstStyle/>
          <a:p>
            <a:fld id="{4E8B5C8E-E234-4012-A049-14ABECB4DBCC}" type="slidenum">
              <a:rPr lang="es-ES" smtClean="0"/>
              <a:t>39</a:t>
            </a:fld>
            <a:endParaRPr lang="es-ES"/>
          </a:p>
        </p:txBody>
      </p:sp>
    </p:spTree>
    <p:extLst>
      <p:ext uri="{BB962C8B-B14F-4D97-AF65-F5344CB8AC3E}">
        <p14:creationId xmlns:p14="http://schemas.microsoft.com/office/powerpoint/2010/main" val="70616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A5C44D-9A93-458D-AE2B-78378C3C961C}"/>
              </a:ext>
            </a:extLst>
          </p:cNvPr>
          <p:cNvSpPr>
            <a:spLocks noGrp="1"/>
          </p:cNvSpPr>
          <p:nvPr>
            <p:ph type="title"/>
          </p:nvPr>
        </p:nvSpPr>
        <p:spPr>
          <a:xfrm>
            <a:off x="838200" y="963877"/>
            <a:ext cx="3494362" cy="4930246"/>
          </a:xfrm>
        </p:spPr>
        <p:txBody>
          <a:bodyPr>
            <a:normAutofit/>
          </a:bodyPr>
          <a:lstStyle/>
          <a:p>
            <a:pPr algn="r"/>
            <a:r>
              <a:rPr lang="es-ES" b="1" dirty="0">
                <a:solidFill>
                  <a:schemeClr val="accent1"/>
                </a:solidFill>
              </a:rPr>
              <a:t>Arquitectura monolítica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5B08D75-11FD-49F1-BC36-753DFC11E3BA}"/>
              </a:ext>
            </a:extLst>
          </p:cNvPr>
          <p:cNvSpPr>
            <a:spLocks noGrp="1"/>
          </p:cNvSpPr>
          <p:nvPr>
            <p:ph idx="1"/>
          </p:nvPr>
        </p:nvSpPr>
        <p:spPr>
          <a:xfrm>
            <a:off x="4976031" y="963877"/>
            <a:ext cx="6377769" cy="4930246"/>
          </a:xfrm>
        </p:spPr>
        <p:txBody>
          <a:bodyPr anchor="ctr">
            <a:normAutofit/>
          </a:bodyPr>
          <a:lstStyle/>
          <a:p>
            <a:pPr lvl="1"/>
            <a:r>
              <a:rPr lang="es-ES" dirty="0"/>
              <a:t>Sus módulos no pueden ejecutarse de forma independiente</a:t>
            </a:r>
          </a:p>
          <a:p>
            <a:pPr marL="0" indent="0">
              <a:buNone/>
            </a:pPr>
            <a:endParaRPr lang="es-ES" sz="2400" dirty="0"/>
          </a:p>
          <a:p>
            <a:pPr lvl="1"/>
            <a:r>
              <a:rPr lang="es-ES" dirty="0"/>
              <a:t> </a:t>
            </a:r>
          </a:p>
          <a:p>
            <a:pPr lvl="1"/>
            <a:endParaRPr lang="es-ES" dirty="0"/>
          </a:p>
          <a:p>
            <a:pPr lvl="1"/>
            <a:r>
              <a:rPr lang="es-ES" dirty="0"/>
              <a:t>Escala como un conjunto</a:t>
            </a:r>
          </a:p>
        </p:txBody>
      </p:sp>
      <p:grpSp>
        <p:nvGrpSpPr>
          <p:cNvPr id="20" name="Grupo 19">
            <a:extLst>
              <a:ext uri="{FF2B5EF4-FFF2-40B4-BE49-F238E27FC236}">
                <a16:creationId xmlns:a16="http://schemas.microsoft.com/office/drawing/2014/main" id="{7BCBF57D-3C83-4C6C-A33F-8C3846F33027}"/>
              </a:ext>
            </a:extLst>
          </p:cNvPr>
          <p:cNvGrpSpPr/>
          <p:nvPr/>
        </p:nvGrpSpPr>
        <p:grpSpPr>
          <a:xfrm>
            <a:off x="5873331" y="3318570"/>
            <a:ext cx="3776219" cy="477221"/>
            <a:chOff x="685800" y="6254506"/>
            <a:chExt cx="4697470" cy="477221"/>
          </a:xfrm>
        </p:grpSpPr>
        <p:sp>
          <p:nvSpPr>
            <p:cNvPr id="21" name="CuadroTexto 20">
              <a:extLst>
                <a:ext uri="{FF2B5EF4-FFF2-40B4-BE49-F238E27FC236}">
                  <a16:creationId xmlns:a16="http://schemas.microsoft.com/office/drawing/2014/main" id="{5D241737-8970-4F7B-9743-743B4AF6B8E5}"/>
                </a:ext>
              </a:extLst>
            </p:cNvPr>
            <p:cNvSpPr txBox="1"/>
            <p:nvPr/>
          </p:nvSpPr>
          <p:spPr>
            <a:xfrm>
              <a:off x="809437" y="6270062"/>
              <a:ext cx="1462055" cy="461665"/>
            </a:xfrm>
            <a:prstGeom prst="rect">
              <a:avLst/>
            </a:prstGeom>
            <a:noFill/>
          </p:spPr>
          <p:txBody>
            <a:bodyPr wrap="none" rtlCol="0">
              <a:spAutoFit/>
            </a:bodyPr>
            <a:lstStyle/>
            <a:p>
              <a:r>
                <a:rPr lang="es-ES" sz="2400" dirty="0"/>
                <a:t>Tamaño</a:t>
              </a:r>
            </a:p>
          </p:txBody>
        </p:sp>
        <p:sp>
          <p:nvSpPr>
            <p:cNvPr id="22" name="CuadroTexto 21">
              <a:extLst>
                <a:ext uri="{FF2B5EF4-FFF2-40B4-BE49-F238E27FC236}">
                  <a16:creationId xmlns:a16="http://schemas.microsoft.com/office/drawing/2014/main" id="{B8F4924B-E034-4184-86D4-E3592760664E}"/>
                </a:ext>
              </a:extLst>
            </p:cNvPr>
            <p:cNvSpPr txBox="1"/>
            <p:nvPr/>
          </p:nvSpPr>
          <p:spPr>
            <a:xfrm>
              <a:off x="3197367" y="6254506"/>
              <a:ext cx="2185903" cy="461665"/>
            </a:xfrm>
            <a:prstGeom prst="rect">
              <a:avLst/>
            </a:prstGeom>
            <a:noFill/>
          </p:spPr>
          <p:txBody>
            <a:bodyPr wrap="none" rtlCol="0">
              <a:spAutoFit/>
            </a:bodyPr>
            <a:lstStyle/>
            <a:p>
              <a:r>
                <a:rPr lang="es-ES" sz="2400" dirty="0"/>
                <a:t>Complejidad</a:t>
              </a:r>
            </a:p>
          </p:txBody>
        </p:sp>
        <p:cxnSp>
          <p:nvCxnSpPr>
            <p:cNvPr id="23" name="Conector recto de flecha 22">
              <a:extLst>
                <a:ext uri="{FF2B5EF4-FFF2-40B4-BE49-F238E27FC236}">
                  <a16:creationId xmlns:a16="http://schemas.microsoft.com/office/drawing/2014/main" id="{F47494E1-2ECD-4B12-A5E0-9C5DC7043F9A}"/>
                </a:ext>
              </a:extLst>
            </p:cNvPr>
            <p:cNvCxnSpPr>
              <a:cxnSpLocks/>
            </p:cNvCxnSpPr>
            <p:nvPr/>
          </p:nvCxnSpPr>
          <p:spPr>
            <a:xfrm>
              <a:off x="2327003" y="6529982"/>
              <a:ext cx="542592" cy="0"/>
            </a:xfrm>
            <a:prstGeom prst="straightConnector1">
              <a:avLst/>
            </a:prstGeom>
            <a:ln w="12700">
              <a:solidFill>
                <a:schemeClr val="tx1"/>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34713F5E-CE1E-48A6-9AB3-4123FEA7EE9B}"/>
                </a:ext>
              </a:extLst>
            </p:cNvPr>
            <p:cNvCxnSpPr>
              <a:cxnSpLocks/>
            </p:cNvCxnSpPr>
            <p:nvPr/>
          </p:nvCxnSpPr>
          <p:spPr>
            <a:xfrm flipV="1">
              <a:off x="685800" y="6254506"/>
              <a:ext cx="0" cy="369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D2F11FC1-C071-48E0-8705-32FB7465ABFC}"/>
                </a:ext>
              </a:extLst>
            </p:cNvPr>
            <p:cNvCxnSpPr>
              <a:cxnSpLocks/>
            </p:cNvCxnSpPr>
            <p:nvPr/>
          </p:nvCxnSpPr>
          <p:spPr>
            <a:xfrm flipV="1">
              <a:off x="3144690" y="6254506"/>
              <a:ext cx="0" cy="369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 name="Marcador de número de diapositiva 3">
            <a:extLst>
              <a:ext uri="{FF2B5EF4-FFF2-40B4-BE49-F238E27FC236}">
                <a16:creationId xmlns:a16="http://schemas.microsoft.com/office/drawing/2014/main" id="{DC4E7072-CFBA-4316-A9AC-E9325FDBBB56}"/>
              </a:ext>
            </a:extLst>
          </p:cNvPr>
          <p:cNvSpPr>
            <a:spLocks noGrp="1"/>
          </p:cNvSpPr>
          <p:nvPr>
            <p:ph type="sldNum" sz="quarter" idx="12"/>
          </p:nvPr>
        </p:nvSpPr>
        <p:spPr/>
        <p:txBody>
          <a:bodyPr/>
          <a:lstStyle/>
          <a:p>
            <a:fld id="{4E8B5C8E-E234-4012-A049-14ABECB4DBCC}" type="slidenum">
              <a:rPr lang="es-ES" smtClean="0"/>
              <a:t>4</a:t>
            </a:fld>
            <a:endParaRPr lang="es-ES"/>
          </a:p>
        </p:txBody>
      </p:sp>
    </p:spTree>
    <p:extLst>
      <p:ext uri="{BB962C8B-B14F-4D97-AF65-F5344CB8AC3E}">
        <p14:creationId xmlns:p14="http://schemas.microsoft.com/office/powerpoint/2010/main" val="16560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err="1">
                <a:solidFill>
                  <a:schemeClr val="bg1"/>
                </a:solidFill>
              </a:rPr>
              <a:t>Adaptación</a:t>
            </a:r>
            <a:r>
              <a:rPr lang="en-US" b="1" dirty="0">
                <a:solidFill>
                  <a:schemeClr val="bg1"/>
                </a:solidFill>
              </a:rPr>
              <a:t> de la UI para </a:t>
            </a:r>
            <a:r>
              <a:rPr lang="en-US" b="1" dirty="0" err="1">
                <a:solidFill>
                  <a:schemeClr val="bg1"/>
                </a:solidFill>
              </a:rPr>
              <a:t>usar</a:t>
            </a:r>
            <a:r>
              <a:rPr lang="en-US" b="1" dirty="0">
                <a:solidFill>
                  <a:schemeClr val="bg1"/>
                </a:solidFill>
              </a:rPr>
              <a:t> </a:t>
            </a:r>
            <a:r>
              <a:rPr lang="en-US" b="1" dirty="0" err="1">
                <a:solidFill>
                  <a:schemeClr val="bg1"/>
                </a:solidFill>
              </a:rPr>
              <a:t>microservicios</a:t>
            </a:r>
            <a:endParaRPr lang="en-US" b="1" kern="1200" dirty="0">
              <a:solidFill>
                <a:schemeClr val="bg1"/>
              </a:solidFill>
            </a:endParaRPr>
          </a:p>
        </p:txBody>
      </p:sp>
      <p:sp>
        <p:nvSpPr>
          <p:cNvPr id="3" name="Marcador de número de diapositiva 2">
            <a:extLst>
              <a:ext uri="{FF2B5EF4-FFF2-40B4-BE49-F238E27FC236}">
                <a16:creationId xmlns:a16="http://schemas.microsoft.com/office/drawing/2014/main" id="{8A7A9CA2-91D6-427E-894E-644BA686B772}"/>
              </a:ext>
            </a:extLst>
          </p:cNvPr>
          <p:cNvSpPr>
            <a:spLocks noGrp="1"/>
          </p:cNvSpPr>
          <p:nvPr>
            <p:ph type="sldNum" sz="quarter" idx="12"/>
          </p:nvPr>
        </p:nvSpPr>
        <p:spPr/>
        <p:txBody>
          <a:bodyPr/>
          <a:lstStyle/>
          <a:p>
            <a:fld id="{4E8B5C8E-E234-4012-A049-14ABECB4DBCC}" type="slidenum">
              <a:rPr lang="es-ES" smtClean="0"/>
              <a:t>40</a:t>
            </a:fld>
            <a:endParaRPr lang="es-ES"/>
          </a:p>
        </p:txBody>
      </p:sp>
      <p:pic>
        <p:nvPicPr>
          <p:cNvPr id="6" name="Imagen 5">
            <a:extLst>
              <a:ext uri="{FF2B5EF4-FFF2-40B4-BE49-F238E27FC236}">
                <a16:creationId xmlns:a16="http://schemas.microsoft.com/office/drawing/2014/main" id="{945B234C-4895-4416-BCC1-2F3CC5F97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9782" y="1607574"/>
            <a:ext cx="6792572" cy="5250426"/>
          </a:xfrm>
          <a:prstGeom prst="rect">
            <a:avLst/>
          </a:prstGeom>
        </p:spPr>
      </p:pic>
    </p:spTree>
    <p:extLst>
      <p:ext uri="{BB962C8B-B14F-4D97-AF65-F5344CB8AC3E}">
        <p14:creationId xmlns:p14="http://schemas.microsoft.com/office/powerpoint/2010/main" val="3378455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Despliegue</a:t>
            </a:r>
            <a:r>
              <a:rPr lang="en-US" b="1" kern="1200" dirty="0">
                <a:solidFill>
                  <a:schemeClr val="bg1"/>
                </a:solidFill>
              </a:rPr>
              <a:t> </a:t>
            </a:r>
            <a:r>
              <a:rPr lang="en-US" b="1" kern="1200" dirty="0" err="1">
                <a:solidFill>
                  <a:schemeClr val="bg1"/>
                </a:solidFill>
              </a:rPr>
              <a:t>en</a:t>
            </a:r>
            <a:r>
              <a:rPr lang="en-US" b="1" kern="1200" dirty="0">
                <a:solidFill>
                  <a:schemeClr val="bg1"/>
                </a:solidFill>
              </a:rPr>
              <a:t> </a:t>
            </a:r>
            <a:r>
              <a:rPr lang="en-US" b="1" kern="1200" dirty="0" err="1">
                <a:solidFill>
                  <a:schemeClr val="bg1"/>
                </a:solidFill>
              </a:rPr>
              <a:t>producción</a:t>
            </a:r>
            <a:endParaRPr lang="en-US" b="1" kern="1200" dirty="0">
              <a:solidFill>
                <a:schemeClr val="bg1"/>
              </a:solidFill>
            </a:endParaRPr>
          </a:p>
        </p:txBody>
      </p:sp>
      <p:pic>
        <p:nvPicPr>
          <p:cNvPr id="4" name="Imagen 3">
            <a:extLst>
              <a:ext uri="{FF2B5EF4-FFF2-40B4-BE49-F238E27FC236}">
                <a16:creationId xmlns:a16="http://schemas.microsoft.com/office/drawing/2014/main" id="{47DF75D8-D6B6-497E-AABD-1F3539D93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23" y="1609725"/>
            <a:ext cx="10749354" cy="4750614"/>
          </a:xfrm>
          <a:prstGeom prst="rect">
            <a:avLst/>
          </a:prstGeom>
        </p:spPr>
      </p:pic>
      <p:sp>
        <p:nvSpPr>
          <p:cNvPr id="3" name="Marcador de número de diapositiva 2">
            <a:extLst>
              <a:ext uri="{FF2B5EF4-FFF2-40B4-BE49-F238E27FC236}">
                <a16:creationId xmlns:a16="http://schemas.microsoft.com/office/drawing/2014/main" id="{858BC1BF-3A03-4615-9FEF-EB9CEDA5D839}"/>
              </a:ext>
            </a:extLst>
          </p:cNvPr>
          <p:cNvSpPr>
            <a:spLocks noGrp="1"/>
          </p:cNvSpPr>
          <p:nvPr>
            <p:ph type="sldNum" sz="quarter" idx="12"/>
          </p:nvPr>
        </p:nvSpPr>
        <p:spPr/>
        <p:txBody>
          <a:bodyPr/>
          <a:lstStyle/>
          <a:p>
            <a:fld id="{4E8B5C8E-E234-4012-A049-14ABECB4DBCC}" type="slidenum">
              <a:rPr lang="es-ES" smtClean="0"/>
              <a:t>41</a:t>
            </a:fld>
            <a:endParaRPr lang="es-ES"/>
          </a:p>
        </p:txBody>
      </p:sp>
    </p:spTree>
    <p:extLst>
      <p:ext uri="{BB962C8B-B14F-4D97-AF65-F5344CB8AC3E}">
        <p14:creationId xmlns:p14="http://schemas.microsoft.com/office/powerpoint/2010/main" val="1407406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err="1">
                <a:solidFill>
                  <a:schemeClr val="bg1"/>
                </a:solidFill>
              </a:rPr>
              <a:t>Uso</a:t>
            </a:r>
            <a:r>
              <a:rPr lang="en-US" b="1" dirty="0">
                <a:solidFill>
                  <a:schemeClr val="bg1"/>
                </a:solidFill>
              </a:rPr>
              <a:t> del proxy</a:t>
            </a:r>
            <a:endParaRPr lang="en-US" b="1" kern="1200" dirty="0">
              <a:solidFill>
                <a:schemeClr val="bg1"/>
              </a:solidFill>
            </a:endParaRPr>
          </a:p>
        </p:txBody>
      </p:sp>
      <p:sp>
        <p:nvSpPr>
          <p:cNvPr id="3" name="Marcador de número de diapositiva 2">
            <a:extLst>
              <a:ext uri="{FF2B5EF4-FFF2-40B4-BE49-F238E27FC236}">
                <a16:creationId xmlns:a16="http://schemas.microsoft.com/office/drawing/2014/main" id="{858BC1BF-3A03-4615-9FEF-EB9CEDA5D839}"/>
              </a:ext>
            </a:extLst>
          </p:cNvPr>
          <p:cNvSpPr>
            <a:spLocks noGrp="1"/>
          </p:cNvSpPr>
          <p:nvPr>
            <p:ph type="sldNum" sz="quarter" idx="12"/>
          </p:nvPr>
        </p:nvSpPr>
        <p:spPr/>
        <p:txBody>
          <a:bodyPr/>
          <a:lstStyle/>
          <a:p>
            <a:fld id="{4E8B5C8E-E234-4012-A049-14ABECB4DBCC}" type="slidenum">
              <a:rPr lang="es-ES" smtClean="0"/>
              <a:t>42</a:t>
            </a:fld>
            <a:endParaRPr lang="es-ES"/>
          </a:p>
        </p:txBody>
      </p:sp>
      <p:pic>
        <p:nvPicPr>
          <p:cNvPr id="6" name="Imagen 5">
            <a:extLst>
              <a:ext uri="{FF2B5EF4-FFF2-40B4-BE49-F238E27FC236}">
                <a16:creationId xmlns:a16="http://schemas.microsoft.com/office/drawing/2014/main" id="{80974BA2-7B40-4B3A-AD18-9DD20FDB2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899" y="1396588"/>
            <a:ext cx="10220901" cy="5363952"/>
          </a:xfrm>
          <a:prstGeom prst="rect">
            <a:avLst/>
          </a:prstGeom>
        </p:spPr>
      </p:pic>
    </p:spTree>
    <p:extLst>
      <p:ext uri="{BB962C8B-B14F-4D97-AF65-F5344CB8AC3E}">
        <p14:creationId xmlns:p14="http://schemas.microsoft.com/office/powerpoint/2010/main" val="2631125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Pirámide</a:t>
            </a:r>
            <a:r>
              <a:rPr lang="en-US" b="1" kern="1200" dirty="0">
                <a:solidFill>
                  <a:schemeClr val="bg1"/>
                </a:solidFill>
              </a:rPr>
              <a:t> de Cohn</a:t>
            </a:r>
          </a:p>
        </p:txBody>
      </p:sp>
      <p:sp>
        <p:nvSpPr>
          <p:cNvPr id="3" name="Marcador de número de diapositiva 2">
            <a:extLst>
              <a:ext uri="{FF2B5EF4-FFF2-40B4-BE49-F238E27FC236}">
                <a16:creationId xmlns:a16="http://schemas.microsoft.com/office/drawing/2014/main" id="{858BC1BF-3A03-4615-9FEF-EB9CEDA5D839}"/>
              </a:ext>
            </a:extLst>
          </p:cNvPr>
          <p:cNvSpPr>
            <a:spLocks noGrp="1"/>
          </p:cNvSpPr>
          <p:nvPr>
            <p:ph type="sldNum" sz="quarter" idx="12"/>
          </p:nvPr>
        </p:nvSpPr>
        <p:spPr/>
        <p:txBody>
          <a:bodyPr/>
          <a:lstStyle/>
          <a:p>
            <a:fld id="{4E8B5C8E-E234-4012-A049-14ABECB4DBCC}" type="slidenum">
              <a:rPr lang="es-ES" smtClean="0"/>
              <a:t>43</a:t>
            </a:fld>
            <a:endParaRPr lang="es-ES"/>
          </a:p>
        </p:txBody>
      </p:sp>
      <p:pic>
        <p:nvPicPr>
          <p:cNvPr id="6" name="Imagen 5">
            <a:extLst>
              <a:ext uri="{FF2B5EF4-FFF2-40B4-BE49-F238E27FC236}">
                <a16:creationId xmlns:a16="http://schemas.microsoft.com/office/drawing/2014/main" id="{2F180EB9-75CE-4D3B-BC6A-DFCB2FBBC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638" y="1412435"/>
            <a:ext cx="7002712" cy="5445565"/>
          </a:xfrm>
          <a:prstGeom prst="rect">
            <a:avLst/>
          </a:prstGeom>
        </p:spPr>
      </p:pic>
    </p:spTree>
    <p:extLst>
      <p:ext uri="{BB962C8B-B14F-4D97-AF65-F5344CB8AC3E}">
        <p14:creationId xmlns:p14="http://schemas.microsoft.com/office/powerpoint/2010/main" val="121206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err="1">
                <a:solidFill>
                  <a:schemeClr val="bg1"/>
                </a:solidFill>
              </a:rPr>
              <a:t>Prototipo</a:t>
            </a:r>
            <a:r>
              <a:rPr lang="en-US" b="1" dirty="0">
                <a:solidFill>
                  <a:schemeClr val="bg1"/>
                </a:solidFill>
              </a:rPr>
              <a:t> </a:t>
            </a:r>
            <a:r>
              <a:rPr lang="en-US" b="1" dirty="0" err="1">
                <a:solidFill>
                  <a:schemeClr val="bg1"/>
                </a:solidFill>
              </a:rPr>
              <a:t>desarrollado</a:t>
            </a:r>
            <a:endParaRPr lang="en-US" b="1" kern="1200" dirty="0">
              <a:solidFill>
                <a:schemeClr val="bg1"/>
              </a:solidFill>
            </a:endParaRPr>
          </a:p>
        </p:txBody>
      </p:sp>
      <p:pic>
        <p:nvPicPr>
          <p:cNvPr id="7" name="Imagen 6">
            <a:extLst>
              <a:ext uri="{FF2B5EF4-FFF2-40B4-BE49-F238E27FC236}">
                <a16:creationId xmlns:a16="http://schemas.microsoft.com/office/drawing/2014/main" id="{DC496CA0-A915-423B-A7BC-5996EEACE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12" y="1647815"/>
            <a:ext cx="2829382" cy="5030014"/>
          </a:xfrm>
          <a:prstGeom prst="rect">
            <a:avLst/>
          </a:prstGeom>
        </p:spPr>
      </p:pic>
      <p:pic>
        <p:nvPicPr>
          <p:cNvPr id="8" name="Imagen 7">
            <a:extLst>
              <a:ext uri="{FF2B5EF4-FFF2-40B4-BE49-F238E27FC236}">
                <a16:creationId xmlns:a16="http://schemas.microsoft.com/office/drawing/2014/main" id="{8706130E-FAB1-4F8B-A514-79C1A5491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478" y="1647815"/>
            <a:ext cx="2829382" cy="5030014"/>
          </a:xfrm>
          <a:prstGeom prst="rect">
            <a:avLst/>
          </a:prstGeom>
        </p:spPr>
      </p:pic>
      <p:pic>
        <p:nvPicPr>
          <p:cNvPr id="9" name="Imagen 8">
            <a:extLst>
              <a:ext uri="{FF2B5EF4-FFF2-40B4-BE49-F238E27FC236}">
                <a16:creationId xmlns:a16="http://schemas.microsoft.com/office/drawing/2014/main" id="{005E8897-C121-4A36-829F-D9FD9F4D6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343" y="1647813"/>
            <a:ext cx="2829383" cy="5030015"/>
          </a:xfrm>
          <a:prstGeom prst="rect">
            <a:avLst/>
          </a:prstGeom>
        </p:spPr>
      </p:pic>
      <p:pic>
        <p:nvPicPr>
          <p:cNvPr id="10" name="Marcador de contenido 4">
            <a:extLst>
              <a:ext uri="{FF2B5EF4-FFF2-40B4-BE49-F238E27FC236}">
                <a16:creationId xmlns:a16="http://schemas.microsoft.com/office/drawing/2014/main" id="{1285D9E4-B4A4-43B0-83D1-76C182C40A5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157211" y="1647814"/>
            <a:ext cx="2829382" cy="5030014"/>
          </a:xfrm>
          <a:prstGeom prst="rect">
            <a:avLst/>
          </a:prstGeom>
        </p:spPr>
      </p:pic>
      <p:sp>
        <p:nvSpPr>
          <p:cNvPr id="3" name="Marcador de número de diapositiva 2">
            <a:extLst>
              <a:ext uri="{FF2B5EF4-FFF2-40B4-BE49-F238E27FC236}">
                <a16:creationId xmlns:a16="http://schemas.microsoft.com/office/drawing/2014/main" id="{052B072F-266D-4AE9-B912-F53585206AD8}"/>
              </a:ext>
            </a:extLst>
          </p:cNvPr>
          <p:cNvSpPr>
            <a:spLocks noGrp="1"/>
          </p:cNvSpPr>
          <p:nvPr>
            <p:ph type="sldNum" sz="quarter" idx="12"/>
          </p:nvPr>
        </p:nvSpPr>
        <p:spPr/>
        <p:txBody>
          <a:bodyPr/>
          <a:lstStyle/>
          <a:p>
            <a:fld id="{4E8B5C8E-E234-4012-A049-14ABECB4DBCC}" type="slidenum">
              <a:rPr lang="es-ES" smtClean="0"/>
              <a:t>44</a:t>
            </a:fld>
            <a:endParaRPr lang="es-ES"/>
          </a:p>
        </p:txBody>
      </p:sp>
    </p:spTree>
    <p:extLst>
      <p:ext uri="{BB962C8B-B14F-4D97-AF65-F5344CB8AC3E}">
        <p14:creationId xmlns:p14="http://schemas.microsoft.com/office/powerpoint/2010/main" val="3288870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Migración</a:t>
            </a:r>
            <a:r>
              <a:rPr lang="en-US" b="1" kern="1200" dirty="0">
                <a:solidFill>
                  <a:schemeClr val="bg1"/>
                </a:solidFill>
              </a:rPr>
              <a:t> a un </a:t>
            </a:r>
            <a:r>
              <a:rPr lang="en-US" b="1" dirty="0" err="1">
                <a:solidFill>
                  <a:schemeClr val="bg1"/>
                </a:solidFill>
              </a:rPr>
              <a:t>s</a:t>
            </a:r>
            <a:r>
              <a:rPr lang="en-US" b="1" kern="1200" dirty="0" err="1">
                <a:solidFill>
                  <a:schemeClr val="bg1"/>
                </a:solidFill>
              </a:rPr>
              <a:t>istema</a:t>
            </a:r>
            <a:r>
              <a:rPr lang="en-US" b="1" kern="1200" dirty="0">
                <a:solidFill>
                  <a:schemeClr val="bg1"/>
                </a:solidFill>
              </a:rPr>
              <a:t> </a:t>
            </a:r>
            <a:r>
              <a:rPr lang="en-US" b="1" kern="1200" dirty="0" err="1">
                <a:solidFill>
                  <a:schemeClr val="bg1"/>
                </a:solidFill>
              </a:rPr>
              <a:t>basado</a:t>
            </a:r>
            <a:r>
              <a:rPr lang="en-US" b="1" kern="1200" dirty="0">
                <a:solidFill>
                  <a:schemeClr val="bg1"/>
                </a:solidFill>
              </a:rPr>
              <a:t> </a:t>
            </a:r>
            <a:r>
              <a:rPr lang="en-US" b="1" kern="1200" dirty="0" err="1">
                <a:solidFill>
                  <a:schemeClr val="bg1"/>
                </a:solidFill>
              </a:rPr>
              <a:t>en</a:t>
            </a:r>
            <a:r>
              <a:rPr lang="en-US" b="1" kern="1200" dirty="0">
                <a:solidFill>
                  <a:schemeClr val="bg1"/>
                </a:solidFill>
              </a:rPr>
              <a:t> </a:t>
            </a:r>
            <a:r>
              <a:rPr lang="en-US" b="1" kern="1200" dirty="0" err="1">
                <a:solidFill>
                  <a:schemeClr val="bg1"/>
                </a:solidFill>
              </a:rPr>
              <a:t>microservicios</a:t>
            </a:r>
            <a:endParaRPr lang="en-US" b="1" kern="1200" dirty="0">
              <a:solidFill>
                <a:schemeClr val="bg1"/>
              </a:solidFill>
            </a:endParaRPr>
          </a:p>
        </p:txBody>
      </p:sp>
      <p:pic>
        <p:nvPicPr>
          <p:cNvPr id="4" name="Imagen 3">
            <a:extLst>
              <a:ext uri="{FF2B5EF4-FFF2-40B4-BE49-F238E27FC236}">
                <a16:creationId xmlns:a16="http://schemas.microsoft.com/office/drawing/2014/main" id="{AAB8EA55-B6EA-4F85-8327-F3BED2883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907" y="1396588"/>
            <a:ext cx="5933454" cy="5461412"/>
          </a:xfrm>
          <a:prstGeom prst="rect">
            <a:avLst/>
          </a:prstGeom>
        </p:spPr>
      </p:pic>
      <p:sp>
        <p:nvSpPr>
          <p:cNvPr id="3" name="Marcador de número de diapositiva 2">
            <a:extLst>
              <a:ext uri="{FF2B5EF4-FFF2-40B4-BE49-F238E27FC236}">
                <a16:creationId xmlns:a16="http://schemas.microsoft.com/office/drawing/2014/main" id="{6CFD0B23-8E89-42A9-9AA6-642C768CB438}"/>
              </a:ext>
            </a:extLst>
          </p:cNvPr>
          <p:cNvSpPr>
            <a:spLocks noGrp="1"/>
          </p:cNvSpPr>
          <p:nvPr>
            <p:ph type="sldNum" sz="quarter" idx="12"/>
          </p:nvPr>
        </p:nvSpPr>
        <p:spPr/>
        <p:txBody>
          <a:bodyPr/>
          <a:lstStyle/>
          <a:p>
            <a:fld id="{4E8B5C8E-E234-4012-A049-14ABECB4DBCC}" type="slidenum">
              <a:rPr lang="es-ES" smtClean="0"/>
              <a:t>45</a:t>
            </a:fld>
            <a:endParaRPr lang="es-ES"/>
          </a:p>
        </p:txBody>
      </p:sp>
    </p:spTree>
    <p:extLst>
      <p:ext uri="{BB962C8B-B14F-4D97-AF65-F5344CB8AC3E}">
        <p14:creationId xmlns:p14="http://schemas.microsoft.com/office/powerpoint/2010/main" val="2566291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Pruebas</a:t>
            </a:r>
            <a:r>
              <a:rPr lang="en-US" b="1" kern="1200" dirty="0">
                <a:solidFill>
                  <a:schemeClr val="bg1"/>
                </a:solidFill>
              </a:rPr>
              <a:t> </a:t>
            </a:r>
            <a:r>
              <a:rPr lang="en-US" b="1" kern="1200" dirty="0" err="1">
                <a:solidFill>
                  <a:schemeClr val="bg1"/>
                </a:solidFill>
              </a:rPr>
              <a:t>en</a:t>
            </a:r>
            <a:r>
              <a:rPr lang="en-US" b="1" kern="1200" dirty="0">
                <a:solidFill>
                  <a:schemeClr val="bg1"/>
                </a:solidFill>
              </a:rPr>
              <a:t> los </a:t>
            </a:r>
            <a:r>
              <a:rPr lang="en-US" b="1" kern="1200" dirty="0" err="1">
                <a:solidFill>
                  <a:schemeClr val="bg1"/>
                </a:solidFill>
              </a:rPr>
              <a:t>microservicios</a:t>
            </a:r>
            <a:endParaRPr lang="en-US" b="1" kern="1200" dirty="0">
              <a:solidFill>
                <a:schemeClr val="bg1"/>
              </a:solidFill>
            </a:endParaRPr>
          </a:p>
        </p:txBody>
      </p:sp>
      <p:pic>
        <p:nvPicPr>
          <p:cNvPr id="5" name="Imagen 4">
            <a:extLst>
              <a:ext uri="{FF2B5EF4-FFF2-40B4-BE49-F238E27FC236}">
                <a16:creationId xmlns:a16="http://schemas.microsoft.com/office/drawing/2014/main" id="{F3214A72-B5BC-4EBB-8D98-4C6268BEBED4}"/>
              </a:ext>
            </a:extLst>
          </p:cNvPr>
          <p:cNvPicPr>
            <a:picLocks noChangeAspect="1"/>
          </p:cNvPicPr>
          <p:nvPr/>
        </p:nvPicPr>
        <p:blipFill rotWithShape="1">
          <a:blip r:embed="rId2">
            <a:extLst>
              <a:ext uri="{28A0092B-C50C-407E-A947-70E740481C1C}">
                <a14:useLocalDpi xmlns:a14="http://schemas.microsoft.com/office/drawing/2010/main" val="0"/>
              </a:ext>
            </a:extLst>
          </a:blip>
          <a:srcRect b="4476"/>
          <a:stretch/>
        </p:blipFill>
        <p:spPr>
          <a:xfrm>
            <a:off x="37575" y="1516262"/>
            <a:ext cx="6058425" cy="2598817"/>
          </a:xfrm>
          <a:prstGeom prst="rect">
            <a:avLst/>
          </a:prstGeom>
        </p:spPr>
      </p:pic>
      <p:pic>
        <p:nvPicPr>
          <p:cNvPr id="7" name="Imagen 6">
            <a:extLst>
              <a:ext uri="{FF2B5EF4-FFF2-40B4-BE49-F238E27FC236}">
                <a16:creationId xmlns:a16="http://schemas.microsoft.com/office/drawing/2014/main" id="{241454BD-2E6E-4663-9511-586057134F8F}"/>
              </a:ext>
            </a:extLst>
          </p:cNvPr>
          <p:cNvPicPr>
            <a:picLocks noChangeAspect="1"/>
          </p:cNvPicPr>
          <p:nvPr/>
        </p:nvPicPr>
        <p:blipFill rotWithShape="1">
          <a:blip r:embed="rId3">
            <a:extLst>
              <a:ext uri="{28A0092B-C50C-407E-A947-70E740481C1C}">
                <a14:useLocalDpi xmlns:a14="http://schemas.microsoft.com/office/drawing/2010/main" val="0"/>
              </a:ext>
            </a:extLst>
          </a:blip>
          <a:srcRect t="7763"/>
          <a:stretch/>
        </p:blipFill>
        <p:spPr>
          <a:xfrm>
            <a:off x="6149345" y="1396588"/>
            <a:ext cx="6005080" cy="3324760"/>
          </a:xfrm>
          <a:prstGeom prst="rect">
            <a:avLst/>
          </a:prstGeom>
        </p:spPr>
      </p:pic>
      <p:pic>
        <p:nvPicPr>
          <p:cNvPr id="9" name="Imagen 8">
            <a:extLst>
              <a:ext uri="{FF2B5EF4-FFF2-40B4-BE49-F238E27FC236}">
                <a16:creationId xmlns:a16="http://schemas.microsoft.com/office/drawing/2014/main" id="{F3F6348B-48EB-44C3-A0AD-746BF1AA49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721" y="4115079"/>
            <a:ext cx="4850935" cy="2647671"/>
          </a:xfrm>
          <a:prstGeom prst="rect">
            <a:avLst/>
          </a:prstGeom>
        </p:spPr>
      </p:pic>
      <p:sp>
        <p:nvSpPr>
          <p:cNvPr id="3" name="Marcador de número de diapositiva 2">
            <a:extLst>
              <a:ext uri="{FF2B5EF4-FFF2-40B4-BE49-F238E27FC236}">
                <a16:creationId xmlns:a16="http://schemas.microsoft.com/office/drawing/2014/main" id="{39566805-23ED-445C-BFE9-DCC2D312C64D}"/>
              </a:ext>
            </a:extLst>
          </p:cNvPr>
          <p:cNvSpPr>
            <a:spLocks noGrp="1"/>
          </p:cNvSpPr>
          <p:nvPr>
            <p:ph type="sldNum" sz="quarter" idx="12"/>
          </p:nvPr>
        </p:nvSpPr>
        <p:spPr/>
        <p:txBody>
          <a:bodyPr/>
          <a:lstStyle/>
          <a:p>
            <a:fld id="{4E8B5C8E-E234-4012-A049-14ABECB4DBCC}" type="slidenum">
              <a:rPr lang="es-ES" smtClean="0"/>
              <a:t>46</a:t>
            </a:fld>
            <a:endParaRPr lang="es-ES"/>
          </a:p>
        </p:txBody>
      </p:sp>
    </p:spTree>
    <p:extLst>
      <p:ext uri="{BB962C8B-B14F-4D97-AF65-F5344CB8AC3E}">
        <p14:creationId xmlns:p14="http://schemas.microsoft.com/office/powerpoint/2010/main" val="2178552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Comparación</a:t>
            </a:r>
            <a:r>
              <a:rPr lang="en-US" b="1" kern="1200" dirty="0">
                <a:solidFill>
                  <a:schemeClr val="bg1"/>
                </a:solidFill>
              </a:rPr>
              <a:t> de </a:t>
            </a:r>
            <a:r>
              <a:rPr lang="en-US" b="1" kern="1200" dirty="0" err="1">
                <a:solidFill>
                  <a:schemeClr val="bg1"/>
                </a:solidFill>
              </a:rPr>
              <a:t>orquestadores</a:t>
            </a:r>
            <a:endParaRPr lang="en-US" b="1" kern="1200" dirty="0">
              <a:solidFill>
                <a:schemeClr val="bg1"/>
              </a:solidFill>
            </a:endParaRPr>
          </a:p>
        </p:txBody>
      </p:sp>
      <p:pic>
        <p:nvPicPr>
          <p:cNvPr id="5" name="Imagen 4">
            <a:extLst>
              <a:ext uri="{FF2B5EF4-FFF2-40B4-BE49-F238E27FC236}">
                <a16:creationId xmlns:a16="http://schemas.microsoft.com/office/drawing/2014/main" id="{A82477B1-5300-4CA5-ABE7-868837E3F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492" y="1458056"/>
            <a:ext cx="8531912" cy="5399944"/>
          </a:xfrm>
          <a:prstGeom prst="rect">
            <a:avLst/>
          </a:prstGeom>
        </p:spPr>
      </p:pic>
      <p:sp>
        <p:nvSpPr>
          <p:cNvPr id="3" name="Marcador de número de diapositiva 2">
            <a:extLst>
              <a:ext uri="{FF2B5EF4-FFF2-40B4-BE49-F238E27FC236}">
                <a16:creationId xmlns:a16="http://schemas.microsoft.com/office/drawing/2014/main" id="{B6C88B35-2842-4936-AD96-C41298300817}"/>
              </a:ext>
            </a:extLst>
          </p:cNvPr>
          <p:cNvSpPr>
            <a:spLocks noGrp="1"/>
          </p:cNvSpPr>
          <p:nvPr>
            <p:ph type="sldNum" sz="quarter" idx="12"/>
          </p:nvPr>
        </p:nvSpPr>
        <p:spPr/>
        <p:txBody>
          <a:bodyPr/>
          <a:lstStyle/>
          <a:p>
            <a:fld id="{4E8B5C8E-E234-4012-A049-14ABECB4DBCC}" type="slidenum">
              <a:rPr lang="es-ES" smtClean="0"/>
              <a:t>47</a:t>
            </a:fld>
            <a:endParaRPr lang="es-ES"/>
          </a:p>
        </p:txBody>
      </p:sp>
    </p:spTree>
    <p:extLst>
      <p:ext uri="{BB962C8B-B14F-4D97-AF65-F5344CB8AC3E}">
        <p14:creationId xmlns:p14="http://schemas.microsoft.com/office/powerpoint/2010/main" val="1074307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Solución</a:t>
            </a:r>
            <a:r>
              <a:rPr lang="en-US" b="1" kern="1200" dirty="0">
                <a:solidFill>
                  <a:schemeClr val="bg1"/>
                </a:solidFill>
              </a:rPr>
              <a:t> </a:t>
            </a:r>
            <a:r>
              <a:rPr lang="en-US" b="1" kern="1200" dirty="0" err="1">
                <a:solidFill>
                  <a:schemeClr val="bg1"/>
                </a:solidFill>
              </a:rPr>
              <a:t>en</a:t>
            </a:r>
            <a:r>
              <a:rPr lang="en-US" b="1" kern="1200" dirty="0">
                <a:solidFill>
                  <a:schemeClr val="bg1"/>
                </a:solidFill>
              </a:rPr>
              <a:t> VS del </a:t>
            </a:r>
            <a:r>
              <a:rPr lang="en-US" b="1" kern="1200" dirty="0" err="1">
                <a:solidFill>
                  <a:schemeClr val="bg1"/>
                </a:solidFill>
              </a:rPr>
              <a:t>sistema</a:t>
            </a:r>
            <a:r>
              <a:rPr lang="en-US" b="1" kern="1200" dirty="0">
                <a:solidFill>
                  <a:schemeClr val="bg1"/>
                </a:solidFill>
              </a:rPr>
              <a:t> de </a:t>
            </a:r>
            <a:r>
              <a:rPr lang="en-US" b="1" kern="1200" dirty="0" err="1">
                <a:solidFill>
                  <a:schemeClr val="bg1"/>
                </a:solidFill>
              </a:rPr>
              <a:t>microservicos</a:t>
            </a:r>
            <a:endParaRPr lang="en-US" b="1" kern="1200" dirty="0">
              <a:solidFill>
                <a:schemeClr val="bg1"/>
              </a:solidFill>
            </a:endParaRPr>
          </a:p>
        </p:txBody>
      </p:sp>
      <p:sp>
        <p:nvSpPr>
          <p:cNvPr id="3" name="Marcador de número de diapositiva 2">
            <a:extLst>
              <a:ext uri="{FF2B5EF4-FFF2-40B4-BE49-F238E27FC236}">
                <a16:creationId xmlns:a16="http://schemas.microsoft.com/office/drawing/2014/main" id="{B6C88B35-2842-4936-AD96-C41298300817}"/>
              </a:ext>
            </a:extLst>
          </p:cNvPr>
          <p:cNvSpPr>
            <a:spLocks noGrp="1"/>
          </p:cNvSpPr>
          <p:nvPr>
            <p:ph type="sldNum" sz="quarter" idx="12"/>
          </p:nvPr>
        </p:nvSpPr>
        <p:spPr/>
        <p:txBody>
          <a:bodyPr/>
          <a:lstStyle/>
          <a:p>
            <a:fld id="{4E8B5C8E-E234-4012-A049-14ABECB4DBCC}" type="slidenum">
              <a:rPr lang="es-ES" smtClean="0"/>
              <a:t>48</a:t>
            </a:fld>
            <a:endParaRPr lang="es-ES"/>
          </a:p>
        </p:txBody>
      </p:sp>
      <p:pic>
        <p:nvPicPr>
          <p:cNvPr id="6" name="Imagen 5">
            <a:extLst>
              <a:ext uri="{FF2B5EF4-FFF2-40B4-BE49-F238E27FC236}">
                <a16:creationId xmlns:a16="http://schemas.microsoft.com/office/drawing/2014/main" id="{53CB7CED-C524-4156-85D9-8E86E0893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519" y="1396588"/>
            <a:ext cx="7560105" cy="5465915"/>
          </a:xfrm>
          <a:prstGeom prst="rect">
            <a:avLst/>
          </a:prstGeom>
        </p:spPr>
      </p:pic>
    </p:spTree>
    <p:extLst>
      <p:ext uri="{BB962C8B-B14F-4D97-AF65-F5344CB8AC3E}">
        <p14:creationId xmlns:p14="http://schemas.microsoft.com/office/powerpoint/2010/main" val="4002384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a:solidFill>
                  <a:schemeClr val="bg1"/>
                </a:solidFill>
              </a:rPr>
              <a:t>Plantilla de Open-Xml PowerTools</a:t>
            </a:r>
            <a:endParaRPr lang="en-US" b="1" kern="1200" dirty="0">
              <a:solidFill>
                <a:schemeClr val="bg1"/>
              </a:solidFill>
            </a:endParaRPr>
          </a:p>
        </p:txBody>
      </p:sp>
      <p:pic>
        <p:nvPicPr>
          <p:cNvPr id="4" name="Imagen 3">
            <a:extLst>
              <a:ext uri="{FF2B5EF4-FFF2-40B4-BE49-F238E27FC236}">
                <a16:creationId xmlns:a16="http://schemas.microsoft.com/office/drawing/2014/main" id="{261C5E16-77BD-4721-88A3-681666B3A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170" y="1388303"/>
            <a:ext cx="7841660" cy="5532599"/>
          </a:xfrm>
          <a:prstGeom prst="rect">
            <a:avLst/>
          </a:prstGeom>
        </p:spPr>
      </p:pic>
      <p:sp>
        <p:nvSpPr>
          <p:cNvPr id="3" name="Marcador de número de diapositiva 2">
            <a:extLst>
              <a:ext uri="{FF2B5EF4-FFF2-40B4-BE49-F238E27FC236}">
                <a16:creationId xmlns:a16="http://schemas.microsoft.com/office/drawing/2014/main" id="{9943D476-9E2E-4F35-9A70-F89DA1634D86}"/>
              </a:ext>
            </a:extLst>
          </p:cNvPr>
          <p:cNvSpPr>
            <a:spLocks noGrp="1"/>
          </p:cNvSpPr>
          <p:nvPr>
            <p:ph type="sldNum" sz="quarter" idx="12"/>
          </p:nvPr>
        </p:nvSpPr>
        <p:spPr/>
        <p:txBody>
          <a:bodyPr/>
          <a:lstStyle/>
          <a:p>
            <a:fld id="{4E8B5C8E-E234-4012-A049-14ABECB4DBCC}" type="slidenum">
              <a:rPr lang="es-ES" smtClean="0"/>
              <a:t>49</a:t>
            </a:fld>
            <a:endParaRPr lang="es-ES"/>
          </a:p>
        </p:txBody>
      </p:sp>
    </p:spTree>
    <p:extLst>
      <p:ext uri="{BB962C8B-B14F-4D97-AF65-F5344CB8AC3E}">
        <p14:creationId xmlns:p14="http://schemas.microsoft.com/office/powerpoint/2010/main" val="225970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BE90B-59F0-45F6-B071-B2A30AC24507}"/>
              </a:ext>
            </a:extLst>
          </p:cNvPr>
          <p:cNvSpPr>
            <a:spLocks noGrp="1"/>
          </p:cNvSpPr>
          <p:nvPr>
            <p:ph type="title"/>
          </p:nvPr>
        </p:nvSpPr>
        <p:spPr>
          <a:xfrm>
            <a:off x="1136428" y="627564"/>
            <a:ext cx="7474172" cy="1325563"/>
          </a:xfrm>
        </p:spPr>
        <p:txBody>
          <a:bodyPr>
            <a:normAutofit/>
          </a:bodyPr>
          <a:lstStyle/>
          <a:p>
            <a:r>
              <a:rPr lang="es-ES" b="1" dirty="0"/>
              <a:t>Motivación</a:t>
            </a:r>
          </a:p>
        </p:txBody>
      </p:sp>
      <p:sp>
        <p:nvSpPr>
          <p:cNvPr id="3" name="Marcador de contenido 2">
            <a:extLst>
              <a:ext uri="{FF2B5EF4-FFF2-40B4-BE49-F238E27FC236}">
                <a16:creationId xmlns:a16="http://schemas.microsoft.com/office/drawing/2014/main" id="{946C1FC0-EBC8-44B1-9F3E-B328485C3A56}"/>
              </a:ext>
            </a:extLst>
          </p:cNvPr>
          <p:cNvSpPr>
            <a:spLocks noGrp="1"/>
          </p:cNvSpPr>
          <p:nvPr>
            <p:ph idx="1"/>
          </p:nvPr>
        </p:nvSpPr>
        <p:spPr>
          <a:xfrm>
            <a:off x="1136429" y="2278173"/>
            <a:ext cx="6467867" cy="3450613"/>
          </a:xfrm>
        </p:spPr>
        <p:txBody>
          <a:bodyPr anchor="ctr">
            <a:normAutofit/>
          </a:bodyPr>
          <a:lstStyle/>
          <a:p>
            <a:r>
              <a:rPr lang="es-ES" sz="2400" dirty="0"/>
              <a:t>Arquitectura que se adapte a las </a:t>
            </a:r>
            <a:r>
              <a:rPr lang="es-ES" sz="2400" b="1" dirty="0">
                <a:solidFill>
                  <a:srgbClr val="002060"/>
                </a:solidFill>
              </a:rPr>
              <a:t>necesidades</a:t>
            </a:r>
            <a:r>
              <a:rPr lang="es-ES" sz="2400" dirty="0"/>
              <a:t> del negocio</a:t>
            </a:r>
          </a:p>
          <a:p>
            <a:pPr marL="0" indent="0">
              <a:buNone/>
            </a:pPr>
            <a:endParaRPr lang="es-ES" sz="2400" dirty="0"/>
          </a:p>
          <a:p>
            <a:r>
              <a:rPr lang="es-ES" sz="2400" dirty="0"/>
              <a:t>Profundizar en el conocimiento de las tecnologías de microservicios</a:t>
            </a:r>
          </a:p>
          <a:p>
            <a:pPr marL="0" indent="0">
              <a:buNone/>
            </a:pPr>
            <a:endParaRPr lang="es-ES" sz="2400" dirty="0"/>
          </a:p>
          <a:p>
            <a:r>
              <a:rPr lang="es-ES" sz="2400" dirty="0"/>
              <a:t>Tener una experiencia de primera mano</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Engranajes">
            <a:extLst>
              <a:ext uri="{FF2B5EF4-FFF2-40B4-BE49-F238E27FC236}">
                <a16:creationId xmlns:a16="http://schemas.microsoft.com/office/drawing/2014/main" id="{DA181E53-B9B4-4820-AF94-BC5FE21C90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4" name="Marcador de número de diapositiva 3">
            <a:extLst>
              <a:ext uri="{FF2B5EF4-FFF2-40B4-BE49-F238E27FC236}">
                <a16:creationId xmlns:a16="http://schemas.microsoft.com/office/drawing/2014/main" id="{11AAF0F2-675C-4D29-9927-E3BB57D79B79}"/>
              </a:ext>
            </a:extLst>
          </p:cNvPr>
          <p:cNvSpPr>
            <a:spLocks noGrp="1"/>
          </p:cNvSpPr>
          <p:nvPr>
            <p:ph type="sldNum" sz="quarter" idx="12"/>
          </p:nvPr>
        </p:nvSpPr>
        <p:spPr/>
        <p:txBody>
          <a:bodyPr/>
          <a:lstStyle/>
          <a:p>
            <a:fld id="{4E8B5C8E-E234-4012-A049-14ABECB4DBCC}" type="slidenum">
              <a:rPr lang="es-ES" smtClean="0"/>
              <a:t>5</a:t>
            </a:fld>
            <a:endParaRPr lang="es-ES"/>
          </a:p>
        </p:txBody>
      </p:sp>
    </p:spTree>
    <p:extLst>
      <p:ext uri="{BB962C8B-B14F-4D97-AF65-F5344CB8AC3E}">
        <p14:creationId xmlns:p14="http://schemas.microsoft.com/office/powerpoint/2010/main" val="76759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p:cTn id="1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B0491-308A-47E8-83BF-ECF9FB226E99}"/>
              </a:ext>
            </a:extLst>
          </p:cNvPr>
          <p:cNvSpPr>
            <a:spLocks noGrp="1"/>
          </p:cNvSpPr>
          <p:nvPr>
            <p:ph type="title"/>
          </p:nvPr>
        </p:nvSpPr>
        <p:spPr>
          <a:xfrm>
            <a:off x="842812" y="627564"/>
            <a:ext cx="7474172" cy="1325563"/>
          </a:xfrm>
        </p:spPr>
        <p:txBody>
          <a:bodyPr>
            <a:normAutofit/>
          </a:bodyPr>
          <a:lstStyle/>
          <a:p>
            <a:r>
              <a:rPr lang="es-ES" b="1" dirty="0"/>
              <a:t>Objetivos</a:t>
            </a:r>
          </a:p>
        </p:txBody>
      </p:sp>
      <p:sp>
        <p:nvSpPr>
          <p:cNvPr id="3" name="Marcador de contenido 2">
            <a:extLst>
              <a:ext uri="{FF2B5EF4-FFF2-40B4-BE49-F238E27FC236}">
                <a16:creationId xmlns:a16="http://schemas.microsoft.com/office/drawing/2014/main" id="{157D66BE-4E6C-4478-A2F1-733E3236CCD9}"/>
              </a:ext>
            </a:extLst>
          </p:cNvPr>
          <p:cNvSpPr>
            <a:spLocks noGrp="1"/>
          </p:cNvSpPr>
          <p:nvPr>
            <p:ph idx="1"/>
          </p:nvPr>
        </p:nvSpPr>
        <p:spPr>
          <a:xfrm>
            <a:off x="842812" y="2208599"/>
            <a:ext cx="7832035" cy="4122627"/>
          </a:xfrm>
        </p:spPr>
        <p:txBody>
          <a:bodyPr anchor="ctr">
            <a:normAutofit/>
          </a:bodyPr>
          <a:lstStyle/>
          <a:p>
            <a:r>
              <a:rPr lang="es-ES" sz="2400" b="1" dirty="0">
                <a:solidFill>
                  <a:srgbClr val="002060"/>
                </a:solidFill>
              </a:rPr>
              <a:t>Desarrollar</a:t>
            </a:r>
            <a:r>
              <a:rPr lang="es-ES" sz="2400" dirty="0"/>
              <a:t> una misma aplicación siguiendo dos arquitecturas diferentes: una basada en microservicios y otra monolítica</a:t>
            </a:r>
          </a:p>
          <a:p>
            <a:pPr marL="0" indent="0">
              <a:buNone/>
            </a:pPr>
            <a:endParaRPr lang="es-ES" sz="2400" dirty="0"/>
          </a:p>
          <a:p>
            <a:r>
              <a:rPr lang="es-ES" sz="2400" dirty="0"/>
              <a:t>Comparar el </a:t>
            </a:r>
            <a:r>
              <a:rPr lang="es-ES" sz="2400" b="1" dirty="0">
                <a:solidFill>
                  <a:srgbClr val="002060"/>
                </a:solidFill>
              </a:rPr>
              <a:t>proceso de desarrollo </a:t>
            </a:r>
            <a:r>
              <a:rPr lang="es-ES" sz="2400" dirty="0"/>
              <a:t>de ambos sistemas</a:t>
            </a:r>
          </a:p>
          <a:p>
            <a:pPr marL="0" indent="0">
              <a:buNone/>
            </a:pPr>
            <a:endParaRPr lang="es-ES" sz="2400" dirty="0"/>
          </a:p>
          <a:p>
            <a:r>
              <a:rPr lang="es-ES" sz="2400" dirty="0"/>
              <a:t>Evaluar diferentes situaciones durante el </a:t>
            </a:r>
            <a:r>
              <a:rPr lang="es-ES" sz="2400" b="1" dirty="0">
                <a:solidFill>
                  <a:srgbClr val="002060"/>
                </a:solidFill>
              </a:rPr>
              <a:t>mantenimiento</a:t>
            </a:r>
          </a:p>
          <a:p>
            <a:pPr marL="0" indent="0">
              <a:buNone/>
            </a:pPr>
            <a:endParaRPr lang="es-ES" sz="2400" dirty="0"/>
          </a:p>
          <a:p>
            <a:r>
              <a:rPr lang="es-ES" sz="2400" dirty="0"/>
              <a:t>Examinar ambas arquitecturas respecto a diferentes </a:t>
            </a:r>
            <a:r>
              <a:rPr lang="es-ES" sz="2400" b="1" dirty="0" err="1">
                <a:solidFill>
                  <a:srgbClr val="002060"/>
                </a:solidFill>
              </a:rPr>
              <a:t>RNFs</a:t>
            </a:r>
            <a:endParaRPr lang="es-ES" sz="2400" b="1" dirty="0">
              <a:solidFill>
                <a:srgbClr val="002060"/>
              </a:solidFill>
            </a:endParaRPr>
          </a:p>
        </p:txBody>
      </p:sp>
      <p:sp>
        <p:nvSpPr>
          <p:cNvPr id="20" name="Rectangle 1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Lista de comprobación">
            <a:extLst>
              <a:ext uri="{FF2B5EF4-FFF2-40B4-BE49-F238E27FC236}">
                <a16:creationId xmlns:a16="http://schemas.microsoft.com/office/drawing/2014/main" id="{C0984059-164C-4DB1-8058-7819A142F0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4" name="Marcador de número de diapositiva 3">
            <a:extLst>
              <a:ext uri="{FF2B5EF4-FFF2-40B4-BE49-F238E27FC236}">
                <a16:creationId xmlns:a16="http://schemas.microsoft.com/office/drawing/2014/main" id="{5286768A-1822-4735-ACF9-2A4F46514500}"/>
              </a:ext>
            </a:extLst>
          </p:cNvPr>
          <p:cNvSpPr>
            <a:spLocks noGrp="1"/>
          </p:cNvSpPr>
          <p:nvPr>
            <p:ph type="sldNum" sz="quarter" idx="12"/>
          </p:nvPr>
        </p:nvSpPr>
        <p:spPr/>
        <p:txBody>
          <a:bodyPr/>
          <a:lstStyle/>
          <a:p>
            <a:fld id="{4E8B5C8E-E234-4012-A049-14ABECB4DBCC}" type="slidenum">
              <a:rPr lang="es-ES" smtClean="0"/>
              <a:t>6</a:t>
            </a:fld>
            <a:endParaRPr lang="es-ES"/>
          </a:p>
        </p:txBody>
      </p:sp>
    </p:spTree>
    <p:extLst>
      <p:ext uri="{BB962C8B-B14F-4D97-AF65-F5344CB8AC3E}">
        <p14:creationId xmlns:p14="http://schemas.microsoft.com/office/powerpoint/2010/main" val="1632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11653463-1BB1-4501-9178-49F50A7D8287}"/>
              </a:ext>
            </a:extLst>
          </p:cNvPr>
          <p:cNvSpPr>
            <a:spLocks noGrp="1"/>
          </p:cNvSpPr>
          <p:nvPr>
            <p:ph type="ctrTitle"/>
          </p:nvPr>
        </p:nvSpPr>
        <p:spPr>
          <a:xfrm>
            <a:off x="838199" y="4525347"/>
            <a:ext cx="6801321" cy="1737360"/>
          </a:xfrm>
        </p:spPr>
        <p:txBody>
          <a:bodyPr anchor="ctr">
            <a:normAutofit/>
          </a:bodyPr>
          <a:lstStyle/>
          <a:p>
            <a:pPr algn="r"/>
            <a:r>
              <a:rPr lang="es-ES" dirty="0"/>
              <a:t>Proceso de desarrollo</a:t>
            </a:r>
          </a:p>
        </p:txBody>
      </p:sp>
      <p:sp>
        <p:nvSpPr>
          <p:cNvPr id="5" name="Subtítulo 4">
            <a:extLst>
              <a:ext uri="{FF2B5EF4-FFF2-40B4-BE49-F238E27FC236}">
                <a16:creationId xmlns:a16="http://schemas.microsoft.com/office/drawing/2014/main" id="{23A8C10B-741E-45C3-AAA1-90E289263390}"/>
              </a:ext>
            </a:extLst>
          </p:cNvPr>
          <p:cNvSpPr>
            <a:spLocks noGrp="1"/>
          </p:cNvSpPr>
          <p:nvPr>
            <p:ph type="subTitle" idx="1"/>
          </p:nvPr>
        </p:nvSpPr>
        <p:spPr>
          <a:xfrm>
            <a:off x="7961258" y="4525347"/>
            <a:ext cx="3258675" cy="1737360"/>
          </a:xfrm>
        </p:spPr>
        <p:txBody>
          <a:bodyPr anchor="ctr">
            <a:normAutofit fontScale="62500" lnSpcReduction="20000"/>
          </a:bodyPr>
          <a:lstStyle/>
          <a:p>
            <a:pPr marL="457200" indent="-457200" algn="l">
              <a:buFont typeface="+mj-lt"/>
              <a:buAutoNum type="arabicPeriod"/>
            </a:pPr>
            <a:r>
              <a:rPr lang="es-ES" dirty="0"/>
              <a:t>Especificación</a:t>
            </a:r>
          </a:p>
          <a:p>
            <a:pPr marL="457200" indent="-457200" algn="l">
              <a:buFont typeface="+mj-lt"/>
              <a:buAutoNum type="arabicPeriod"/>
            </a:pPr>
            <a:r>
              <a:rPr lang="es-ES" dirty="0"/>
              <a:t>Diseño</a:t>
            </a:r>
          </a:p>
          <a:p>
            <a:pPr marL="457200" indent="-457200" algn="l">
              <a:buFont typeface="+mj-lt"/>
              <a:buAutoNum type="arabicPeriod"/>
            </a:pPr>
            <a:r>
              <a:rPr lang="es-ES" dirty="0"/>
              <a:t>Implementación</a:t>
            </a:r>
          </a:p>
          <a:p>
            <a:pPr marL="457200" indent="-457200" algn="l">
              <a:buFont typeface="+mj-lt"/>
              <a:buAutoNum type="arabicPeriod"/>
            </a:pPr>
            <a:r>
              <a:rPr lang="es-ES" dirty="0"/>
              <a:t>Pruebas</a:t>
            </a:r>
          </a:p>
          <a:p>
            <a:pPr marL="457200" indent="-457200" algn="l">
              <a:buFont typeface="+mj-lt"/>
              <a:buAutoNum type="arabicPeriod"/>
            </a:pPr>
            <a:r>
              <a:rPr lang="es-ES" dirty="0"/>
              <a:t>Despliegue</a:t>
            </a:r>
          </a:p>
          <a:p>
            <a:pPr marL="457200" indent="-457200" algn="l">
              <a:buFont typeface="+mj-lt"/>
              <a:buAutoNum type="arabicPeriod"/>
            </a:pPr>
            <a:r>
              <a:rPr lang="es-ES" dirty="0"/>
              <a:t>Mantenimiento</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80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59DD79-B3D1-45FE-9B17-E9A5AB56BCA1}"/>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s-ES" sz="4800" b="1" dirty="0">
                <a:solidFill>
                  <a:schemeClr val="bg1"/>
                </a:solidFill>
              </a:rPr>
              <a:t>Especificación de requisitos</a:t>
            </a:r>
            <a:endParaRPr lang="en-US" sz="4800" b="1" dirty="0">
              <a:solidFill>
                <a:schemeClr val="bg1"/>
              </a:solidFill>
            </a:endParaRPr>
          </a:p>
        </p:txBody>
      </p:sp>
      <p:sp>
        <p:nvSpPr>
          <p:cNvPr id="3" name="Marcador de número de diapositiva 2">
            <a:extLst>
              <a:ext uri="{FF2B5EF4-FFF2-40B4-BE49-F238E27FC236}">
                <a16:creationId xmlns:a16="http://schemas.microsoft.com/office/drawing/2014/main" id="{98F9C59D-2A41-47B7-867E-29C967D2B8DA}"/>
              </a:ext>
            </a:extLst>
          </p:cNvPr>
          <p:cNvSpPr>
            <a:spLocks noGrp="1"/>
          </p:cNvSpPr>
          <p:nvPr>
            <p:ph type="sldNum" sz="quarter" idx="12"/>
          </p:nvPr>
        </p:nvSpPr>
        <p:spPr/>
        <p:txBody>
          <a:bodyPr/>
          <a:lstStyle/>
          <a:p>
            <a:fld id="{4E8B5C8E-E234-4012-A049-14ABECB4DBCC}" type="slidenum">
              <a:rPr lang="es-ES" smtClean="0"/>
              <a:t>8</a:t>
            </a:fld>
            <a:endParaRPr lang="es-ES"/>
          </a:p>
        </p:txBody>
      </p:sp>
      <p:sp>
        <p:nvSpPr>
          <p:cNvPr id="4" name="Rectángulo 3">
            <a:extLst>
              <a:ext uri="{FF2B5EF4-FFF2-40B4-BE49-F238E27FC236}">
                <a16:creationId xmlns:a16="http://schemas.microsoft.com/office/drawing/2014/main" id="{E775ADD9-4275-48FE-9B95-0CFED46659B6}"/>
              </a:ext>
            </a:extLst>
          </p:cNvPr>
          <p:cNvSpPr/>
          <p:nvPr/>
        </p:nvSpPr>
        <p:spPr>
          <a:xfrm>
            <a:off x="964448" y="1776675"/>
            <a:ext cx="10656743" cy="461665"/>
          </a:xfrm>
          <a:prstGeom prst="rect">
            <a:avLst/>
          </a:prstGeom>
        </p:spPr>
        <p:txBody>
          <a:bodyPr wrap="square">
            <a:spAutoFit/>
          </a:bodyPr>
          <a:lstStyle/>
          <a:p>
            <a:r>
              <a:rPr lang="es-ES" sz="2400" dirty="0"/>
              <a:t>Los </a:t>
            </a:r>
            <a:r>
              <a:rPr lang="es-ES" sz="2400" b="1" dirty="0"/>
              <a:t>requisitos no funcionales </a:t>
            </a:r>
            <a:r>
              <a:rPr lang="es-ES" sz="2400" dirty="0"/>
              <a:t>conducen hacia la elección de una u otra arquitectura</a:t>
            </a:r>
          </a:p>
        </p:txBody>
      </p:sp>
      <p:pic>
        <p:nvPicPr>
          <p:cNvPr id="8" name="Imagen 7">
            <a:extLst>
              <a:ext uri="{FF2B5EF4-FFF2-40B4-BE49-F238E27FC236}">
                <a16:creationId xmlns:a16="http://schemas.microsoft.com/office/drawing/2014/main" id="{2DA08068-3A68-4712-B38E-DA4DA2D6D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9251"/>
            <a:ext cx="12192000" cy="3126154"/>
          </a:xfrm>
          <a:prstGeom prst="rect">
            <a:avLst/>
          </a:prstGeom>
        </p:spPr>
      </p:pic>
      <p:sp>
        <p:nvSpPr>
          <p:cNvPr id="5" name="CuadroTexto 4">
            <a:extLst>
              <a:ext uri="{FF2B5EF4-FFF2-40B4-BE49-F238E27FC236}">
                <a16:creationId xmlns:a16="http://schemas.microsoft.com/office/drawing/2014/main" id="{CBDCA287-AE9C-4BA2-952C-95AA49770BAA}"/>
              </a:ext>
            </a:extLst>
          </p:cNvPr>
          <p:cNvSpPr txBox="1"/>
          <p:nvPr/>
        </p:nvSpPr>
        <p:spPr>
          <a:xfrm>
            <a:off x="2839706" y="6071900"/>
            <a:ext cx="6644576" cy="584775"/>
          </a:xfrm>
          <a:prstGeom prst="rect">
            <a:avLst/>
          </a:prstGeom>
          <a:noFill/>
        </p:spPr>
        <p:txBody>
          <a:bodyPr wrap="none" rtlCol="0">
            <a:spAutoFit/>
          </a:bodyPr>
          <a:lstStyle/>
          <a:p>
            <a:r>
              <a:rPr lang="es-ES" sz="3200" dirty="0"/>
              <a:t>Modelo de calidad de la ISO/IEC 25010</a:t>
            </a:r>
          </a:p>
        </p:txBody>
      </p:sp>
    </p:spTree>
    <p:extLst>
      <p:ext uri="{BB962C8B-B14F-4D97-AF65-F5344CB8AC3E}">
        <p14:creationId xmlns:p14="http://schemas.microsoft.com/office/powerpoint/2010/main" val="209223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316CB7A-3D76-4C0E-9EBB-5101F4D093F7}"/>
              </a:ext>
            </a:extLst>
          </p:cNvPr>
          <p:cNvSpPr/>
          <p:nvPr/>
        </p:nvSpPr>
        <p:spPr>
          <a:xfrm>
            <a:off x="0" y="0"/>
            <a:ext cx="4471106"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EEAF761A-303C-4CD2-AC69-363B20E69248}"/>
              </a:ext>
            </a:extLst>
          </p:cNvPr>
          <p:cNvSpPr>
            <a:spLocks noGrp="1"/>
          </p:cNvSpPr>
          <p:nvPr>
            <p:ph type="title"/>
          </p:nvPr>
        </p:nvSpPr>
        <p:spPr>
          <a:xfrm>
            <a:off x="648929" y="629266"/>
            <a:ext cx="3505495" cy="1622321"/>
          </a:xfrm>
        </p:spPr>
        <p:txBody>
          <a:bodyPr>
            <a:normAutofit/>
          </a:bodyPr>
          <a:lstStyle/>
          <a:p>
            <a:r>
              <a:rPr lang="es-ES" b="1" dirty="0">
                <a:solidFill>
                  <a:schemeClr val="bg1"/>
                </a:solidFill>
              </a:rPr>
              <a:t>Diseño del sistema</a:t>
            </a:r>
          </a:p>
        </p:txBody>
      </p:sp>
      <p:sp>
        <p:nvSpPr>
          <p:cNvPr id="3" name="Marcador de contenido 2">
            <a:extLst>
              <a:ext uri="{FF2B5EF4-FFF2-40B4-BE49-F238E27FC236}">
                <a16:creationId xmlns:a16="http://schemas.microsoft.com/office/drawing/2014/main" id="{DF8E6911-D703-484B-B54E-5CDAA9505A2C}"/>
              </a:ext>
            </a:extLst>
          </p:cNvPr>
          <p:cNvSpPr>
            <a:spLocks noGrp="1"/>
          </p:cNvSpPr>
          <p:nvPr>
            <p:ph idx="1"/>
          </p:nvPr>
        </p:nvSpPr>
        <p:spPr>
          <a:xfrm>
            <a:off x="332249" y="2517264"/>
            <a:ext cx="3822175" cy="4178300"/>
          </a:xfrm>
        </p:spPr>
        <p:txBody>
          <a:bodyPr>
            <a:normAutofit/>
          </a:bodyPr>
          <a:lstStyle/>
          <a:p>
            <a:r>
              <a:rPr lang="es-ES" sz="2400" dirty="0">
                <a:solidFill>
                  <a:schemeClr val="bg1"/>
                </a:solidFill>
              </a:rPr>
              <a:t>Diseño guiado por el dominio (DDD)</a:t>
            </a:r>
          </a:p>
        </p:txBody>
      </p:sp>
      <p:sp>
        <p:nvSpPr>
          <p:cNvPr id="20"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8A5637A6-1016-41CC-8A7C-6F1235C28138}"/>
              </a:ext>
            </a:extLst>
          </p:cNvPr>
          <p:cNvPicPr>
            <a:picLocks noChangeAspect="1"/>
          </p:cNvPicPr>
          <p:nvPr/>
        </p:nvPicPr>
        <p:blipFill>
          <a:blip r:embed="rId3">
            <a:lum bright="-20000" contrast="40000"/>
          </a:blip>
          <a:stretch>
            <a:fillRect/>
          </a:stretch>
        </p:blipFill>
        <p:spPr>
          <a:xfrm>
            <a:off x="4572005" y="1092200"/>
            <a:ext cx="7619995" cy="4935262"/>
          </a:xfrm>
          <a:prstGeom prst="rect">
            <a:avLst/>
          </a:prstGeom>
          <a:effectLst/>
        </p:spPr>
      </p:pic>
      <p:sp>
        <p:nvSpPr>
          <p:cNvPr id="5" name="Marcador de número de diapositiva 4">
            <a:extLst>
              <a:ext uri="{FF2B5EF4-FFF2-40B4-BE49-F238E27FC236}">
                <a16:creationId xmlns:a16="http://schemas.microsoft.com/office/drawing/2014/main" id="{0D2EDF6C-133D-4A66-BA63-255F30C83C68}"/>
              </a:ext>
            </a:extLst>
          </p:cNvPr>
          <p:cNvSpPr>
            <a:spLocks noGrp="1"/>
          </p:cNvSpPr>
          <p:nvPr>
            <p:ph type="sldNum" sz="quarter" idx="12"/>
          </p:nvPr>
        </p:nvSpPr>
        <p:spPr/>
        <p:txBody>
          <a:bodyPr/>
          <a:lstStyle/>
          <a:p>
            <a:fld id="{4E8B5C8E-E234-4012-A049-14ABECB4DBCC}" type="slidenum">
              <a:rPr lang="es-ES" smtClean="0"/>
              <a:t>9</a:t>
            </a:fld>
            <a:endParaRPr lang="es-ES"/>
          </a:p>
        </p:txBody>
      </p:sp>
      <p:grpSp>
        <p:nvGrpSpPr>
          <p:cNvPr id="11" name="Grupo 10">
            <a:extLst>
              <a:ext uri="{FF2B5EF4-FFF2-40B4-BE49-F238E27FC236}">
                <a16:creationId xmlns:a16="http://schemas.microsoft.com/office/drawing/2014/main" id="{62206E52-D41D-4391-AD41-1EC8C3C047C1}"/>
              </a:ext>
            </a:extLst>
          </p:cNvPr>
          <p:cNvGrpSpPr/>
          <p:nvPr/>
        </p:nvGrpSpPr>
        <p:grpSpPr>
          <a:xfrm>
            <a:off x="771915" y="3911983"/>
            <a:ext cx="3039743" cy="1451371"/>
            <a:chOff x="771915" y="3911983"/>
            <a:chExt cx="3039743" cy="1451371"/>
          </a:xfrm>
        </p:grpSpPr>
        <p:sp>
          <p:nvSpPr>
            <p:cNvPr id="7" name="CuadroTexto 6">
              <a:extLst>
                <a:ext uri="{FF2B5EF4-FFF2-40B4-BE49-F238E27FC236}">
                  <a16:creationId xmlns:a16="http://schemas.microsoft.com/office/drawing/2014/main" id="{A97B3793-2644-4088-B636-37807A4AE7A6}"/>
                </a:ext>
              </a:extLst>
            </p:cNvPr>
            <p:cNvSpPr txBox="1"/>
            <p:nvPr/>
          </p:nvSpPr>
          <p:spPr>
            <a:xfrm>
              <a:off x="771915" y="3911983"/>
              <a:ext cx="3039743" cy="461665"/>
            </a:xfrm>
            <a:prstGeom prst="rect">
              <a:avLst/>
            </a:prstGeom>
            <a:noFill/>
          </p:spPr>
          <p:txBody>
            <a:bodyPr wrap="none" rtlCol="0">
              <a:spAutoFit/>
            </a:bodyPr>
            <a:lstStyle/>
            <a:p>
              <a:r>
                <a:rPr lang="es-ES" sz="2400" b="1" dirty="0">
                  <a:solidFill>
                    <a:schemeClr val="bg1"/>
                  </a:solidFill>
                </a:rPr>
                <a:t>Contextos delimitados</a:t>
              </a:r>
            </a:p>
          </p:txBody>
        </p:sp>
        <p:sp>
          <p:nvSpPr>
            <p:cNvPr id="8" name="CuadroTexto 7">
              <a:extLst>
                <a:ext uri="{FF2B5EF4-FFF2-40B4-BE49-F238E27FC236}">
                  <a16:creationId xmlns:a16="http://schemas.microsoft.com/office/drawing/2014/main" id="{BD0F302B-9E74-4E65-9CDC-DE9D50541AD0}"/>
                </a:ext>
              </a:extLst>
            </p:cNvPr>
            <p:cNvSpPr txBox="1"/>
            <p:nvPr/>
          </p:nvSpPr>
          <p:spPr>
            <a:xfrm>
              <a:off x="1252607" y="4901689"/>
              <a:ext cx="2031838" cy="461665"/>
            </a:xfrm>
            <a:prstGeom prst="rect">
              <a:avLst/>
            </a:prstGeom>
            <a:noFill/>
          </p:spPr>
          <p:txBody>
            <a:bodyPr wrap="none" rtlCol="0">
              <a:spAutoFit/>
            </a:bodyPr>
            <a:lstStyle/>
            <a:p>
              <a:r>
                <a:rPr lang="es-ES" sz="2400" b="1" dirty="0">
                  <a:solidFill>
                    <a:schemeClr val="bg1"/>
                  </a:solidFill>
                </a:rPr>
                <a:t>Microservicios</a:t>
              </a:r>
            </a:p>
          </p:txBody>
        </p:sp>
        <p:sp>
          <p:nvSpPr>
            <p:cNvPr id="10" name="Flecha: hacia abajo 9">
              <a:extLst>
                <a:ext uri="{FF2B5EF4-FFF2-40B4-BE49-F238E27FC236}">
                  <a16:creationId xmlns:a16="http://schemas.microsoft.com/office/drawing/2014/main" id="{C35CBA7C-A89B-4726-BB38-C9523F082E9C}"/>
                </a:ext>
              </a:extLst>
            </p:cNvPr>
            <p:cNvSpPr/>
            <p:nvPr/>
          </p:nvSpPr>
          <p:spPr>
            <a:xfrm>
              <a:off x="1939159" y="4405180"/>
              <a:ext cx="630620" cy="461665"/>
            </a:xfrm>
            <a:prstGeom prst="downArrow">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2" name="CuadroTexto 11">
            <a:extLst>
              <a:ext uri="{FF2B5EF4-FFF2-40B4-BE49-F238E27FC236}">
                <a16:creationId xmlns:a16="http://schemas.microsoft.com/office/drawing/2014/main" id="{516E22B4-2A8B-4813-ADDA-A8E23A09A226}"/>
              </a:ext>
            </a:extLst>
          </p:cNvPr>
          <p:cNvSpPr txBox="1"/>
          <p:nvPr/>
        </p:nvSpPr>
        <p:spPr>
          <a:xfrm>
            <a:off x="5123482" y="519441"/>
            <a:ext cx="6517040" cy="523220"/>
          </a:xfrm>
          <a:prstGeom prst="rect">
            <a:avLst/>
          </a:prstGeom>
          <a:noFill/>
        </p:spPr>
        <p:txBody>
          <a:bodyPr wrap="none" rtlCol="0">
            <a:spAutoFit/>
          </a:bodyPr>
          <a:lstStyle/>
          <a:p>
            <a:r>
              <a:rPr lang="es-ES" sz="2800" b="1" dirty="0"/>
              <a:t>Dominio</a:t>
            </a:r>
            <a:r>
              <a:rPr lang="es-ES" sz="2800" dirty="0"/>
              <a:t>: ERP para la gestión de un hospital</a:t>
            </a:r>
          </a:p>
        </p:txBody>
      </p:sp>
      <p:sp>
        <p:nvSpPr>
          <p:cNvPr id="9" name="Rectángulo 8">
            <a:extLst>
              <a:ext uri="{FF2B5EF4-FFF2-40B4-BE49-F238E27FC236}">
                <a16:creationId xmlns:a16="http://schemas.microsoft.com/office/drawing/2014/main" id="{15D6439F-91A0-4D00-9006-3FA7F80BA7FD}"/>
              </a:ext>
            </a:extLst>
          </p:cNvPr>
          <p:cNvSpPr/>
          <p:nvPr/>
        </p:nvSpPr>
        <p:spPr>
          <a:xfrm>
            <a:off x="6231467" y="1423686"/>
            <a:ext cx="3945466" cy="93754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5863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90"/>
                                          </p:val>
                                        </p:tav>
                                        <p:tav tm="100000">
                                          <p:val>
                                            <p:fltVal val="0"/>
                                          </p:val>
                                        </p:tav>
                                      </p:tavLst>
                                    </p:anim>
                                    <p:animEffect transition="in" filter="fade">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2609</Words>
  <Application>Microsoft Office PowerPoint</Application>
  <PresentationFormat>Panorámica</PresentationFormat>
  <Paragraphs>465</Paragraphs>
  <Slides>49</Slides>
  <Notes>36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49</vt:i4>
      </vt:variant>
    </vt:vector>
  </HeadingPairs>
  <TitlesOfParts>
    <vt:vector size="56" baseType="lpstr">
      <vt:lpstr>Arial</vt:lpstr>
      <vt:lpstr>Calibri</vt:lpstr>
      <vt:lpstr>Calibri Light</vt:lpstr>
      <vt:lpstr>Symbol</vt:lpstr>
      <vt:lpstr>Times New Roman</vt:lpstr>
      <vt:lpstr>Wingdings</vt:lpstr>
      <vt:lpstr>Tema de Office</vt:lpstr>
      <vt:lpstr>Desarrollo de software basado en microservicios:  un caso de estudio para evaluar sus  ventajas e inconvenientes</vt:lpstr>
      <vt:lpstr>Índice</vt:lpstr>
      <vt:lpstr>Arquitectura de microservicios</vt:lpstr>
      <vt:lpstr>Arquitectura monolítica</vt:lpstr>
      <vt:lpstr>Motivación</vt:lpstr>
      <vt:lpstr>Objetivos</vt:lpstr>
      <vt:lpstr>Proceso de desarrollo</vt:lpstr>
      <vt:lpstr>Especificación de requisitos</vt:lpstr>
      <vt:lpstr>Diseño del sistema</vt:lpstr>
      <vt:lpstr>Implementación del sistema</vt:lpstr>
      <vt:lpstr>Pruebas</vt:lpstr>
      <vt:lpstr>Despliegue</vt:lpstr>
      <vt:lpstr>Fase de mantenimiento</vt:lpstr>
      <vt:lpstr>Estado del arte</vt:lpstr>
      <vt:lpstr>Contenedores</vt:lpstr>
      <vt:lpstr>Orquestadores</vt:lpstr>
      <vt:lpstr>Caso de estudio</vt:lpstr>
      <vt:lpstr>Plan de desarrollo</vt:lpstr>
      <vt:lpstr>Presentación de PowerPoint</vt:lpstr>
      <vt:lpstr>Presentación de PowerPoint</vt:lpstr>
      <vt:lpstr>Especificación del caso de estudio</vt:lpstr>
      <vt:lpstr>Arquitectura monolítica</vt:lpstr>
      <vt:lpstr>Descomposición en microservicios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Evolución de los microservicios</vt:lpstr>
      <vt:lpstr>Herramientas para la construcción</vt:lpstr>
      <vt:lpstr>Demostración</vt:lpstr>
      <vt:lpstr>Mantenimiento de las soluciones</vt:lpstr>
      <vt:lpstr>Evaluación de requisitos no funcionales</vt:lpstr>
      <vt:lpstr>Conclusiones y trabajos futuros</vt:lpstr>
      <vt:lpstr>Conclusiones y trabajos futuros …</vt:lpstr>
      <vt:lpstr>Desarrollo de software basado en microservicios: un caso de estudio para evaluar sus ventajas e inconvenientes</vt:lpstr>
      <vt:lpstr>Comparación de los sistemas cuando escalan</vt:lpstr>
      <vt:lpstr>Adaptación de la UI para usar microservicios</vt:lpstr>
      <vt:lpstr>Despliegue en producción</vt:lpstr>
      <vt:lpstr>Uso del proxy</vt:lpstr>
      <vt:lpstr>Pirámide de Cohn</vt:lpstr>
      <vt:lpstr>Prototipo desarrollado</vt:lpstr>
      <vt:lpstr>Migración a un sistema basado en microservicios</vt:lpstr>
      <vt:lpstr>Pruebas en los microservicios</vt:lpstr>
      <vt:lpstr>Comparación de orquestadores</vt:lpstr>
      <vt:lpstr>Solución en VS del sistema de microservicos</vt:lpstr>
      <vt:lpstr>Plantilla de Open-Xml PowerTools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software basado en microservicios:  un caso de estudio para evaluar sus  ventajas e inconvenientes</dc:title>
  <dc:creator>Víctor</dc:creator>
  <cp:lastModifiedBy>Víctor</cp:lastModifiedBy>
  <cp:revision>1</cp:revision>
  <dcterms:created xsi:type="dcterms:W3CDTF">2018-09-15T12:58:17Z</dcterms:created>
  <dcterms:modified xsi:type="dcterms:W3CDTF">2018-09-15T13:05:24Z</dcterms:modified>
</cp:coreProperties>
</file>