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6"/>
  </p:notesMasterIdLst>
  <p:sldIdLst>
    <p:sldId id="256" r:id="rId2"/>
    <p:sldId id="293" r:id="rId3"/>
    <p:sldId id="260" r:id="rId4"/>
    <p:sldId id="261" r:id="rId5"/>
    <p:sldId id="258" r:id="rId6"/>
    <p:sldId id="259" r:id="rId7"/>
    <p:sldId id="305" r:id="rId8"/>
    <p:sldId id="263" r:id="rId9"/>
    <p:sldId id="264" r:id="rId10"/>
    <p:sldId id="265" r:id="rId11"/>
    <p:sldId id="266" r:id="rId12"/>
    <p:sldId id="267" r:id="rId13"/>
    <p:sldId id="268" r:id="rId14"/>
    <p:sldId id="284" r:id="rId15"/>
    <p:sldId id="272" r:id="rId16"/>
    <p:sldId id="303" r:id="rId17"/>
    <p:sldId id="304" r:id="rId18"/>
    <p:sldId id="270" r:id="rId19"/>
    <p:sldId id="271" r:id="rId20"/>
    <p:sldId id="283" r:id="rId21"/>
    <p:sldId id="296" r:id="rId22"/>
    <p:sldId id="312" r:id="rId23"/>
    <p:sldId id="310" r:id="rId24"/>
    <p:sldId id="311" r:id="rId25"/>
    <p:sldId id="307" r:id="rId26"/>
    <p:sldId id="308" r:id="rId27"/>
    <p:sldId id="309" r:id="rId28"/>
    <p:sldId id="306" r:id="rId29"/>
    <p:sldId id="273" r:id="rId30"/>
    <p:sldId id="277" r:id="rId31"/>
    <p:sldId id="278" r:id="rId32"/>
    <p:sldId id="280" r:id="rId33"/>
    <p:sldId id="302" r:id="rId34"/>
    <p:sldId id="281" r:id="rId35"/>
    <p:sldId id="299" r:id="rId36"/>
    <p:sldId id="301" r:id="rId37"/>
    <p:sldId id="314" r:id="rId38"/>
    <p:sldId id="313" r:id="rId39"/>
    <p:sldId id="292" r:id="rId40"/>
    <p:sldId id="295" r:id="rId41"/>
    <p:sldId id="300" r:id="rId42"/>
    <p:sldId id="297" r:id="rId43"/>
    <p:sldId id="315" r:id="rId44"/>
    <p:sldId id="298" r:id="rId4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FFFC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899" autoAdjust="0"/>
    <p:restoredTop sz="60148" autoAdjust="0"/>
  </p:normalViewPr>
  <p:slideViewPr>
    <p:cSldViewPr snapToGrid="0">
      <p:cViewPr varScale="1">
        <p:scale>
          <a:sx n="54" d="100"/>
          <a:sy n="54" d="100"/>
        </p:scale>
        <p:origin x="384" y="72"/>
      </p:cViewPr>
      <p:guideLst/>
    </p:cSldViewPr>
  </p:slideViewPr>
  <p:outlineViewPr>
    <p:cViewPr>
      <p:scale>
        <a:sx n="33" d="100"/>
        <a:sy n="33" d="100"/>
      </p:scale>
      <p:origin x="0" y="-1012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1B971F-D177-49AF-9C46-5F726F777B9F}" type="datetimeFigureOut">
              <a:rPr lang="es-ES" smtClean="0"/>
              <a:t>14/09/2018</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A6D59E-D559-4D12-9C33-D44307557B63}" type="slidenum">
              <a:rPr lang="es-ES" smtClean="0"/>
              <a:t>‹Nº›</a:t>
            </a:fld>
            <a:endParaRPr lang="es-ES"/>
          </a:p>
        </p:txBody>
      </p:sp>
    </p:spTree>
    <p:extLst>
      <p:ext uri="{BB962C8B-B14F-4D97-AF65-F5344CB8AC3E}">
        <p14:creationId xmlns:p14="http://schemas.microsoft.com/office/powerpoint/2010/main" val="3771231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Buenas tardes,</a:t>
            </a:r>
          </a:p>
          <a:p>
            <a:r>
              <a:rPr lang="es-ES" dirty="0"/>
              <a:t>Con el permiso del jurado comenzaré con la exposición de este trabajo de final de grado.</a:t>
            </a:r>
          </a:p>
        </p:txBody>
      </p:sp>
      <p:sp>
        <p:nvSpPr>
          <p:cNvPr id="4" name="Marcador de número de diapositiva 3"/>
          <p:cNvSpPr>
            <a:spLocks noGrp="1"/>
          </p:cNvSpPr>
          <p:nvPr>
            <p:ph type="sldNum" sz="quarter" idx="5"/>
          </p:nvPr>
        </p:nvSpPr>
        <p:spPr/>
        <p:txBody>
          <a:bodyPr/>
          <a:lstStyle/>
          <a:p>
            <a:fld id="{54A6D59E-D559-4D12-9C33-D44307557B63}" type="slidenum">
              <a:rPr lang="es-ES" smtClean="0"/>
              <a:t>1</a:t>
            </a:fld>
            <a:endParaRPr lang="es-ES" dirty="0"/>
          </a:p>
        </p:txBody>
      </p:sp>
    </p:spTree>
    <p:extLst>
      <p:ext uri="{BB962C8B-B14F-4D97-AF65-F5344CB8AC3E}">
        <p14:creationId xmlns:p14="http://schemas.microsoft.com/office/powerpoint/2010/main" val="10831928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Gracias al uso de microservicios, la actividad de pruebas es más fácil de realizar. </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El código está menos desacoplado, por lo que realizar pruebas unitarias es más sencillo.</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Sin embargo, supone un desafío realizar pruebas que involucren a más de un servicio. Estas pruebas se deben expresar con la menor complejidad posibles. </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Por ejemplo, se pueden emplear </a:t>
            </a:r>
            <a:r>
              <a:rPr lang="es-ES" sz="1200" kern="1200" dirty="0" err="1">
                <a:solidFill>
                  <a:schemeClr val="tx1"/>
                </a:solidFill>
                <a:effectLst/>
                <a:latin typeface="+mn-lt"/>
                <a:ea typeface="+mn-ea"/>
                <a:cs typeface="+mn-cs"/>
              </a:rPr>
              <a:t>fakes</a:t>
            </a:r>
            <a:r>
              <a:rPr lang="es-ES" sz="1200" kern="1200" dirty="0">
                <a:solidFill>
                  <a:schemeClr val="tx1"/>
                </a:solidFill>
                <a:effectLst/>
                <a:latin typeface="+mn-lt"/>
                <a:ea typeface="+mn-ea"/>
                <a:cs typeface="+mn-cs"/>
              </a:rPr>
              <a:t> que reemplacen a los colaboradores del microservicio durante la prueba.</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Las pruebas que no puedan emplear </a:t>
            </a:r>
            <a:r>
              <a:rPr lang="es-ES" sz="1200" kern="1200" dirty="0" err="1">
                <a:solidFill>
                  <a:schemeClr val="tx1"/>
                </a:solidFill>
                <a:effectLst/>
                <a:latin typeface="+mn-lt"/>
                <a:ea typeface="+mn-ea"/>
                <a:cs typeface="+mn-cs"/>
              </a:rPr>
              <a:t>fakes</a:t>
            </a:r>
            <a:r>
              <a:rPr lang="es-ES" sz="1200" kern="1200" dirty="0">
                <a:solidFill>
                  <a:schemeClr val="tx1"/>
                </a:solidFill>
                <a:effectLst/>
                <a:latin typeface="+mn-lt"/>
                <a:ea typeface="+mn-ea"/>
                <a:cs typeface="+mn-cs"/>
              </a:rPr>
              <a:t> se catalogan de extremo a extremo porque cubre buena parte del sistema. Su número ha de ser reducido porque son complejas de implementar y lentas al ejecutar.</a:t>
            </a:r>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10</a:t>
            </a:fld>
            <a:endParaRPr lang="es-ES"/>
          </a:p>
        </p:txBody>
      </p:sp>
    </p:spTree>
    <p:extLst>
      <p:ext uri="{BB962C8B-B14F-4D97-AF65-F5344CB8AC3E}">
        <p14:creationId xmlns:p14="http://schemas.microsoft.com/office/powerpoint/2010/main" val="2961787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Para el despliegue vamos a comparar el uso de la </a:t>
            </a:r>
            <a:r>
              <a:rPr lang="es-ES" sz="1200" u="sng" kern="1200" dirty="0">
                <a:solidFill>
                  <a:schemeClr val="tx1"/>
                </a:solidFill>
                <a:effectLst/>
                <a:latin typeface="+mn-lt"/>
                <a:ea typeface="+mn-ea"/>
                <a:cs typeface="+mn-cs"/>
              </a:rPr>
              <a:t>virtualización</a:t>
            </a:r>
            <a:r>
              <a:rPr lang="es-ES" sz="1200" kern="1200" dirty="0">
                <a:solidFill>
                  <a:schemeClr val="tx1"/>
                </a:solidFill>
                <a:effectLst/>
                <a:latin typeface="+mn-lt"/>
                <a:ea typeface="+mn-ea"/>
                <a:cs typeface="+mn-cs"/>
              </a:rPr>
              <a:t> tradicional con el uso de contenedores.</a:t>
            </a:r>
            <a:r>
              <a:rPr lang="es-ES" dirty="0"/>
              <a:t> </a:t>
            </a:r>
            <a:br>
              <a:rPr lang="es-ES" dirty="0"/>
            </a:br>
            <a:endParaRPr lang="es-ES" dirty="0"/>
          </a:p>
          <a:p>
            <a:r>
              <a:rPr lang="es-ES" sz="1200" kern="1200" dirty="0">
                <a:solidFill>
                  <a:schemeClr val="tx1"/>
                </a:solidFill>
                <a:effectLst/>
                <a:latin typeface="+mn-lt"/>
                <a:ea typeface="+mn-ea"/>
                <a:cs typeface="+mn-cs"/>
              </a:rPr>
              <a:t>Las máquinas virtuales requieren un sistema operativo completo, mientras que los contenedores emplean el </a:t>
            </a:r>
            <a:r>
              <a:rPr lang="es-ES" sz="1200" u="sng" kern="1200" dirty="0">
                <a:solidFill>
                  <a:schemeClr val="tx1"/>
                </a:solidFill>
                <a:effectLst/>
                <a:latin typeface="+mn-lt"/>
                <a:ea typeface="+mn-ea"/>
                <a:cs typeface="+mn-cs"/>
              </a:rPr>
              <a:t>kernel</a:t>
            </a:r>
            <a:r>
              <a:rPr lang="es-ES" sz="1200" kern="1200" dirty="0">
                <a:solidFill>
                  <a:schemeClr val="tx1"/>
                </a:solidFill>
                <a:effectLst/>
                <a:latin typeface="+mn-lt"/>
                <a:ea typeface="+mn-ea"/>
                <a:cs typeface="+mn-cs"/>
              </a:rPr>
              <a:t> de la máquina sobre la que se despliegan.</a:t>
            </a:r>
            <a:r>
              <a:rPr lang="es-ES" dirty="0"/>
              <a:t> </a:t>
            </a:r>
          </a:p>
          <a:p>
            <a:br>
              <a:rPr lang="es-ES" dirty="0"/>
            </a:br>
            <a:r>
              <a:rPr lang="es-ES" sz="1200" kern="1200" dirty="0">
                <a:solidFill>
                  <a:schemeClr val="tx1"/>
                </a:solidFill>
                <a:effectLst/>
                <a:latin typeface="+mn-lt"/>
                <a:ea typeface="+mn-ea"/>
                <a:cs typeface="+mn-cs"/>
              </a:rPr>
              <a:t>Además, para el uso de máquinas virtuales se de be incluir un </a:t>
            </a:r>
            <a:r>
              <a:rPr lang="es-ES" sz="1200" u="sng" kern="1200" dirty="0">
                <a:solidFill>
                  <a:schemeClr val="tx1"/>
                </a:solidFill>
                <a:effectLst/>
                <a:latin typeface="+mn-lt"/>
                <a:ea typeface="+mn-ea"/>
                <a:cs typeface="+mn-cs"/>
              </a:rPr>
              <a:t>hipervisor</a:t>
            </a:r>
            <a:r>
              <a:rPr lang="es-ES" sz="1200" kern="1200" dirty="0">
                <a:solidFill>
                  <a:schemeClr val="tx1"/>
                </a:solidFill>
                <a:effectLst/>
                <a:latin typeface="+mn-lt"/>
                <a:ea typeface="+mn-ea"/>
                <a:cs typeface="+mn-cs"/>
              </a:rPr>
              <a:t>, que reparte recursos de la máquina física como la </a:t>
            </a:r>
            <a:r>
              <a:rPr lang="es-ES" sz="1200" u="sng" kern="1200" dirty="0">
                <a:solidFill>
                  <a:schemeClr val="tx1"/>
                </a:solidFill>
                <a:effectLst/>
                <a:latin typeface="+mn-lt"/>
                <a:ea typeface="+mn-ea"/>
                <a:cs typeface="+mn-cs"/>
              </a:rPr>
              <a:t>CPU</a:t>
            </a:r>
            <a:r>
              <a:rPr lang="es-ES" sz="1200" kern="1200" dirty="0">
                <a:solidFill>
                  <a:schemeClr val="tx1"/>
                </a:solidFill>
                <a:effectLst/>
                <a:latin typeface="+mn-lt"/>
                <a:ea typeface="+mn-ea"/>
                <a:cs typeface="+mn-cs"/>
              </a:rPr>
              <a:t> o la y permite al usuario la gestión de las máquinas virtuales existentes.</a:t>
            </a:r>
            <a:r>
              <a:rPr lang="es-ES" dirty="0"/>
              <a:t> </a:t>
            </a:r>
          </a:p>
          <a:p>
            <a:br>
              <a:rPr lang="es-ES" dirty="0"/>
            </a:br>
            <a:r>
              <a:rPr lang="es-ES" sz="1200" kern="1200" dirty="0">
                <a:solidFill>
                  <a:schemeClr val="tx1"/>
                </a:solidFill>
                <a:effectLst/>
                <a:latin typeface="+mn-lt"/>
                <a:ea typeface="+mn-ea"/>
                <a:cs typeface="+mn-cs"/>
              </a:rPr>
              <a:t>Comparando un despliegue con otro, las máquinas virtuales tardan más tiempo en desplegarse y consumen más recursos que un contenedor.</a:t>
            </a:r>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11</a:t>
            </a:fld>
            <a:endParaRPr lang="es-ES"/>
          </a:p>
        </p:txBody>
      </p:sp>
    </p:spTree>
    <p:extLst>
      <p:ext uri="{BB962C8B-B14F-4D97-AF65-F5344CB8AC3E}">
        <p14:creationId xmlns:p14="http://schemas.microsoft.com/office/powerpoint/2010/main" val="30686751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Por último, la fase de mantenimiento suele ser realizada por el mismo equipo que implementa el sistema para acercar a clientes y </a:t>
            </a:r>
            <a:r>
              <a:rPr lang="es-ES" sz="1200" u="sng" kern="1200" dirty="0">
                <a:solidFill>
                  <a:schemeClr val="tx1"/>
                </a:solidFill>
                <a:effectLst/>
                <a:latin typeface="+mn-lt"/>
                <a:ea typeface="+mn-ea"/>
                <a:cs typeface="+mn-cs"/>
              </a:rPr>
              <a:t>desarrolladores</a:t>
            </a:r>
            <a:r>
              <a:rPr lang="es-ES" sz="1200" kern="1200" dirty="0">
                <a:solidFill>
                  <a:schemeClr val="tx1"/>
                </a:solidFill>
                <a:effectLst/>
                <a:latin typeface="+mn-lt"/>
                <a:ea typeface="+mn-ea"/>
                <a:cs typeface="+mn-cs"/>
              </a:rPr>
              <a:t>, tal como hacen empresas como </a:t>
            </a:r>
            <a:r>
              <a:rPr lang="es-ES" sz="1200" u="sng" kern="1200" dirty="0">
                <a:solidFill>
                  <a:schemeClr val="tx1"/>
                </a:solidFill>
                <a:effectLst/>
                <a:latin typeface="+mn-lt"/>
                <a:ea typeface="+mn-ea"/>
                <a:cs typeface="+mn-cs"/>
              </a:rPr>
              <a:t>Amazon</a:t>
            </a:r>
            <a:r>
              <a:rPr lang="es-ES" sz="1200" kern="1200" dirty="0">
                <a:solidFill>
                  <a:schemeClr val="tx1"/>
                </a:solidFill>
                <a:effectLst/>
                <a:latin typeface="+mn-lt"/>
                <a:ea typeface="+mn-ea"/>
                <a:cs typeface="+mn-cs"/>
              </a:rPr>
              <a:t>.</a:t>
            </a:r>
            <a:r>
              <a:rPr lang="es-ES" dirty="0"/>
              <a:t> </a:t>
            </a:r>
          </a:p>
          <a:p>
            <a:br>
              <a:rPr lang="es-ES" dirty="0"/>
            </a:br>
            <a:r>
              <a:rPr lang="es-ES" sz="1200" kern="1200" dirty="0">
                <a:solidFill>
                  <a:schemeClr val="tx1"/>
                </a:solidFill>
                <a:effectLst/>
                <a:latin typeface="+mn-lt"/>
                <a:ea typeface="+mn-ea"/>
                <a:cs typeface="+mn-cs"/>
              </a:rPr>
              <a:t>Además, se deben garantizar los acuerdos de nivel de servicio </a:t>
            </a:r>
            <a:r>
              <a:rPr lang="es-ES" sz="1200" u="sng" kern="1200" dirty="0">
                <a:solidFill>
                  <a:schemeClr val="tx1"/>
                </a:solidFill>
                <a:effectLst/>
                <a:latin typeface="+mn-lt"/>
                <a:ea typeface="+mn-ea"/>
                <a:cs typeface="+mn-cs"/>
              </a:rPr>
              <a:t>monitorizando</a:t>
            </a:r>
            <a:r>
              <a:rPr lang="es-ES" sz="1200" kern="1200" dirty="0">
                <a:solidFill>
                  <a:schemeClr val="tx1"/>
                </a:solidFill>
                <a:effectLst/>
                <a:latin typeface="+mn-lt"/>
                <a:ea typeface="+mn-ea"/>
                <a:cs typeface="+mn-cs"/>
              </a:rPr>
              <a:t> la salud de los servicios</a:t>
            </a:r>
            <a:r>
              <a:rPr lang="es-ES" dirty="0"/>
              <a:t> </a:t>
            </a:r>
            <a:r>
              <a:rPr lang="es-ES" sz="1200" kern="1200" dirty="0">
                <a:solidFill>
                  <a:schemeClr val="tx1"/>
                </a:solidFill>
                <a:effectLst/>
                <a:latin typeface="+mn-lt"/>
                <a:ea typeface="+mn-ea"/>
                <a:cs typeface="+mn-cs"/>
              </a:rPr>
              <a:t>y se ha de controlar la deuda técnica fruto de un proceso de desarrollo más rápido.</a:t>
            </a:r>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12</a:t>
            </a:fld>
            <a:endParaRPr lang="es-ES"/>
          </a:p>
        </p:txBody>
      </p:sp>
    </p:spTree>
    <p:extLst>
      <p:ext uri="{BB962C8B-B14F-4D97-AF65-F5344CB8AC3E}">
        <p14:creationId xmlns:p14="http://schemas.microsoft.com/office/powerpoint/2010/main" val="4082219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Un contenedor es una unidad de aislamiento que puede acceder al sistema operativo de la máquina donde reside.</a:t>
            </a:r>
            <a:r>
              <a:rPr lang="es-ES" dirty="0"/>
              <a:t> </a:t>
            </a:r>
            <a:br>
              <a:rPr lang="es-ES" dirty="0"/>
            </a:br>
            <a:r>
              <a:rPr lang="es-ES" sz="1200" kern="1200" dirty="0">
                <a:solidFill>
                  <a:schemeClr val="tx1"/>
                </a:solidFill>
                <a:effectLst/>
                <a:latin typeface="+mn-lt"/>
                <a:ea typeface="+mn-ea"/>
                <a:cs typeface="+mn-cs"/>
              </a:rPr>
              <a:t>Hemos estudiado dos tecnologías en la memoria.</a:t>
            </a:r>
            <a:r>
              <a:rPr lang="es-ES" dirty="0"/>
              <a:t> </a:t>
            </a:r>
          </a:p>
          <a:p>
            <a:br>
              <a:rPr lang="es-ES" dirty="0"/>
            </a:br>
            <a:r>
              <a:rPr lang="es-ES" sz="1200" kern="1200" dirty="0">
                <a:solidFill>
                  <a:schemeClr val="tx1"/>
                </a:solidFill>
                <a:effectLst/>
                <a:latin typeface="+mn-lt"/>
                <a:ea typeface="+mn-ea"/>
                <a:cs typeface="+mn-cs"/>
              </a:rPr>
              <a:t>La principal ventaja de los contenedores </a:t>
            </a:r>
            <a:r>
              <a:rPr lang="es-ES" sz="1200" u="sng" kern="1200" dirty="0">
                <a:solidFill>
                  <a:schemeClr val="tx1"/>
                </a:solidFill>
                <a:effectLst/>
                <a:latin typeface="+mn-lt"/>
                <a:ea typeface="+mn-ea"/>
                <a:cs typeface="+mn-cs"/>
              </a:rPr>
              <a:t>Linux</a:t>
            </a:r>
            <a:r>
              <a:rPr lang="es-ES" sz="1200" kern="1200" dirty="0">
                <a:solidFill>
                  <a:schemeClr val="tx1"/>
                </a:solidFill>
                <a:effectLst/>
                <a:latin typeface="+mn-lt"/>
                <a:ea typeface="+mn-ea"/>
                <a:cs typeface="+mn-cs"/>
              </a:rPr>
              <a:t> es que son una </a:t>
            </a:r>
            <a:r>
              <a:rPr lang="es-ES" sz="1200" u="sng" kern="1200" dirty="0">
                <a:solidFill>
                  <a:schemeClr val="tx1"/>
                </a:solidFill>
                <a:effectLst/>
                <a:latin typeface="+mn-lt"/>
                <a:ea typeface="+mn-ea"/>
                <a:cs typeface="+mn-cs"/>
              </a:rPr>
              <a:t>implementación</a:t>
            </a:r>
            <a:r>
              <a:rPr lang="es-ES" sz="1200" kern="1200" dirty="0">
                <a:solidFill>
                  <a:schemeClr val="tx1"/>
                </a:solidFill>
                <a:effectLst/>
                <a:latin typeface="+mn-lt"/>
                <a:ea typeface="+mn-ea"/>
                <a:cs typeface="+mn-cs"/>
              </a:rPr>
              <a:t> muy ligera. Sin embargo, limitan al uso de </a:t>
            </a:r>
            <a:r>
              <a:rPr lang="es-ES" sz="1200" u="sng" kern="1200" dirty="0">
                <a:solidFill>
                  <a:schemeClr val="tx1"/>
                </a:solidFill>
                <a:effectLst/>
                <a:latin typeface="+mn-lt"/>
                <a:ea typeface="+mn-ea"/>
                <a:cs typeface="+mn-cs"/>
              </a:rPr>
              <a:t>Linux</a:t>
            </a:r>
            <a:r>
              <a:rPr lang="es-ES" sz="1200" kern="1200" dirty="0">
                <a:solidFill>
                  <a:schemeClr val="tx1"/>
                </a:solidFill>
                <a:effectLst/>
                <a:latin typeface="+mn-lt"/>
                <a:ea typeface="+mn-ea"/>
                <a:cs typeface="+mn-cs"/>
              </a:rPr>
              <a:t> como base del entorno porque están muy acoplado a su </a:t>
            </a:r>
            <a:r>
              <a:rPr lang="es-ES" sz="1200" u="sng" kern="1200" dirty="0">
                <a:solidFill>
                  <a:schemeClr val="tx1"/>
                </a:solidFill>
                <a:effectLst/>
                <a:latin typeface="+mn-lt"/>
                <a:ea typeface="+mn-ea"/>
                <a:cs typeface="+mn-cs"/>
              </a:rPr>
              <a:t>kernel</a:t>
            </a:r>
            <a:r>
              <a:rPr lang="es-ES" sz="1200" kern="1200" dirty="0">
                <a:solidFill>
                  <a:schemeClr val="tx1"/>
                </a:solidFill>
                <a:effectLst/>
                <a:latin typeface="+mn-lt"/>
                <a:ea typeface="+mn-ea"/>
                <a:cs typeface="+mn-cs"/>
              </a:rPr>
              <a:t>. </a:t>
            </a:r>
          </a:p>
          <a:p>
            <a:br>
              <a:rPr lang="es-ES" dirty="0"/>
            </a:br>
            <a:r>
              <a:rPr lang="es-ES" sz="1200" kern="1200" dirty="0">
                <a:solidFill>
                  <a:schemeClr val="tx1"/>
                </a:solidFill>
                <a:effectLst/>
                <a:latin typeface="+mn-lt"/>
                <a:ea typeface="+mn-ea"/>
                <a:cs typeface="+mn-cs"/>
              </a:rPr>
              <a:t>En cuanto a los contenedores </a:t>
            </a:r>
            <a:r>
              <a:rPr lang="es-ES" sz="1200" u="sng" kern="1200" dirty="0">
                <a:solidFill>
                  <a:schemeClr val="tx1"/>
                </a:solidFill>
                <a:effectLst/>
                <a:latin typeface="+mn-lt"/>
                <a:ea typeface="+mn-ea"/>
                <a:cs typeface="+mn-cs"/>
              </a:rPr>
              <a:t>Docker</a:t>
            </a:r>
            <a:r>
              <a:rPr lang="es-ES" sz="1200" kern="1200" dirty="0">
                <a:solidFill>
                  <a:schemeClr val="tx1"/>
                </a:solidFill>
                <a:effectLst/>
                <a:latin typeface="+mn-lt"/>
                <a:ea typeface="+mn-ea"/>
                <a:cs typeface="+mn-cs"/>
              </a:rPr>
              <a:t>, su uso conlleva la construcción de imágenes que permiten la creación de un </a:t>
            </a:r>
            <a:r>
              <a:rPr lang="es-ES" sz="1200" u="sng" kern="1200" dirty="0">
                <a:solidFill>
                  <a:schemeClr val="tx1"/>
                </a:solidFill>
                <a:effectLst/>
                <a:latin typeface="+mn-lt"/>
                <a:ea typeface="+mn-ea"/>
                <a:cs typeface="+mn-cs"/>
              </a:rPr>
              <a:t>contendor</a:t>
            </a:r>
            <a:r>
              <a:rPr lang="es-ES" sz="1200" kern="1200" dirty="0">
                <a:solidFill>
                  <a:schemeClr val="tx1"/>
                </a:solidFill>
                <a:effectLst/>
                <a:latin typeface="+mn-lt"/>
                <a:ea typeface="+mn-ea"/>
                <a:cs typeface="+mn-cs"/>
              </a:rPr>
              <a:t> de manera </a:t>
            </a:r>
            <a:r>
              <a:rPr lang="es-ES" sz="1200" u="sng" kern="1200" dirty="0">
                <a:solidFill>
                  <a:schemeClr val="tx1"/>
                </a:solidFill>
                <a:effectLst/>
                <a:latin typeface="+mn-lt"/>
                <a:ea typeface="+mn-ea"/>
                <a:cs typeface="+mn-cs"/>
              </a:rPr>
              <a:t>reproducible</a:t>
            </a:r>
            <a:r>
              <a:rPr lang="es-ES" sz="1200" kern="1200" dirty="0">
                <a:solidFill>
                  <a:schemeClr val="tx1"/>
                </a:solidFill>
                <a:effectLst/>
                <a:latin typeface="+mn-lt"/>
                <a:ea typeface="+mn-ea"/>
                <a:cs typeface="+mn-cs"/>
              </a:rPr>
              <a:t>. Además, su facilidad hace que las tareas del despliegue puedan ser llevadas a cabo por diferentes equipos.</a:t>
            </a:r>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13</a:t>
            </a:fld>
            <a:endParaRPr lang="es-ES"/>
          </a:p>
        </p:txBody>
      </p:sp>
    </p:spTree>
    <p:extLst>
      <p:ext uri="{BB962C8B-B14F-4D97-AF65-F5344CB8AC3E}">
        <p14:creationId xmlns:p14="http://schemas.microsoft.com/office/powerpoint/2010/main" val="13505018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Un </a:t>
            </a:r>
            <a:r>
              <a:rPr lang="es-ES" sz="1200" u="sng" kern="1200" dirty="0">
                <a:solidFill>
                  <a:schemeClr val="tx1"/>
                </a:solidFill>
                <a:effectLst/>
                <a:latin typeface="+mn-lt"/>
                <a:ea typeface="+mn-ea"/>
                <a:cs typeface="+mn-cs"/>
              </a:rPr>
              <a:t>orquestador</a:t>
            </a:r>
            <a:r>
              <a:rPr lang="es-ES" sz="1200" kern="1200" dirty="0">
                <a:solidFill>
                  <a:schemeClr val="tx1"/>
                </a:solidFill>
                <a:effectLst/>
                <a:latin typeface="+mn-lt"/>
                <a:ea typeface="+mn-ea"/>
                <a:cs typeface="+mn-cs"/>
              </a:rPr>
              <a:t> es una herramienta para la gestión de </a:t>
            </a:r>
            <a:r>
              <a:rPr lang="es-ES" sz="1200" u="sng" kern="1200" dirty="0">
                <a:solidFill>
                  <a:schemeClr val="tx1"/>
                </a:solidFill>
                <a:effectLst/>
                <a:latin typeface="+mn-lt"/>
                <a:ea typeface="+mn-ea"/>
                <a:cs typeface="+mn-cs"/>
              </a:rPr>
              <a:t>clústeres</a:t>
            </a:r>
            <a:r>
              <a:rPr lang="es-ES" sz="1200" kern="1200" dirty="0">
                <a:solidFill>
                  <a:schemeClr val="tx1"/>
                </a:solidFill>
                <a:effectLst/>
                <a:latin typeface="+mn-lt"/>
                <a:ea typeface="+mn-ea"/>
                <a:cs typeface="+mn-cs"/>
              </a:rPr>
              <a:t> y contenedores. Permiten gestionar las imágenes que originan los contenedores, los </a:t>
            </a:r>
            <a:r>
              <a:rPr lang="es-ES" sz="1200" u="sng" kern="1200" dirty="0">
                <a:solidFill>
                  <a:schemeClr val="tx1"/>
                </a:solidFill>
                <a:effectLst/>
                <a:latin typeface="+mn-lt"/>
                <a:ea typeface="+mn-ea"/>
                <a:cs typeface="+mn-cs"/>
              </a:rPr>
              <a:t>hosts</a:t>
            </a:r>
            <a:r>
              <a:rPr lang="es-ES" sz="1200" kern="1200" dirty="0">
                <a:solidFill>
                  <a:schemeClr val="tx1"/>
                </a:solidFill>
                <a:effectLst/>
                <a:latin typeface="+mn-lt"/>
                <a:ea typeface="+mn-ea"/>
                <a:cs typeface="+mn-cs"/>
              </a:rPr>
              <a:t>, las redes de contenedores, </a:t>
            </a:r>
            <a:r>
              <a:rPr lang="es-ES" sz="1200" u="sng" kern="1200" dirty="0">
                <a:solidFill>
                  <a:schemeClr val="tx1"/>
                </a:solidFill>
                <a:effectLst/>
                <a:latin typeface="+mn-lt"/>
                <a:ea typeface="+mn-ea"/>
                <a:cs typeface="+mn-cs"/>
              </a:rPr>
              <a:t>etc</a:t>
            </a:r>
            <a:r>
              <a:rPr lang="es-ES" sz="1200" kern="1200" dirty="0">
                <a:solidFill>
                  <a:schemeClr val="tx1"/>
                </a:solidFill>
                <a:effectLst/>
                <a:latin typeface="+mn-lt"/>
                <a:ea typeface="+mn-ea"/>
                <a:cs typeface="+mn-cs"/>
              </a:rPr>
              <a:t>.</a:t>
            </a:r>
            <a:r>
              <a:rPr lang="es-ES" dirty="0"/>
              <a:t> </a:t>
            </a:r>
          </a:p>
          <a:p>
            <a:br>
              <a:rPr lang="es-ES" dirty="0"/>
            </a:br>
            <a:r>
              <a:rPr lang="es-ES" sz="1200" kern="1200" dirty="0">
                <a:solidFill>
                  <a:schemeClr val="tx1"/>
                </a:solidFill>
                <a:effectLst/>
                <a:latin typeface="+mn-lt"/>
                <a:ea typeface="+mn-ea"/>
                <a:cs typeface="+mn-cs"/>
              </a:rPr>
              <a:t>De nuevo, se han estudiado los dos más empleados.</a:t>
            </a:r>
            <a:r>
              <a:rPr lang="es-ES" dirty="0"/>
              <a:t> </a:t>
            </a:r>
          </a:p>
          <a:p>
            <a:br>
              <a:rPr lang="es-ES" dirty="0"/>
            </a:br>
            <a:r>
              <a:rPr lang="es-ES" sz="1200" u="sng" kern="1200" dirty="0">
                <a:solidFill>
                  <a:schemeClr val="tx1"/>
                </a:solidFill>
                <a:effectLst/>
                <a:latin typeface="+mn-lt"/>
                <a:ea typeface="+mn-ea"/>
                <a:cs typeface="+mn-cs"/>
              </a:rPr>
              <a:t>Kubernetes</a:t>
            </a:r>
            <a:r>
              <a:rPr lang="es-ES" sz="1200" kern="1200" dirty="0">
                <a:solidFill>
                  <a:schemeClr val="tx1"/>
                </a:solidFill>
                <a:effectLst/>
                <a:latin typeface="+mn-lt"/>
                <a:ea typeface="+mn-ea"/>
                <a:cs typeface="+mn-cs"/>
              </a:rPr>
              <a:t> se emplea principalmente para especificar el número de replicas que se desea tener </a:t>
            </a:r>
            <a:r>
              <a:rPr lang="es-ES" sz="1200" u="sng" kern="1200" dirty="0" err="1">
                <a:solidFill>
                  <a:schemeClr val="tx1"/>
                </a:solidFill>
                <a:effectLst/>
                <a:latin typeface="+mn-lt"/>
                <a:ea typeface="+mn-ea"/>
                <a:cs typeface="+mn-cs"/>
              </a:rPr>
              <a:t>simultánemanete</a:t>
            </a:r>
            <a:r>
              <a:rPr lang="es-ES" sz="1200" kern="1200" dirty="0">
                <a:solidFill>
                  <a:schemeClr val="tx1"/>
                </a:solidFill>
                <a:effectLst/>
                <a:latin typeface="+mn-lt"/>
                <a:ea typeface="+mn-ea"/>
                <a:cs typeface="+mn-cs"/>
              </a:rPr>
              <a:t> de un </a:t>
            </a:r>
            <a:r>
              <a:rPr lang="es-ES" sz="1200" u="sng" kern="1200" dirty="0">
                <a:solidFill>
                  <a:schemeClr val="tx1"/>
                </a:solidFill>
                <a:effectLst/>
                <a:latin typeface="+mn-lt"/>
                <a:ea typeface="+mn-ea"/>
                <a:cs typeface="+mn-cs"/>
              </a:rPr>
              <a:t>pod</a:t>
            </a:r>
            <a:r>
              <a:rPr lang="es-ES" sz="1200" kern="1200" dirty="0">
                <a:solidFill>
                  <a:schemeClr val="tx1"/>
                </a:solidFill>
                <a:effectLst/>
                <a:latin typeface="+mn-lt"/>
                <a:ea typeface="+mn-ea"/>
                <a:cs typeface="+mn-cs"/>
              </a:rPr>
              <a:t>, que representa un conjunto de contenedores. La herramienta es buena para asegurar la </a:t>
            </a:r>
            <a:r>
              <a:rPr lang="es-ES" sz="1200" u="sng" kern="1200" dirty="0" err="1">
                <a:solidFill>
                  <a:schemeClr val="tx1"/>
                </a:solidFill>
                <a:effectLst/>
                <a:latin typeface="+mn-lt"/>
                <a:ea typeface="+mn-ea"/>
                <a:cs typeface="+mn-cs"/>
              </a:rPr>
              <a:t>disponiblidad</a:t>
            </a:r>
            <a:r>
              <a:rPr lang="es-ES" sz="1200" kern="1200" dirty="0">
                <a:solidFill>
                  <a:schemeClr val="tx1"/>
                </a:solidFill>
                <a:effectLst/>
                <a:latin typeface="+mn-lt"/>
                <a:ea typeface="+mn-ea"/>
                <a:cs typeface="+mn-cs"/>
              </a:rPr>
              <a:t> de un servicio, pero no garantiza la </a:t>
            </a:r>
            <a:r>
              <a:rPr lang="es-ES" sz="1200" u="sng" kern="1200" dirty="0">
                <a:solidFill>
                  <a:schemeClr val="tx1"/>
                </a:solidFill>
                <a:effectLst/>
                <a:latin typeface="+mn-lt"/>
                <a:ea typeface="+mn-ea"/>
                <a:cs typeface="+mn-cs"/>
              </a:rPr>
              <a:t>escalabilidad</a:t>
            </a:r>
            <a:r>
              <a:rPr lang="es-ES" sz="1200" kern="1200" dirty="0">
                <a:solidFill>
                  <a:schemeClr val="tx1"/>
                </a:solidFill>
                <a:effectLst/>
                <a:latin typeface="+mn-lt"/>
                <a:ea typeface="+mn-ea"/>
                <a:cs typeface="+mn-cs"/>
              </a:rPr>
              <a:t> de esta, que debería basarse en reglas.</a:t>
            </a:r>
            <a:r>
              <a:rPr lang="es-ES" dirty="0"/>
              <a:t> </a:t>
            </a:r>
          </a:p>
          <a:p>
            <a:br>
              <a:rPr lang="es-ES" dirty="0"/>
            </a:br>
            <a:r>
              <a:rPr lang="es-ES" sz="1200" u="sng" kern="1200" dirty="0">
                <a:solidFill>
                  <a:schemeClr val="tx1"/>
                </a:solidFill>
                <a:effectLst/>
                <a:latin typeface="+mn-lt"/>
                <a:ea typeface="+mn-ea"/>
                <a:cs typeface="+mn-cs"/>
              </a:rPr>
              <a:t>Docker</a:t>
            </a:r>
            <a:r>
              <a:rPr lang="es-ES" sz="1200" kern="1200" dirty="0">
                <a:solidFill>
                  <a:schemeClr val="tx1"/>
                </a:solidFill>
                <a:effectLst/>
                <a:latin typeface="+mn-lt"/>
                <a:ea typeface="+mn-ea"/>
                <a:cs typeface="+mn-cs"/>
              </a:rPr>
              <a:t> </a:t>
            </a:r>
            <a:r>
              <a:rPr lang="es-ES" sz="1200" u="sng" kern="1200" dirty="0">
                <a:solidFill>
                  <a:schemeClr val="tx1"/>
                </a:solidFill>
                <a:effectLst/>
                <a:latin typeface="+mn-lt"/>
                <a:ea typeface="+mn-ea"/>
                <a:cs typeface="+mn-cs"/>
              </a:rPr>
              <a:t>Swarm</a:t>
            </a:r>
            <a:r>
              <a:rPr lang="es-ES" sz="1200" kern="1200" dirty="0">
                <a:solidFill>
                  <a:schemeClr val="tx1"/>
                </a:solidFill>
                <a:effectLst/>
                <a:latin typeface="+mn-lt"/>
                <a:ea typeface="+mn-ea"/>
                <a:cs typeface="+mn-cs"/>
              </a:rPr>
              <a:t> es el </a:t>
            </a:r>
            <a:r>
              <a:rPr lang="es-ES" sz="1200" u="sng" kern="1200" dirty="0">
                <a:solidFill>
                  <a:schemeClr val="tx1"/>
                </a:solidFill>
                <a:effectLst/>
                <a:latin typeface="+mn-lt"/>
                <a:ea typeface="+mn-ea"/>
                <a:cs typeface="+mn-cs"/>
              </a:rPr>
              <a:t>orquestador</a:t>
            </a:r>
            <a:r>
              <a:rPr lang="es-ES" sz="1200" kern="1200" dirty="0">
                <a:solidFill>
                  <a:schemeClr val="tx1"/>
                </a:solidFill>
                <a:effectLst/>
                <a:latin typeface="+mn-lt"/>
                <a:ea typeface="+mn-ea"/>
                <a:cs typeface="+mn-cs"/>
              </a:rPr>
              <a:t> nativa propuesta por </a:t>
            </a:r>
            <a:r>
              <a:rPr lang="es-ES" sz="1200" u="sng" kern="1200" dirty="0">
                <a:solidFill>
                  <a:schemeClr val="tx1"/>
                </a:solidFill>
                <a:effectLst/>
                <a:latin typeface="+mn-lt"/>
                <a:ea typeface="+mn-ea"/>
                <a:cs typeface="+mn-cs"/>
              </a:rPr>
              <a:t>Docker</a:t>
            </a:r>
            <a:r>
              <a:rPr lang="es-ES" sz="1200" kern="1200" dirty="0">
                <a:solidFill>
                  <a:schemeClr val="tx1"/>
                </a:solidFill>
                <a:effectLst/>
                <a:latin typeface="+mn-lt"/>
                <a:ea typeface="+mn-ea"/>
                <a:cs typeface="+mn-cs"/>
              </a:rPr>
              <a:t>. Gracias a esto, está completamente integrado en la línea de </a:t>
            </a:r>
            <a:r>
              <a:rPr lang="es-ES" sz="1200" u="sng" kern="1200" dirty="0">
                <a:solidFill>
                  <a:schemeClr val="tx1"/>
                </a:solidFill>
                <a:effectLst/>
                <a:latin typeface="+mn-lt"/>
                <a:ea typeface="+mn-ea"/>
                <a:cs typeface="+mn-cs"/>
              </a:rPr>
              <a:t>comandos</a:t>
            </a:r>
            <a:r>
              <a:rPr lang="es-ES" sz="1200" kern="1200" dirty="0">
                <a:solidFill>
                  <a:schemeClr val="tx1"/>
                </a:solidFill>
                <a:effectLst/>
                <a:latin typeface="+mn-lt"/>
                <a:ea typeface="+mn-ea"/>
                <a:cs typeface="+mn-cs"/>
              </a:rPr>
              <a:t> de </a:t>
            </a:r>
            <a:r>
              <a:rPr lang="es-ES" sz="1200" u="sng" kern="1200" dirty="0">
                <a:solidFill>
                  <a:schemeClr val="tx1"/>
                </a:solidFill>
                <a:effectLst/>
                <a:latin typeface="+mn-lt"/>
                <a:ea typeface="+mn-ea"/>
                <a:cs typeface="+mn-cs"/>
              </a:rPr>
              <a:t>Docker</a:t>
            </a:r>
            <a:r>
              <a:rPr lang="es-ES" sz="1200" kern="1200" dirty="0">
                <a:solidFill>
                  <a:schemeClr val="tx1"/>
                </a:solidFill>
                <a:effectLst/>
                <a:latin typeface="+mn-lt"/>
                <a:ea typeface="+mn-ea"/>
                <a:cs typeface="+mn-cs"/>
              </a:rPr>
              <a:t>.</a:t>
            </a:r>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14</a:t>
            </a:fld>
            <a:endParaRPr lang="es-ES"/>
          </a:p>
        </p:txBody>
      </p:sp>
    </p:spTree>
    <p:extLst>
      <p:ext uri="{BB962C8B-B14F-4D97-AF65-F5344CB8AC3E}">
        <p14:creationId xmlns:p14="http://schemas.microsoft.com/office/powerpoint/2010/main" val="298463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El desarrollo de la aplicación siguiendo ambas alternativas se divide en tres grandes bloques: el desarrollo del </a:t>
            </a:r>
            <a:r>
              <a:rPr lang="es-ES" sz="1200" u="sng" kern="1200" dirty="0">
                <a:solidFill>
                  <a:schemeClr val="tx1"/>
                </a:solidFill>
                <a:effectLst/>
                <a:latin typeface="+mn-lt"/>
                <a:ea typeface="+mn-ea"/>
                <a:cs typeface="+mn-cs"/>
              </a:rPr>
              <a:t>back</a:t>
            </a:r>
            <a:r>
              <a:rPr lang="es-ES" sz="1200" kern="1200" dirty="0">
                <a:solidFill>
                  <a:schemeClr val="tx1"/>
                </a:solidFill>
                <a:effectLst/>
                <a:latin typeface="+mn-lt"/>
                <a:ea typeface="+mn-ea"/>
                <a:cs typeface="+mn-cs"/>
              </a:rPr>
              <a:t>-</a:t>
            </a:r>
            <a:r>
              <a:rPr lang="es-ES" sz="1200" u="sng" kern="1200" dirty="0">
                <a:solidFill>
                  <a:schemeClr val="tx1"/>
                </a:solidFill>
                <a:effectLst/>
                <a:latin typeface="+mn-lt"/>
                <a:ea typeface="+mn-ea"/>
                <a:cs typeface="+mn-cs"/>
              </a:rPr>
              <a:t>end</a:t>
            </a:r>
            <a:r>
              <a:rPr lang="es-ES" sz="1200" kern="1200" dirty="0">
                <a:solidFill>
                  <a:schemeClr val="tx1"/>
                </a:solidFill>
                <a:effectLst/>
                <a:latin typeface="+mn-lt"/>
                <a:ea typeface="+mn-ea"/>
                <a:cs typeface="+mn-cs"/>
              </a:rPr>
              <a:t> monolítico, el desarrollo del </a:t>
            </a:r>
            <a:r>
              <a:rPr lang="es-ES" sz="1200" u="sng" kern="1200" dirty="0" err="1">
                <a:solidFill>
                  <a:schemeClr val="tx1"/>
                </a:solidFill>
                <a:effectLst/>
                <a:latin typeface="+mn-lt"/>
                <a:ea typeface="+mn-ea"/>
                <a:cs typeface="+mn-cs"/>
              </a:rPr>
              <a:t>front</a:t>
            </a:r>
            <a:r>
              <a:rPr lang="es-ES" sz="1200" kern="1200" dirty="0">
                <a:solidFill>
                  <a:schemeClr val="tx1"/>
                </a:solidFill>
                <a:effectLst/>
                <a:latin typeface="+mn-lt"/>
                <a:ea typeface="+mn-ea"/>
                <a:cs typeface="+mn-cs"/>
              </a:rPr>
              <a:t>-</a:t>
            </a:r>
            <a:r>
              <a:rPr lang="es-ES" sz="1200" u="sng" kern="1200" dirty="0">
                <a:solidFill>
                  <a:schemeClr val="tx1"/>
                </a:solidFill>
                <a:effectLst/>
                <a:latin typeface="+mn-lt"/>
                <a:ea typeface="+mn-ea"/>
                <a:cs typeface="+mn-cs"/>
              </a:rPr>
              <a:t>end</a:t>
            </a:r>
            <a:r>
              <a:rPr lang="es-ES" sz="1200" kern="1200" dirty="0">
                <a:solidFill>
                  <a:schemeClr val="tx1"/>
                </a:solidFill>
                <a:effectLst/>
                <a:latin typeface="+mn-lt"/>
                <a:ea typeface="+mn-ea"/>
                <a:cs typeface="+mn-cs"/>
              </a:rPr>
              <a:t> y el desarrollo del </a:t>
            </a:r>
            <a:r>
              <a:rPr lang="es-ES" sz="1200" u="sng" kern="1200" dirty="0">
                <a:solidFill>
                  <a:schemeClr val="tx1"/>
                </a:solidFill>
                <a:effectLst/>
                <a:latin typeface="+mn-lt"/>
                <a:ea typeface="+mn-ea"/>
                <a:cs typeface="+mn-cs"/>
              </a:rPr>
              <a:t>back</a:t>
            </a:r>
            <a:r>
              <a:rPr lang="es-ES" sz="1200" kern="1200" dirty="0">
                <a:solidFill>
                  <a:schemeClr val="tx1"/>
                </a:solidFill>
                <a:effectLst/>
                <a:latin typeface="+mn-lt"/>
                <a:ea typeface="+mn-ea"/>
                <a:cs typeface="+mn-cs"/>
              </a:rPr>
              <a:t>-</a:t>
            </a:r>
            <a:r>
              <a:rPr lang="es-ES" sz="1200" u="sng" kern="1200" dirty="0">
                <a:solidFill>
                  <a:schemeClr val="tx1"/>
                </a:solidFill>
                <a:effectLst/>
                <a:latin typeface="+mn-lt"/>
                <a:ea typeface="+mn-ea"/>
                <a:cs typeface="+mn-cs"/>
              </a:rPr>
              <a:t>end</a:t>
            </a:r>
            <a:r>
              <a:rPr lang="es-ES" sz="1200" kern="1200" dirty="0">
                <a:solidFill>
                  <a:schemeClr val="tx1"/>
                </a:solidFill>
                <a:effectLst/>
                <a:latin typeface="+mn-lt"/>
                <a:ea typeface="+mn-ea"/>
                <a:cs typeface="+mn-cs"/>
              </a:rPr>
              <a:t> basado en </a:t>
            </a:r>
            <a:r>
              <a:rPr lang="es-ES" sz="1200" u="sng" kern="1200" dirty="0">
                <a:solidFill>
                  <a:schemeClr val="tx1"/>
                </a:solidFill>
                <a:effectLst/>
                <a:latin typeface="+mn-lt"/>
                <a:ea typeface="+mn-ea"/>
                <a:cs typeface="+mn-cs"/>
              </a:rPr>
              <a:t>microservicios</a:t>
            </a:r>
            <a:r>
              <a:rPr lang="es-ES" sz="1200" kern="1200" dirty="0">
                <a:solidFill>
                  <a:schemeClr val="tx1"/>
                </a:solidFill>
                <a:effectLst/>
                <a:latin typeface="+mn-lt"/>
                <a:ea typeface="+mn-ea"/>
                <a:cs typeface="+mn-cs"/>
              </a:rPr>
              <a:t>.</a:t>
            </a:r>
            <a:r>
              <a:rPr lang="es-ES" dirty="0"/>
              <a:t> </a:t>
            </a:r>
            <a:br>
              <a:rPr lang="es-ES" dirty="0"/>
            </a:br>
            <a:r>
              <a:rPr lang="es-ES" sz="1200" kern="1200" dirty="0">
                <a:solidFill>
                  <a:schemeClr val="tx1"/>
                </a:solidFill>
                <a:effectLst/>
                <a:latin typeface="+mn-lt"/>
                <a:ea typeface="+mn-ea"/>
                <a:cs typeface="+mn-cs"/>
              </a:rPr>
              <a:t>El desarrollo del sistema comienza el 19 de junio y dura hasta el 29 de julio. En el </a:t>
            </a:r>
            <a:r>
              <a:rPr lang="es-ES" sz="1200" u="sng" kern="1200" dirty="0">
                <a:solidFill>
                  <a:schemeClr val="tx1"/>
                </a:solidFill>
                <a:effectLst/>
                <a:latin typeface="+mn-lt"/>
                <a:ea typeface="+mn-ea"/>
                <a:cs typeface="+mn-cs"/>
              </a:rPr>
              <a:t>cronograma</a:t>
            </a:r>
            <a:r>
              <a:rPr lang="es-ES" sz="1200" kern="1200" dirty="0">
                <a:solidFill>
                  <a:schemeClr val="tx1"/>
                </a:solidFill>
                <a:effectLst/>
                <a:latin typeface="+mn-lt"/>
                <a:ea typeface="+mn-ea"/>
                <a:cs typeface="+mn-cs"/>
              </a:rPr>
              <a:t> se pueden ver las principales tareas que se han llevado a cabo. </a:t>
            </a:r>
            <a:br>
              <a:rPr lang="es-ES" dirty="0"/>
            </a:br>
            <a:r>
              <a:rPr lang="es-ES" sz="1200" kern="1200" dirty="0">
                <a:solidFill>
                  <a:schemeClr val="tx1"/>
                </a:solidFill>
                <a:effectLst/>
                <a:latin typeface="+mn-lt"/>
                <a:ea typeface="+mn-ea"/>
                <a:cs typeface="+mn-cs"/>
              </a:rPr>
              <a:t>El </a:t>
            </a:r>
            <a:r>
              <a:rPr lang="es-ES" sz="1200" u="sng" kern="1200" dirty="0">
                <a:solidFill>
                  <a:schemeClr val="tx1"/>
                </a:solidFill>
                <a:effectLst/>
                <a:latin typeface="+mn-lt"/>
                <a:ea typeface="+mn-ea"/>
                <a:cs typeface="+mn-cs"/>
              </a:rPr>
              <a:t>back</a:t>
            </a:r>
            <a:r>
              <a:rPr lang="es-ES" sz="1200" kern="1200" dirty="0">
                <a:solidFill>
                  <a:schemeClr val="tx1"/>
                </a:solidFill>
                <a:effectLst/>
                <a:latin typeface="+mn-lt"/>
                <a:ea typeface="+mn-ea"/>
                <a:cs typeface="+mn-cs"/>
              </a:rPr>
              <a:t>-</a:t>
            </a:r>
            <a:r>
              <a:rPr lang="es-ES" sz="1200" u="sng" kern="1200" dirty="0">
                <a:solidFill>
                  <a:schemeClr val="tx1"/>
                </a:solidFill>
                <a:effectLst/>
                <a:latin typeface="+mn-lt"/>
                <a:ea typeface="+mn-ea"/>
                <a:cs typeface="+mn-cs"/>
              </a:rPr>
              <a:t>end</a:t>
            </a:r>
            <a:r>
              <a:rPr lang="es-ES" sz="1200" kern="1200" dirty="0">
                <a:solidFill>
                  <a:schemeClr val="tx1"/>
                </a:solidFill>
                <a:effectLst/>
                <a:latin typeface="+mn-lt"/>
                <a:ea typeface="+mn-ea"/>
                <a:cs typeface="+mn-cs"/>
              </a:rPr>
              <a:t> monolítico (en azul) es el bloque que se alarga por más tiempo porque es donde se han evaluado diferentes detalles de </a:t>
            </a:r>
            <a:r>
              <a:rPr lang="es-ES" sz="1200" u="sng" kern="1200" dirty="0">
                <a:solidFill>
                  <a:schemeClr val="tx1"/>
                </a:solidFill>
                <a:effectLst/>
                <a:latin typeface="+mn-lt"/>
                <a:ea typeface="+mn-ea"/>
                <a:cs typeface="+mn-cs"/>
              </a:rPr>
              <a:t>implementación</a:t>
            </a:r>
            <a:r>
              <a:rPr lang="es-ES" sz="1200" kern="1200" dirty="0">
                <a:solidFill>
                  <a:schemeClr val="tx1"/>
                </a:solidFill>
                <a:effectLst/>
                <a:latin typeface="+mn-lt"/>
                <a:ea typeface="+mn-ea"/>
                <a:cs typeface="+mn-cs"/>
              </a:rPr>
              <a:t>. </a:t>
            </a:r>
            <a:br>
              <a:rPr lang="es-ES" dirty="0"/>
            </a:br>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15</a:t>
            </a:fld>
            <a:endParaRPr lang="es-ES"/>
          </a:p>
        </p:txBody>
      </p:sp>
    </p:spTree>
    <p:extLst>
      <p:ext uri="{BB962C8B-B14F-4D97-AF65-F5344CB8AC3E}">
        <p14:creationId xmlns:p14="http://schemas.microsoft.com/office/powerpoint/2010/main" val="10522191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Después, explotando ese </a:t>
            </a:r>
            <a:r>
              <a:rPr lang="es-ES" sz="1200" u="sng" kern="1200" dirty="0">
                <a:solidFill>
                  <a:schemeClr val="tx1"/>
                </a:solidFill>
                <a:effectLst/>
                <a:latin typeface="+mn-lt"/>
                <a:ea typeface="+mn-ea"/>
                <a:cs typeface="+mn-cs"/>
              </a:rPr>
              <a:t>back</a:t>
            </a:r>
            <a:r>
              <a:rPr lang="es-ES" sz="1200" kern="1200" dirty="0">
                <a:solidFill>
                  <a:schemeClr val="tx1"/>
                </a:solidFill>
                <a:effectLst/>
                <a:latin typeface="+mn-lt"/>
                <a:ea typeface="+mn-ea"/>
                <a:cs typeface="+mn-cs"/>
              </a:rPr>
              <a:t>-</a:t>
            </a:r>
            <a:r>
              <a:rPr lang="es-ES" sz="1200" u="sng" kern="1200" dirty="0">
                <a:solidFill>
                  <a:schemeClr val="tx1"/>
                </a:solidFill>
                <a:effectLst/>
                <a:latin typeface="+mn-lt"/>
                <a:ea typeface="+mn-ea"/>
                <a:cs typeface="+mn-cs"/>
              </a:rPr>
              <a:t>end</a:t>
            </a:r>
            <a:r>
              <a:rPr lang="es-ES" sz="1200" kern="1200" dirty="0">
                <a:solidFill>
                  <a:schemeClr val="tx1"/>
                </a:solidFill>
                <a:effectLst/>
                <a:latin typeface="+mn-lt"/>
                <a:ea typeface="+mn-ea"/>
                <a:cs typeface="+mn-cs"/>
              </a:rPr>
              <a:t> se construyó la aplicación </a:t>
            </a:r>
            <a:r>
              <a:rPr lang="es-ES" sz="1200" u="sng" kern="1200" dirty="0" err="1">
                <a:solidFill>
                  <a:schemeClr val="tx1"/>
                </a:solidFill>
                <a:effectLst/>
                <a:latin typeface="+mn-lt"/>
                <a:ea typeface="+mn-ea"/>
                <a:cs typeface="+mn-cs"/>
              </a:rPr>
              <a:t>móvi</a:t>
            </a:r>
            <a:r>
              <a:rPr lang="es-ES" sz="1200" kern="1200" dirty="0">
                <a:solidFill>
                  <a:schemeClr val="tx1"/>
                </a:solidFill>
                <a:effectLst/>
                <a:latin typeface="+mn-lt"/>
                <a:ea typeface="+mn-ea"/>
                <a:cs typeface="+mn-cs"/>
              </a:rPr>
              <a:t>(en verde), cuyo código debía ser el mismo para comunicar con el sistema de </a:t>
            </a:r>
            <a:r>
              <a:rPr lang="es-ES" sz="1200" u="sng" kern="1200" dirty="0">
                <a:solidFill>
                  <a:schemeClr val="tx1"/>
                </a:solidFill>
                <a:effectLst/>
                <a:latin typeface="+mn-lt"/>
                <a:ea typeface="+mn-ea"/>
                <a:cs typeface="+mn-cs"/>
              </a:rPr>
              <a:t>microservicios</a:t>
            </a:r>
            <a:r>
              <a:rPr lang="es-ES" sz="1200" kern="1200" dirty="0">
                <a:solidFill>
                  <a:schemeClr val="tx1"/>
                </a:solidFill>
                <a:effectLst/>
                <a:latin typeface="+mn-lt"/>
                <a:ea typeface="+mn-ea"/>
                <a:cs typeface="+mn-cs"/>
              </a:rPr>
              <a:t> o el monolítico.</a:t>
            </a:r>
            <a:r>
              <a:rPr lang="es-ES" dirty="0"/>
              <a:t> </a:t>
            </a:r>
            <a:br>
              <a:rPr lang="es-ES" dirty="0"/>
            </a:br>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16</a:t>
            </a:fld>
            <a:endParaRPr lang="es-ES"/>
          </a:p>
        </p:txBody>
      </p:sp>
    </p:spTree>
    <p:extLst>
      <p:ext uri="{BB962C8B-B14F-4D97-AF65-F5344CB8AC3E}">
        <p14:creationId xmlns:p14="http://schemas.microsoft.com/office/powerpoint/2010/main" val="11654143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Por último, en naranja aparece las tareas de </a:t>
            </a:r>
            <a:r>
              <a:rPr lang="es-ES" sz="1200" u="sng" kern="1200" dirty="0">
                <a:solidFill>
                  <a:schemeClr val="tx1"/>
                </a:solidFill>
                <a:effectLst/>
                <a:latin typeface="+mn-lt"/>
                <a:ea typeface="+mn-ea"/>
                <a:cs typeface="+mn-cs"/>
              </a:rPr>
              <a:t>refactorización</a:t>
            </a:r>
            <a:r>
              <a:rPr lang="es-ES" sz="1200" kern="1200" dirty="0">
                <a:solidFill>
                  <a:schemeClr val="tx1"/>
                </a:solidFill>
                <a:effectLst/>
                <a:latin typeface="+mn-lt"/>
                <a:ea typeface="+mn-ea"/>
                <a:cs typeface="+mn-cs"/>
              </a:rPr>
              <a:t> del sistema monolítico en uno basado en </a:t>
            </a:r>
            <a:r>
              <a:rPr lang="es-ES" sz="1200" u="sng" kern="1200" dirty="0">
                <a:solidFill>
                  <a:schemeClr val="tx1"/>
                </a:solidFill>
                <a:effectLst/>
                <a:latin typeface="+mn-lt"/>
                <a:ea typeface="+mn-ea"/>
                <a:cs typeface="+mn-cs"/>
              </a:rPr>
              <a:t>microservicios</a:t>
            </a:r>
            <a:r>
              <a:rPr lang="es-ES" sz="1200" kern="1200" dirty="0">
                <a:solidFill>
                  <a:schemeClr val="tx1"/>
                </a:solidFill>
                <a:effectLst/>
                <a:latin typeface="+mn-lt"/>
                <a:ea typeface="+mn-ea"/>
                <a:cs typeface="+mn-cs"/>
              </a:rPr>
              <a:t>, de menor duración porque consiste en la reorganización del código.</a:t>
            </a:r>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17</a:t>
            </a:fld>
            <a:endParaRPr lang="es-ES"/>
          </a:p>
        </p:txBody>
      </p:sp>
    </p:spTree>
    <p:extLst>
      <p:ext uri="{BB962C8B-B14F-4D97-AF65-F5344CB8AC3E}">
        <p14:creationId xmlns:p14="http://schemas.microsoft.com/office/powerpoint/2010/main" val="5855236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El objetivo desarrollo es realizar una aplicación móvil con </a:t>
            </a:r>
            <a:r>
              <a:rPr lang="es-ES" sz="1200" u="sng" kern="1200" dirty="0">
                <a:solidFill>
                  <a:schemeClr val="tx1"/>
                </a:solidFill>
                <a:effectLst/>
                <a:latin typeface="+mn-lt"/>
                <a:ea typeface="+mn-ea"/>
                <a:cs typeface="+mn-cs"/>
              </a:rPr>
              <a:t>Xamarin</a:t>
            </a:r>
            <a:r>
              <a:rPr lang="es-ES" sz="1200" kern="1200" dirty="0">
                <a:solidFill>
                  <a:schemeClr val="tx1"/>
                </a:solidFill>
                <a:effectLst/>
                <a:latin typeface="+mn-lt"/>
                <a:ea typeface="+mn-ea"/>
                <a:cs typeface="+mn-cs"/>
              </a:rPr>
              <a:t> donde destacan los siguientes casos de uso:</a:t>
            </a:r>
            <a:r>
              <a:rPr lang="es-ES" dirty="0"/>
              <a:t> </a:t>
            </a:r>
            <a:br>
              <a:rPr lang="es-ES" dirty="0"/>
            </a:br>
            <a:br>
              <a:rPr lang="es-ES" dirty="0"/>
            </a:br>
            <a:r>
              <a:rPr lang="es-ES" sz="1200" kern="1200" dirty="0">
                <a:solidFill>
                  <a:schemeClr val="tx1"/>
                </a:solidFill>
                <a:effectLst/>
                <a:latin typeface="+mn-lt"/>
                <a:ea typeface="+mn-ea"/>
                <a:cs typeface="+mn-cs"/>
              </a:rPr>
              <a:t>Realizar pedido.</a:t>
            </a:r>
            <a:r>
              <a:rPr lang="es-ES" dirty="0"/>
              <a:t> </a:t>
            </a:r>
            <a:br>
              <a:rPr lang="es-ES" dirty="0"/>
            </a:br>
            <a:r>
              <a:rPr lang="es-ES" sz="1200" kern="1200" dirty="0">
                <a:solidFill>
                  <a:schemeClr val="tx1"/>
                </a:solidFill>
                <a:effectLst/>
                <a:latin typeface="+mn-lt"/>
                <a:ea typeface="+mn-ea"/>
                <a:cs typeface="+mn-cs"/>
              </a:rPr>
              <a:t>Ver factura de un pedido.</a:t>
            </a:r>
            <a:r>
              <a:rPr lang="es-ES" dirty="0"/>
              <a:t> </a:t>
            </a:r>
            <a:br>
              <a:rPr lang="es-ES" dirty="0"/>
            </a:br>
            <a:r>
              <a:rPr lang="es-ES" sz="1200" kern="1200" dirty="0">
                <a:solidFill>
                  <a:schemeClr val="tx1"/>
                </a:solidFill>
                <a:effectLst/>
                <a:latin typeface="+mn-lt"/>
                <a:ea typeface="+mn-ea"/>
                <a:cs typeface="+mn-cs"/>
              </a:rPr>
              <a:t>Crear una incidencia.</a:t>
            </a:r>
            <a:r>
              <a:rPr lang="es-ES" dirty="0"/>
              <a:t> </a:t>
            </a:r>
            <a:br>
              <a:rPr lang="es-ES" dirty="0"/>
            </a:br>
            <a:br>
              <a:rPr lang="es-ES" dirty="0"/>
            </a:br>
            <a:r>
              <a:rPr lang="es-ES" sz="1200" kern="1200" dirty="0">
                <a:solidFill>
                  <a:schemeClr val="tx1"/>
                </a:solidFill>
                <a:effectLst/>
                <a:latin typeface="+mn-lt"/>
                <a:ea typeface="+mn-ea"/>
                <a:cs typeface="+mn-cs"/>
              </a:rPr>
              <a:t>A partir de la </a:t>
            </a:r>
            <a:r>
              <a:rPr lang="es-ES" sz="1200" u="sng" kern="1200" dirty="0" err="1">
                <a:solidFill>
                  <a:schemeClr val="tx1"/>
                </a:solidFill>
                <a:effectLst/>
                <a:latin typeface="+mn-lt"/>
                <a:ea typeface="+mn-ea"/>
                <a:cs typeface="+mn-cs"/>
              </a:rPr>
              <a:t>descricpión</a:t>
            </a:r>
            <a:r>
              <a:rPr lang="es-ES" sz="1200" kern="1200" dirty="0">
                <a:solidFill>
                  <a:schemeClr val="tx1"/>
                </a:solidFill>
                <a:effectLst/>
                <a:latin typeface="+mn-lt"/>
                <a:ea typeface="+mn-ea"/>
                <a:cs typeface="+mn-cs"/>
              </a:rPr>
              <a:t> que se da en la descripción del caso de estudio, se puede obtener el siguiente diagrama de dominio. Un pedido está compuesto de productos, al igual que una incidencia contiene comentarios que intercambian los clientes con los empleados de la tienda.</a:t>
            </a:r>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18</a:t>
            </a:fld>
            <a:endParaRPr lang="es-ES"/>
          </a:p>
        </p:txBody>
      </p:sp>
    </p:spTree>
    <p:extLst>
      <p:ext uri="{BB962C8B-B14F-4D97-AF65-F5344CB8AC3E}">
        <p14:creationId xmlns:p14="http://schemas.microsoft.com/office/powerpoint/2010/main" val="36679065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Como arquitectura para el sistema monolítico se va a seguir la arquitectura de 6 capas que se emplea en mi organización.</a:t>
            </a:r>
            <a:r>
              <a:rPr lang="es-ES" dirty="0"/>
              <a:t> </a:t>
            </a:r>
            <a:br>
              <a:rPr lang="es-ES" dirty="0"/>
            </a:br>
            <a:br>
              <a:rPr lang="es-ES" dirty="0"/>
            </a:br>
            <a:r>
              <a:rPr lang="es-ES" sz="1200" kern="1200" dirty="0">
                <a:solidFill>
                  <a:schemeClr val="tx1"/>
                </a:solidFill>
                <a:effectLst/>
                <a:latin typeface="+mn-lt"/>
                <a:ea typeface="+mn-ea"/>
                <a:cs typeface="+mn-cs"/>
              </a:rPr>
              <a:t>En la capa de Contratos es una capa transversal donde se definen las interfaces con las operaciones que desde el exterior se pueden solicitar a la parte servidora. También aquí se definen los objetos para la transferencia de datos.</a:t>
            </a:r>
            <a:r>
              <a:rPr lang="es-ES" dirty="0"/>
              <a:t> </a:t>
            </a:r>
          </a:p>
          <a:p>
            <a:br>
              <a:rPr lang="es-ES" dirty="0"/>
            </a:br>
            <a:r>
              <a:rPr lang="es-ES" sz="1200" kern="1200" dirty="0">
                <a:solidFill>
                  <a:schemeClr val="tx1"/>
                </a:solidFill>
                <a:effectLst/>
                <a:latin typeface="+mn-lt"/>
                <a:ea typeface="+mn-ea"/>
                <a:cs typeface="+mn-cs"/>
              </a:rPr>
              <a:t>La capa de persistencia es la única que accede directamente a la base de datos. </a:t>
            </a:r>
          </a:p>
          <a:p>
            <a:br>
              <a:rPr lang="es-ES" dirty="0"/>
            </a:br>
            <a:r>
              <a:rPr lang="es-ES" sz="1200" kern="1200" dirty="0">
                <a:solidFill>
                  <a:schemeClr val="tx1"/>
                </a:solidFill>
                <a:effectLst/>
                <a:latin typeface="+mn-lt"/>
                <a:ea typeface="+mn-ea"/>
                <a:cs typeface="+mn-cs"/>
              </a:rPr>
              <a:t>La capa de dominio contiene las entidades de dominio que hemos analizado anteriormente.</a:t>
            </a:r>
            <a:r>
              <a:rPr lang="es-ES" dirty="0"/>
              <a:t> </a:t>
            </a:r>
          </a:p>
          <a:p>
            <a:br>
              <a:rPr lang="es-ES" dirty="0"/>
            </a:br>
            <a:r>
              <a:rPr lang="es-ES" sz="1200" kern="1200" dirty="0">
                <a:solidFill>
                  <a:schemeClr val="tx1"/>
                </a:solidFill>
                <a:effectLst/>
                <a:latin typeface="+mn-lt"/>
                <a:ea typeface="+mn-ea"/>
                <a:cs typeface="+mn-cs"/>
              </a:rPr>
              <a:t>La capa de aplicación contiene la lógica del negocio, la </a:t>
            </a:r>
            <a:r>
              <a:rPr lang="es-ES" sz="1200" u="sng" kern="1200" dirty="0">
                <a:solidFill>
                  <a:schemeClr val="tx1"/>
                </a:solidFill>
                <a:effectLst/>
                <a:latin typeface="+mn-lt"/>
                <a:ea typeface="+mn-ea"/>
                <a:cs typeface="+mn-cs"/>
              </a:rPr>
              <a:t>implementación</a:t>
            </a:r>
            <a:r>
              <a:rPr lang="es-ES" sz="1200" kern="1200" dirty="0">
                <a:solidFill>
                  <a:schemeClr val="tx1"/>
                </a:solidFill>
                <a:effectLst/>
                <a:latin typeface="+mn-lt"/>
                <a:ea typeface="+mn-ea"/>
                <a:cs typeface="+mn-cs"/>
              </a:rPr>
              <a:t> concreta de las interfaces definidas en la capa de contratos.</a:t>
            </a:r>
            <a:r>
              <a:rPr lang="es-ES" dirty="0"/>
              <a:t> </a:t>
            </a:r>
          </a:p>
          <a:p>
            <a:br>
              <a:rPr lang="es-ES" dirty="0"/>
            </a:br>
            <a:r>
              <a:rPr lang="es-ES" sz="1200" kern="1200" dirty="0">
                <a:solidFill>
                  <a:schemeClr val="tx1"/>
                </a:solidFill>
                <a:effectLst/>
                <a:latin typeface="+mn-lt"/>
                <a:ea typeface="+mn-ea"/>
                <a:cs typeface="+mn-cs"/>
              </a:rPr>
              <a:t>La capa de servicios es el punto de entrada al sistema. Define los métodos </a:t>
            </a:r>
            <a:r>
              <a:rPr lang="es-ES" sz="1200" u="sng" kern="1200" dirty="0">
                <a:solidFill>
                  <a:schemeClr val="tx1"/>
                </a:solidFill>
                <a:effectLst/>
                <a:latin typeface="+mn-lt"/>
                <a:ea typeface="+mn-ea"/>
                <a:cs typeface="+mn-cs"/>
              </a:rPr>
              <a:t>HTTP</a:t>
            </a:r>
            <a:r>
              <a:rPr lang="es-ES" sz="1200" kern="1200" dirty="0">
                <a:solidFill>
                  <a:schemeClr val="tx1"/>
                </a:solidFill>
                <a:effectLst/>
                <a:latin typeface="+mn-lt"/>
                <a:ea typeface="+mn-ea"/>
                <a:cs typeface="+mn-cs"/>
              </a:rPr>
              <a:t> que se pueden invocar a través de la API. La capa de servicios delega en todo lo posible en la capa de aplicación.</a:t>
            </a:r>
            <a:r>
              <a:rPr lang="es-ES" dirty="0"/>
              <a:t> </a:t>
            </a:r>
          </a:p>
          <a:p>
            <a:br>
              <a:rPr lang="es-ES" dirty="0"/>
            </a:br>
            <a:r>
              <a:rPr lang="es-ES" sz="1200" kern="1200" dirty="0">
                <a:solidFill>
                  <a:schemeClr val="tx1"/>
                </a:solidFill>
                <a:effectLst/>
                <a:latin typeface="+mn-lt"/>
                <a:ea typeface="+mn-ea"/>
                <a:cs typeface="+mn-cs"/>
              </a:rPr>
              <a:t>La capa de </a:t>
            </a:r>
            <a:r>
              <a:rPr lang="es-ES" sz="1200" u="sng" kern="1200" dirty="0">
                <a:solidFill>
                  <a:schemeClr val="tx1"/>
                </a:solidFill>
                <a:effectLst/>
                <a:latin typeface="+mn-lt"/>
                <a:ea typeface="+mn-ea"/>
                <a:cs typeface="+mn-cs"/>
              </a:rPr>
              <a:t>proxy</a:t>
            </a:r>
            <a:r>
              <a:rPr lang="es-ES" sz="1200" kern="1200" dirty="0">
                <a:solidFill>
                  <a:schemeClr val="tx1"/>
                </a:solidFill>
                <a:effectLst/>
                <a:latin typeface="+mn-lt"/>
                <a:ea typeface="+mn-ea"/>
                <a:cs typeface="+mn-cs"/>
              </a:rPr>
              <a:t>, que se ejecuta en los consumidores de la parte servidora, como la </a:t>
            </a:r>
            <a:r>
              <a:rPr lang="es-ES" sz="1200" u="sng" kern="1200" dirty="0">
                <a:solidFill>
                  <a:schemeClr val="tx1"/>
                </a:solidFill>
                <a:effectLst/>
                <a:latin typeface="+mn-lt"/>
                <a:ea typeface="+mn-ea"/>
                <a:cs typeface="+mn-cs"/>
              </a:rPr>
              <a:t>UI</a:t>
            </a:r>
            <a:r>
              <a:rPr lang="es-ES" sz="1200" kern="1200" dirty="0">
                <a:solidFill>
                  <a:schemeClr val="tx1"/>
                </a:solidFill>
                <a:effectLst/>
                <a:latin typeface="+mn-lt"/>
                <a:ea typeface="+mn-ea"/>
                <a:cs typeface="+mn-cs"/>
              </a:rPr>
              <a:t>. Se emplea para realizar llamadas </a:t>
            </a:r>
            <a:r>
              <a:rPr lang="es-ES" sz="1200" u="sng" kern="1200" dirty="0">
                <a:solidFill>
                  <a:schemeClr val="tx1"/>
                </a:solidFill>
                <a:effectLst/>
                <a:latin typeface="+mn-lt"/>
                <a:ea typeface="+mn-ea"/>
                <a:cs typeface="+mn-cs"/>
              </a:rPr>
              <a:t>HTTP</a:t>
            </a:r>
            <a:r>
              <a:rPr lang="es-ES" sz="1200" kern="1200" dirty="0">
                <a:solidFill>
                  <a:schemeClr val="tx1"/>
                </a:solidFill>
                <a:effectLst/>
                <a:latin typeface="+mn-lt"/>
                <a:ea typeface="+mn-ea"/>
                <a:cs typeface="+mn-cs"/>
              </a:rPr>
              <a:t> al servidor a través de código C\#.</a:t>
            </a:r>
            <a:r>
              <a:rPr lang="es-ES" dirty="0"/>
              <a:t> </a:t>
            </a:r>
            <a:br>
              <a:rPr lang="es-ES" dirty="0"/>
            </a:br>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19</a:t>
            </a:fld>
            <a:endParaRPr lang="es-ES"/>
          </a:p>
        </p:txBody>
      </p:sp>
    </p:spTree>
    <p:extLst>
      <p:ext uri="{BB962C8B-B14F-4D97-AF65-F5344CB8AC3E}">
        <p14:creationId xmlns:p14="http://schemas.microsoft.com/office/powerpoint/2010/main" val="2887342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primer lugar, vamos a repasar el índice de esta presentación.</a:t>
            </a:r>
          </a:p>
          <a:p>
            <a:endParaRPr lang="es-ES" dirty="0"/>
          </a:p>
          <a:p>
            <a:r>
              <a:rPr lang="es-ES" dirty="0"/>
              <a:t>En la introducción, comenzaremos presentando lo que es un microservicio y los objetivos de este trabajo.</a:t>
            </a:r>
          </a:p>
          <a:p>
            <a:endParaRPr lang="es-ES" dirty="0"/>
          </a:p>
          <a:p>
            <a:r>
              <a:rPr lang="es-ES" dirty="0"/>
              <a:t>Después, explicaremos la influencia de los microservicios en el proceso de desarrollo.</a:t>
            </a:r>
          </a:p>
          <a:p>
            <a:endParaRPr lang="es-ES" dirty="0"/>
          </a:p>
          <a:p>
            <a:r>
              <a:rPr lang="es-ES" dirty="0"/>
              <a:t>En el tercer punto resumiremos el estado del arte asociado a su tecnología.</a:t>
            </a:r>
          </a:p>
          <a:p>
            <a:endParaRPr lang="es-ES" dirty="0"/>
          </a:p>
          <a:p>
            <a:r>
              <a:rPr lang="es-ES" dirty="0"/>
              <a:t>Por último, presentaremos el caso de estudio realizado y las conclusiones que se extraen de él.</a:t>
            </a:r>
          </a:p>
        </p:txBody>
      </p:sp>
      <p:sp>
        <p:nvSpPr>
          <p:cNvPr id="4" name="Marcador de número de diapositiva 3"/>
          <p:cNvSpPr>
            <a:spLocks noGrp="1"/>
          </p:cNvSpPr>
          <p:nvPr>
            <p:ph type="sldNum" sz="quarter" idx="5"/>
          </p:nvPr>
        </p:nvSpPr>
        <p:spPr/>
        <p:txBody>
          <a:bodyPr/>
          <a:lstStyle/>
          <a:p>
            <a:fld id="{54A6D59E-D559-4D12-9C33-D44307557B63}" type="slidenum">
              <a:rPr lang="es-ES" smtClean="0"/>
              <a:t>2</a:t>
            </a:fld>
            <a:endParaRPr lang="es-ES" dirty="0"/>
          </a:p>
        </p:txBody>
      </p:sp>
    </p:spTree>
    <p:extLst>
      <p:ext uri="{BB962C8B-B14F-4D97-AF65-F5344CB8AC3E}">
        <p14:creationId xmlns:p14="http://schemas.microsoft.com/office/powerpoint/2010/main" val="24134250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Pasamos ahora a la descomposición del sistema en </a:t>
            </a:r>
            <a:r>
              <a:rPr lang="es-ES" sz="1200" u="sng" kern="1200" dirty="0">
                <a:solidFill>
                  <a:schemeClr val="tx1"/>
                </a:solidFill>
                <a:effectLst/>
                <a:latin typeface="+mn-lt"/>
                <a:ea typeface="+mn-ea"/>
                <a:cs typeface="+mn-cs"/>
              </a:rPr>
              <a:t>microservicios</a:t>
            </a:r>
            <a:r>
              <a:rPr lang="es-ES" sz="1200" kern="1200" dirty="0">
                <a:solidFill>
                  <a:schemeClr val="tx1"/>
                </a:solidFill>
                <a:effectLst/>
                <a:latin typeface="+mn-lt"/>
                <a:ea typeface="+mn-ea"/>
                <a:cs typeface="+mn-cs"/>
              </a:rPr>
              <a:t>. Siguiendo el enfoque del diseño guiado por el dominio, podemos extraer a partir del modelo de dominio los siguientes contextos bien delimitados.</a:t>
            </a:r>
            <a:r>
              <a:rPr lang="es-ES" dirty="0"/>
              <a:t> </a:t>
            </a:r>
          </a:p>
          <a:p>
            <a:br>
              <a:rPr lang="es-ES" dirty="0"/>
            </a:br>
            <a:r>
              <a:rPr lang="es-ES" sz="1200" kern="1200" dirty="0">
                <a:solidFill>
                  <a:schemeClr val="tx1"/>
                </a:solidFill>
                <a:effectLst/>
                <a:latin typeface="+mn-lt"/>
                <a:ea typeface="+mn-ea"/>
                <a:cs typeface="+mn-cs"/>
              </a:rPr>
              <a:t>Cada contexto es firme candidato a convertirse en un </a:t>
            </a:r>
            <a:r>
              <a:rPr lang="es-ES" sz="1200" u="sng" kern="1200" dirty="0">
                <a:solidFill>
                  <a:schemeClr val="tx1"/>
                </a:solidFill>
                <a:effectLst/>
                <a:latin typeface="+mn-lt"/>
                <a:ea typeface="+mn-ea"/>
                <a:cs typeface="+mn-cs"/>
              </a:rPr>
              <a:t>microservicio</a:t>
            </a:r>
            <a:r>
              <a:rPr lang="es-ES" sz="1200" kern="1200" dirty="0">
                <a:solidFill>
                  <a:schemeClr val="tx1"/>
                </a:solidFill>
                <a:effectLst/>
                <a:latin typeface="+mn-lt"/>
                <a:ea typeface="+mn-ea"/>
                <a:cs typeface="+mn-cs"/>
              </a:rPr>
              <a:t>. </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Otras descomposiciones son posibles, como por ejemplo incluir los Productos en un contexto separado al de pedidos.</a:t>
            </a:r>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20</a:t>
            </a:fld>
            <a:endParaRPr lang="es-ES"/>
          </a:p>
        </p:txBody>
      </p:sp>
    </p:spTree>
    <p:extLst>
      <p:ext uri="{BB962C8B-B14F-4D97-AF65-F5344CB8AC3E}">
        <p14:creationId xmlns:p14="http://schemas.microsoft.com/office/powerpoint/2010/main" val="41571861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En esta figura podemos ver un diagrama de componentes del modelo, donde se han implementado como </a:t>
            </a:r>
            <a:r>
              <a:rPr lang="es-ES" sz="1200" u="sng" kern="1200" dirty="0">
                <a:solidFill>
                  <a:schemeClr val="tx1"/>
                </a:solidFill>
                <a:effectLst/>
                <a:latin typeface="+mn-lt"/>
                <a:ea typeface="+mn-ea"/>
                <a:cs typeface="+mn-cs"/>
              </a:rPr>
              <a:t>microservicios</a:t>
            </a:r>
            <a:r>
              <a:rPr lang="es-ES" sz="1200" kern="1200" dirty="0">
                <a:solidFill>
                  <a:schemeClr val="tx1"/>
                </a:solidFill>
                <a:effectLst/>
                <a:latin typeface="+mn-lt"/>
                <a:ea typeface="+mn-ea"/>
                <a:cs typeface="+mn-cs"/>
              </a:rPr>
              <a:t> los mismos contextos que antes señalábamos.</a:t>
            </a:r>
            <a:r>
              <a:rPr lang="es-ES" dirty="0"/>
              <a:t> </a:t>
            </a:r>
          </a:p>
          <a:p>
            <a:br>
              <a:rPr lang="es-ES" dirty="0"/>
            </a:br>
            <a:r>
              <a:rPr lang="es-ES" sz="1200" kern="1200" dirty="0">
                <a:solidFill>
                  <a:schemeClr val="tx1"/>
                </a:solidFill>
                <a:effectLst/>
                <a:latin typeface="+mn-lt"/>
                <a:ea typeface="+mn-ea"/>
                <a:cs typeface="+mn-cs"/>
              </a:rPr>
              <a:t>Para evaluar que se pueden emplear diferentes tecnologías en cada </a:t>
            </a:r>
            <a:r>
              <a:rPr lang="es-ES" sz="1200" u="sng" kern="1200" dirty="0">
                <a:solidFill>
                  <a:schemeClr val="tx1"/>
                </a:solidFill>
                <a:effectLst/>
                <a:latin typeface="+mn-lt"/>
                <a:ea typeface="+mn-ea"/>
                <a:cs typeface="+mn-cs"/>
              </a:rPr>
              <a:t>microservicio</a:t>
            </a:r>
            <a:r>
              <a:rPr lang="es-ES" sz="1200" kern="1200" dirty="0">
                <a:solidFill>
                  <a:schemeClr val="tx1"/>
                </a:solidFill>
                <a:effectLst/>
                <a:latin typeface="+mn-lt"/>
                <a:ea typeface="+mn-ea"/>
                <a:cs typeface="+mn-cs"/>
              </a:rPr>
              <a:t>, se van llevar a cabo una serie de modificaciones.</a:t>
            </a:r>
          </a:p>
          <a:p>
            <a:endParaRPr lang="es-ES" sz="1200" kern="1200" dirty="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21</a:t>
            </a:fld>
            <a:endParaRPr lang="es-ES"/>
          </a:p>
        </p:txBody>
      </p:sp>
    </p:spTree>
    <p:extLst>
      <p:ext uri="{BB962C8B-B14F-4D97-AF65-F5344CB8AC3E}">
        <p14:creationId xmlns:p14="http://schemas.microsoft.com/office/powerpoint/2010/main" val="9235972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En la mayoría de microservicios se ha continuado empleando como arquitectura interna la arquitectura monolítica de 6 capas.</a:t>
            </a:r>
          </a:p>
          <a:p>
            <a:endParaRPr lang="es-ES" sz="1200" kern="1200" dirty="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22</a:t>
            </a:fld>
            <a:endParaRPr lang="es-ES"/>
          </a:p>
        </p:txBody>
      </p:sp>
    </p:spTree>
    <p:extLst>
      <p:ext uri="{BB962C8B-B14F-4D97-AF65-F5344CB8AC3E}">
        <p14:creationId xmlns:p14="http://schemas.microsoft.com/office/powerpoint/2010/main" val="737318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br>
              <a:rPr lang="es-ES" dirty="0"/>
            </a:br>
            <a:r>
              <a:rPr lang="es-ES" sz="1200" kern="1200" dirty="0">
                <a:solidFill>
                  <a:schemeClr val="tx1"/>
                </a:solidFill>
                <a:effectLst/>
                <a:latin typeface="+mn-lt"/>
                <a:ea typeface="+mn-ea"/>
                <a:cs typeface="+mn-cs"/>
              </a:rPr>
              <a:t>Cada </a:t>
            </a:r>
            <a:r>
              <a:rPr lang="es-ES" sz="1200" u="sng" kern="1200" dirty="0">
                <a:solidFill>
                  <a:schemeClr val="tx1"/>
                </a:solidFill>
                <a:effectLst/>
                <a:latin typeface="+mn-lt"/>
                <a:ea typeface="+mn-ea"/>
                <a:cs typeface="+mn-cs"/>
              </a:rPr>
              <a:t>microservicio</a:t>
            </a:r>
            <a:r>
              <a:rPr lang="es-ES" sz="1200" kern="1200" dirty="0">
                <a:solidFill>
                  <a:schemeClr val="tx1"/>
                </a:solidFill>
                <a:effectLst/>
                <a:latin typeface="+mn-lt"/>
                <a:ea typeface="+mn-ea"/>
                <a:cs typeface="+mn-cs"/>
              </a:rPr>
              <a:t> es dueño de sus datos, por lo que tendrá su propia base de datos. </a:t>
            </a:r>
          </a:p>
          <a:p>
            <a:endParaRPr lang="es-ES" sz="1200" kern="1200" dirty="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23</a:t>
            </a:fld>
            <a:endParaRPr lang="es-ES"/>
          </a:p>
        </p:txBody>
      </p:sp>
    </p:spTree>
    <p:extLst>
      <p:ext uri="{BB962C8B-B14F-4D97-AF65-F5344CB8AC3E}">
        <p14:creationId xmlns:p14="http://schemas.microsoft.com/office/powerpoint/2010/main" val="39961034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Además, código que existía compartido entre los módulos, se extraerá a una librería para que se pueda emplear sin duplicar el código.</a:t>
            </a:r>
            <a:r>
              <a:rPr lang="es-ES" dirty="0"/>
              <a:t> </a:t>
            </a:r>
          </a:p>
          <a:p>
            <a:br>
              <a:rPr lang="es-ES" dirty="0"/>
            </a:br>
            <a:r>
              <a:rPr lang="es-ES" sz="1200" kern="1200" dirty="0">
                <a:solidFill>
                  <a:schemeClr val="tx1"/>
                </a:solidFill>
                <a:effectLst/>
                <a:latin typeface="+mn-lt"/>
                <a:ea typeface="+mn-ea"/>
                <a:cs typeface="+mn-cs"/>
              </a:rPr>
              <a:t>Para evaluar que se pueden emplear diferentes tecnologías en cada </a:t>
            </a:r>
            <a:r>
              <a:rPr lang="es-ES" sz="1200" u="sng" kern="1200" dirty="0">
                <a:solidFill>
                  <a:schemeClr val="tx1"/>
                </a:solidFill>
                <a:effectLst/>
                <a:latin typeface="+mn-lt"/>
                <a:ea typeface="+mn-ea"/>
                <a:cs typeface="+mn-cs"/>
              </a:rPr>
              <a:t>microservicio</a:t>
            </a:r>
            <a:r>
              <a:rPr lang="es-ES" sz="1200" kern="1200" dirty="0">
                <a:solidFill>
                  <a:schemeClr val="tx1"/>
                </a:solidFill>
                <a:effectLst/>
                <a:latin typeface="+mn-lt"/>
                <a:ea typeface="+mn-ea"/>
                <a:cs typeface="+mn-cs"/>
              </a:rPr>
              <a:t>, se van llevar a cabo una serie de modificaciones.</a:t>
            </a:r>
          </a:p>
          <a:p>
            <a:endParaRPr lang="es-ES" sz="1200" kern="1200" dirty="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24</a:t>
            </a:fld>
            <a:endParaRPr lang="es-ES"/>
          </a:p>
        </p:txBody>
      </p:sp>
    </p:spTree>
    <p:extLst>
      <p:ext uri="{BB962C8B-B14F-4D97-AF65-F5344CB8AC3E}">
        <p14:creationId xmlns:p14="http://schemas.microsoft.com/office/powerpoint/2010/main" val="9213227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El servicio de notificaciones se desarrollará en Java. Ha sido escogido este debido a su sencillez.</a:t>
            </a:r>
          </a:p>
          <a:p>
            <a:endParaRPr lang="es-ES" sz="1200" kern="1200" dirty="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25</a:t>
            </a:fld>
            <a:endParaRPr lang="es-ES"/>
          </a:p>
        </p:txBody>
      </p:sp>
    </p:spTree>
    <p:extLst>
      <p:ext uri="{BB962C8B-B14F-4D97-AF65-F5344CB8AC3E}">
        <p14:creationId xmlns:p14="http://schemas.microsoft.com/office/powerpoint/2010/main" val="15747886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La base de datos del servicio de incidencias ya no será una relacional SQL. </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Se empleará una BD clave valor llamada </a:t>
            </a:r>
            <a:r>
              <a:rPr lang="es-ES" sz="1200" kern="1200" dirty="0" err="1">
                <a:solidFill>
                  <a:schemeClr val="tx1"/>
                </a:solidFill>
                <a:effectLst/>
                <a:latin typeface="+mn-lt"/>
                <a:ea typeface="+mn-ea"/>
                <a:cs typeface="+mn-cs"/>
              </a:rPr>
              <a:t>Firebase</a:t>
            </a:r>
            <a:r>
              <a:rPr lang="es-ES" sz="1200" kern="1200" dirty="0">
                <a:solidFill>
                  <a:schemeClr val="tx1"/>
                </a:solidFill>
                <a:effectLst/>
                <a:latin typeface="+mn-lt"/>
                <a:ea typeface="+mn-ea"/>
                <a:cs typeface="+mn-cs"/>
              </a:rPr>
              <a:t> y desarrollada por Google.</a:t>
            </a:r>
          </a:p>
          <a:p>
            <a:endParaRPr lang="es-ES" sz="1200" kern="1200" dirty="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26</a:t>
            </a:fld>
            <a:endParaRPr lang="es-ES"/>
          </a:p>
        </p:txBody>
      </p:sp>
    </p:spTree>
    <p:extLst>
      <p:ext uri="{BB962C8B-B14F-4D97-AF65-F5344CB8AC3E}">
        <p14:creationId xmlns:p14="http://schemas.microsoft.com/office/powerpoint/2010/main" val="18784439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Por último, por su sencillez, el microservicio de informes no requiere persistencia ni capa de dominio. Además, en él las capas de aplicación y servicios se combinarán en una.</a:t>
            </a:r>
          </a:p>
          <a:p>
            <a:endParaRPr lang="es-ES" sz="1200" kern="1200" dirty="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27</a:t>
            </a:fld>
            <a:endParaRPr lang="es-ES"/>
          </a:p>
        </p:txBody>
      </p:sp>
    </p:spTree>
    <p:extLst>
      <p:ext uri="{BB962C8B-B14F-4D97-AF65-F5344CB8AC3E}">
        <p14:creationId xmlns:p14="http://schemas.microsoft.com/office/powerpoint/2010/main" val="28149874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El consumo de los diferentes microservicios se realiza a través de paquetes </a:t>
            </a:r>
            <a:r>
              <a:rPr lang="es-ES" sz="1200" kern="1200" dirty="0" err="1">
                <a:solidFill>
                  <a:schemeClr val="tx1"/>
                </a:solidFill>
                <a:effectLst/>
                <a:latin typeface="+mn-lt"/>
                <a:ea typeface="+mn-ea"/>
                <a:cs typeface="+mn-cs"/>
              </a:rPr>
              <a:t>NuGet</a:t>
            </a:r>
            <a:r>
              <a:rPr lang="es-ES" sz="1200" kern="1200" dirty="0">
                <a:solidFill>
                  <a:schemeClr val="tx1"/>
                </a:solidFill>
                <a:effectLst/>
                <a:latin typeface="+mn-lt"/>
                <a:ea typeface="+mn-ea"/>
                <a:cs typeface="+mn-cs"/>
              </a:rPr>
              <a:t> de la capa de proxy. De nuevo, el detalle está en la memoria.</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Además, hemos explicado que una de las mayores ventajas del uso de </a:t>
            </a:r>
            <a:r>
              <a:rPr lang="es-ES" sz="1200" u="sng" kern="1200" dirty="0">
                <a:solidFill>
                  <a:schemeClr val="tx1"/>
                </a:solidFill>
                <a:effectLst/>
                <a:latin typeface="+mn-lt"/>
                <a:ea typeface="+mn-ea"/>
                <a:cs typeface="+mn-cs"/>
              </a:rPr>
              <a:t>microservicios</a:t>
            </a:r>
            <a:r>
              <a:rPr lang="es-ES" sz="1200" kern="1200" dirty="0">
                <a:solidFill>
                  <a:schemeClr val="tx1"/>
                </a:solidFill>
                <a:effectLst/>
                <a:latin typeface="+mn-lt"/>
                <a:ea typeface="+mn-ea"/>
                <a:cs typeface="+mn-cs"/>
              </a:rPr>
              <a:t> es que pueden evolucionar de forma independiente. Esto se plasma en el siguiente archivo de versiones donde se ve como la versión de cada servicio es diferente y evoluciona según sus necesidades.</a:t>
            </a:r>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28</a:t>
            </a:fld>
            <a:endParaRPr lang="es-ES"/>
          </a:p>
        </p:txBody>
      </p:sp>
    </p:spTree>
    <p:extLst>
      <p:ext uri="{BB962C8B-B14F-4D97-AF65-F5344CB8AC3E}">
        <p14:creationId xmlns:p14="http://schemas.microsoft.com/office/powerpoint/2010/main" val="16191049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Para la construcción del sistema se han usado un gran número de herramientas, ya que se persigue desarrollar el sistema lo más similar a un software profesional. Entre estas herramientas destacamos:</a:t>
            </a:r>
            <a:r>
              <a:rPr lang="es-ES" dirty="0"/>
              <a:t> </a:t>
            </a:r>
            <a:br>
              <a:rPr lang="es-ES" dirty="0"/>
            </a:br>
            <a:br>
              <a:rPr lang="es-ES" dirty="0"/>
            </a:br>
            <a:r>
              <a:rPr lang="es-ES" sz="1200" u="sng" kern="1200" dirty="0" err="1">
                <a:solidFill>
                  <a:schemeClr val="tx1"/>
                </a:solidFill>
                <a:effectLst/>
                <a:latin typeface="+mn-lt"/>
                <a:ea typeface="+mn-ea"/>
                <a:cs typeface="+mn-cs"/>
              </a:rPr>
              <a:t>Entity</a:t>
            </a:r>
            <a:r>
              <a:rPr lang="es-ES" sz="1200" kern="1200" dirty="0">
                <a:solidFill>
                  <a:schemeClr val="tx1"/>
                </a:solidFill>
                <a:effectLst/>
                <a:latin typeface="+mn-lt"/>
                <a:ea typeface="+mn-ea"/>
                <a:cs typeface="+mn-cs"/>
              </a:rPr>
              <a:t> </a:t>
            </a:r>
            <a:r>
              <a:rPr lang="es-ES" sz="1200" u="sng" kern="1200" dirty="0">
                <a:solidFill>
                  <a:schemeClr val="tx1"/>
                </a:solidFill>
                <a:effectLst/>
                <a:latin typeface="+mn-lt"/>
                <a:ea typeface="+mn-ea"/>
                <a:cs typeface="+mn-cs"/>
              </a:rPr>
              <a:t>Framework</a:t>
            </a:r>
            <a:r>
              <a:rPr lang="es-ES" sz="1200" kern="1200" dirty="0">
                <a:solidFill>
                  <a:schemeClr val="tx1"/>
                </a:solidFill>
                <a:effectLst/>
                <a:latin typeface="+mn-lt"/>
                <a:ea typeface="+mn-ea"/>
                <a:cs typeface="+mn-cs"/>
              </a:rPr>
              <a:t> </a:t>
            </a:r>
            <a:r>
              <a:rPr lang="es-ES" sz="1200" u="sng" kern="1200" dirty="0">
                <a:solidFill>
                  <a:schemeClr val="tx1"/>
                </a:solidFill>
                <a:effectLst/>
                <a:latin typeface="+mn-lt"/>
                <a:ea typeface="+mn-ea"/>
                <a:cs typeface="+mn-cs"/>
              </a:rPr>
              <a:t>Core</a:t>
            </a:r>
            <a:r>
              <a:rPr lang="es-ES" sz="1200" kern="1200" dirty="0">
                <a:solidFill>
                  <a:schemeClr val="tx1"/>
                </a:solidFill>
                <a:effectLst/>
                <a:latin typeface="+mn-lt"/>
                <a:ea typeface="+mn-ea"/>
                <a:cs typeface="+mn-cs"/>
              </a:rPr>
              <a:t>: para la transformación del esquema relacional en objetos en el código.</a:t>
            </a:r>
            <a:r>
              <a:rPr lang="es-ES" dirty="0"/>
              <a:t> </a:t>
            </a:r>
          </a:p>
          <a:p>
            <a:br>
              <a:rPr lang="es-ES" dirty="0"/>
            </a:br>
            <a:r>
              <a:rPr lang="es-ES" sz="1200" u="sng" kern="1200" dirty="0" err="1">
                <a:solidFill>
                  <a:schemeClr val="tx1"/>
                </a:solidFill>
                <a:effectLst/>
                <a:latin typeface="+mn-lt"/>
                <a:ea typeface="+mn-ea"/>
                <a:cs typeface="+mn-cs"/>
              </a:rPr>
              <a:t>Swagger</a:t>
            </a:r>
            <a:r>
              <a:rPr lang="es-ES" sz="1200" kern="1200" dirty="0">
                <a:solidFill>
                  <a:schemeClr val="tx1"/>
                </a:solidFill>
                <a:effectLst/>
                <a:latin typeface="+mn-lt"/>
                <a:ea typeface="+mn-ea"/>
                <a:cs typeface="+mn-cs"/>
              </a:rPr>
              <a:t> </a:t>
            </a:r>
            <a:r>
              <a:rPr lang="es-ES" sz="1200" u="sng" kern="1200" dirty="0">
                <a:solidFill>
                  <a:schemeClr val="tx1"/>
                </a:solidFill>
                <a:effectLst/>
                <a:latin typeface="+mn-lt"/>
                <a:ea typeface="+mn-ea"/>
                <a:cs typeface="+mn-cs"/>
              </a:rPr>
              <a:t>UI</a:t>
            </a:r>
            <a:r>
              <a:rPr lang="es-ES" sz="1200" kern="1200" dirty="0">
                <a:solidFill>
                  <a:schemeClr val="tx1"/>
                </a:solidFill>
                <a:effectLst/>
                <a:latin typeface="+mn-lt"/>
                <a:ea typeface="+mn-ea"/>
                <a:cs typeface="+mn-cs"/>
              </a:rPr>
              <a:t>: para la creación de una </a:t>
            </a:r>
            <a:r>
              <a:rPr lang="es-ES" sz="1200" u="sng" kern="1200" dirty="0">
                <a:solidFill>
                  <a:schemeClr val="tx1"/>
                </a:solidFill>
                <a:effectLst/>
                <a:latin typeface="+mn-lt"/>
                <a:ea typeface="+mn-ea"/>
                <a:cs typeface="+mn-cs"/>
              </a:rPr>
              <a:t>API</a:t>
            </a:r>
            <a:r>
              <a:rPr lang="es-ES" sz="1200" kern="1200" dirty="0">
                <a:solidFill>
                  <a:schemeClr val="tx1"/>
                </a:solidFill>
                <a:effectLst/>
                <a:latin typeface="+mn-lt"/>
                <a:ea typeface="+mn-ea"/>
                <a:cs typeface="+mn-cs"/>
              </a:rPr>
              <a:t> interactiva para probar la parte servidora.</a:t>
            </a:r>
            <a:r>
              <a:rPr lang="es-ES" dirty="0"/>
              <a:t> </a:t>
            </a:r>
          </a:p>
          <a:p>
            <a:br>
              <a:rPr lang="es-ES" dirty="0"/>
            </a:br>
            <a:r>
              <a:rPr lang="es-ES" sz="1200" u="sng" kern="1200" dirty="0" err="1">
                <a:solidFill>
                  <a:schemeClr val="tx1"/>
                </a:solidFill>
                <a:effectLst/>
                <a:latin typeface="+mn-lt"/>
                <a:ea typeface="+mn-ea"/>
                <a:cs typeface="+mn-cs"/>
              </a:rPr>
              <a:t>CodeMaid</a:t>
            </a:r>
            <a:r>
              <a:rPr lang="es-ES" sz="1200" kern="1200" dirty="0">
                <a:solidFill>
                  <a:schemeClr val="tx1"/>
                </a:solidFill>
                <a:effectLst/>
                <a:latin typeface="+mn-lt"/>
                <a:ea typeface="+mn-ea"/>
                <a:cs typeface="+mn-cs"/>
              </a:rPr>
              <a:t> y </a:t>
            </a:r>
            <a:r>
              <a:rPr lang="es-ES" sz="1200" u="sng" kern="1200" dirty="0">
                <a:solidFill>
                  <a:schemeClr val="tx1"/>
                </a:solidFill>
                <a:effectLst/>
                <a:latin typeface="+mn-lt"/>
                <a:ea typeface="+mn-ea"/>
                <a:cs typeface="+mn-cs"/>
              </a:rPr>
              <a:t>StyleCop</a:t>
            </a:r>
            <a:r>
              <a:rPr lang="es-ES" sz="1200" kern="1200" dirty="0">
                <a:solidFill>
                  <a:schemeClr val="tx1"/>
                </a:solidFill>
                <a:effectLst/>
                <a:latin typeface="+mn-lt"/>
                <a:ea typeface="+mn-ea"/>
                <a:cs typeface="+mn-cs"/>
              </a:rPr>
              <a:t>: para controlar la calidad del sistema desarrollado.</a:t>
            </a:r>
            <a:r>
              <a:rPr lang="es-ES" dirty="0"/>
              <a:t> </a:t>
            </a:r>
          </a:p>
          <a:p>
            <a:br>
              <a:rPr lang="es-ES" dirty="0"/>
            </a:br>
            <a:r>
              <a:rPr lang="es-ES" sz="1200" u="sng" kern="1200" dirty="0" err="1">
                <a:solidFill>
                  <a:schemeClr val="tx1"/>
                </a:solidFill>
                <a:effectLst/>
                <a:latin typeface="+mn-lt"/>
                <a:ea typeface="+mn-ea"/>
                <a:cs typeface="+mn-cs"/>
              </a:rPr>
              <a:t>Xamarin</a:t>
            </a:r>
            <a:r>
              <a:rPr lang="es-ES" sz="1200" kern="1200" dirty="0">
                <a:solidFill>
                  <a:schemeClr val="tx1"/>
                </a:solidFill>
                <a:effectLst/>
                <a:latin typeface="+mn-lt"/>
                <a:ea typeface="+mn-ea"/>
                <a:cs typeface="+mn-cs"/>
              </a:rPr>
              <a:t>: para la construcción de la aplicación móvil </a:t>
            </a:r>
            <a:r>
              <a:rPr lang="es-ES" sz="1200" u="sng" kern="1200" dirty="0">
                <a:solidFill>
                  <a:schemeClr val="tx1"/>
                </a:solidFill>
                <a:effectLst/>
                <a:latin typeface="+mn-lt"/>
                <a:ea typeface="+mn-ea"/>
                <a:cs typeface="+mn-cs"/>
              </a:rPr>
              <a:t>multiplataforma</a:t>
            </a:r>
            <a:r>
              <a:rPr lang="es-ES" sz="1200" kern="1200" dirty="0">
                <a:solidFill>
                  <a:schemeClr val="tx1"/>
                </a:solidFill>
                <a:effectLst/>
                <a:latin typeface="+mn-lt"/>
                <a:ea typeface="+mn-ea"/>
                <a:cs typeface="+mn-cs"/>
              </a:rPr>
              <a:t>.</a:t>
            </a:r>
            <a:r>
              <a:rPr lang="es-ES" dirty="0"/>
              <a:t> </a:t>
            </a:r>
          </a:p>
          <a:p>
            <a:br>
              <a:rPr lang="es-ES" dirty="0"/>
            </a:br>
            <a:r>
              <a:rPr lang="es-ES" sz="1200" u="sng" kern="1200" dirty="0">
                <a:solidFill>
                  <a:schemeClr val="tx1"/>
                </a:solidFill>
                <a:effectLst/>
                <a:latin typeface="+mn-lt"/>
                <a:ea typeface="+mn-ea"/>
                <a:cs typeface="+mn-cs"/>
              </a:rPr>
              <a:t>Docker</a:t>
            </a:r>
            <a:r>
              <a:rPr lang="es-ES" sz="1200" kern="1200" dirty="0">
                <a:solidFill>
                  <a:schemeClr val="tx1"/>
                </a:solidFill>
                <a:effectLst/>
                <a:latin typeface="+mn-lt"/>
                <a:ea typeface="+mn-ea"/>
                <a:cs typeface="+mn-cs"/>
              </a:rPr>
              <a:t>, </a:t>
            </a:r>
            <a:r>
              <a:rPr lang="es-ES" sz="1200" u="sng" kern="1200" dirty="0">
                <a:solidFill>
                  <a:schemeClr val="tx1"/>
                </a:solidFill>
                <a:effectLst/>
                <a:latin typeface="+mn-lt"/>
                <a:ea typeface="+mn-ea"/>
                <a:cs typeface="+mn-cs"/>
              </a:rPr>
              <a:t>Kubernetes</a:t>
            </a:r>
            <a:r>
              <a:rPr lang="es-ES" sz="1200" kern="1200" dirty="0">
                <a:solidFill>
                  <a:schemeClr val="tx1"/>
                </a:solidFill>
                <a:effectLst/>
                <a:latin typeface="+mn-lt"/>
                <a:ea typeface="+mn-ea"/>
                <a:cs typeface="+mn-cs"/>
              </a:rPr>
              <a:t> y Azure: para el despliegue del sistema en un entorno de producción.</a:t>
            </a:r>
            <a:r>
              <a:rPr lang="es-ES" dirty="0"/>
              <a:t> </a:t>
            </a:r>
            <a:br>
              <a:rPr lang="es-ES" dirty="0"/>
            </a:br>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29</a:t>
            </a:fld>
            <a:endParaRPr lang="es-ES"/>
          </a:p>
        </p:txBody>
      </p:sp>
    </p:spTree>
    <p:extLst>
      <p:ext uri="{BB962C8B-B14F-4D97-AF65-F5344CB8AC3E}">
        <p14:creationId xmlns:p14="http://schemas.microsoft.com/office/powerpoint/2010/main" val="4012779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Antes de entrar en materia, vamos a definir primero qué son los </a:t>
            </a:r>
            <a:r>
              <a:rPr lang="es-ES" sz="1200" u="sng" kern="1200" dirty="0">
                <a:solidFill>
                  <a:schemeClr val="tx1"/>
                </a:solidFill>
                <a:effectLst/>
                <a:latin typeface="+mn-lt"/>
                <a:ea typeface="+mn-ea"/>
                <a:cs typeface="+mn-cs"/>
              </a:rPr>
              <a:t>microservicios</a:t>
            </a:r>
            <a:r>
              <a:rPr lang="es-ES" sz="1200" kern="1200" dirty="0">
                <a:solidFill>
                  <a:schemeClr val="tx1"/>
                </a:solidFill>
                <a:effectLst/>
                <a:latin typeface="+mn-lt"/>
                <a:ea typeface="+mn-ea"/>
                <a:cs typeface="+mn-cs"/>
              </a:rPr>
              <a:t>. Los </a:t>
            </a:r>
            <a:r>
              <a:rPr lang="es-ES" sz="1200" u="sng" kern="1200" dirty="0">
                <a:solidFill>
                  <a:schemeClr val="tx1"/>
                </a:solidFill>
                <a:effectLst/>
                <a:latin typeface="+mn-lt"/>
                <a:ea typeface="+mn-ea"/>
                <a:cs typeface="+mn-cs"/>
              </a:rPr>
              <a:t>microservicios</a:t>
            </a:r>
            <a:r>
              <a:rPr lang="es-ES" sz="1200" kern="1200" dirty="0">
                <a:solidFill>
                  <a:schemeClr val="tx1"/>
                </a:solidFill>
                <a:effectLst/>
                <a:latin typeface="+mn-lt"/>
                <a:ea typeface="+mn-ea"/>
                <a:cs typeface="+mn-cs"/>
              </a:rPr>
              <a:t> son servicios pequeños y autónomos que cooperan entre ellos. Vamos a desglosar esta definición:</a:t>
            </a:r>
            <a:r>
              <a:rPr lang="es-ES" dirty="0"/>
              <a:t> </a:t>
            </a:r>
          </a:p>
          <a:p>
            <a:br>
              <a:rPr lang="es-ES" dirty="0"/>
            </a:br>
            <a:r>
              <a:rPr lang="es-ES" sz="1200" kern="1200" dirty="0">
                <a:solidFill>
                  <a:schemeClr val="tx1"/>
                </a:solidFill>
                <a:effectLst/>
                <a:latin typeface="+mn-lt"/>
                <a:ea typeface="+mn-ea"/>
                <a:cs typeface="+mn-cs"/>
              </a:rPr>
              <a:t>Un servicio es un conjunto de funcionalidades que se expone a los clientes.</a:t>
            </a:r>
            <a:r>
              <a:rPr lang="es-ES" dirty="0"/>
              <a:t> </a:t>
            </a:r>
          </a:p>
          <a:p>
            <a:br>
              <a:rPr lang="es-ES" dirty="0"/>
            </a:br>
            <a:r>
              <a:rPr lang="es-ES" sz="1200" kern="1200" dirty="0">
                <a:solidFill>
                  <a:schemeClr val="tx1"/>
                </a:solidFill>
                <a:effectLst/>
                <a:latin typeface="+mn-lt"/>
                <a:ea typeface="+mn-ea"/>
                <a:cs typeface="+mn-cs"/>
              </a:rPr>
              <a:t>En cuanto a su tamaño, es más importante respetar los principios de alta cohesión y bajo acoplamiento que preocuparse por hacer los servicios lo más pequeños posible.</a:t>
            </a:r>
            <a:r>
              <a:rPr lang="es-ES" dirty="0"/>
              <a:t> </a:t>
            </a:r>
            <a:br>
              <a:rPr lang="es-ES" dirty="0"/>
            </a:br>
            <a:endParaRPr lang="es-ES" dirty="0"/>
          </a:p>
          <a:p>
            <a:r>
              <a:rPr lang="es-ES" sz="1200" kern="1200" dirty="0">
                <a:solidFill>
                  <a:schemeClr val="tx1"/>
                </a:solidFill>
                <a:effectLst/>
                <a:latin typeface="+mn-lt"/>
                <a:ea typeface="+mn-ea"/>
                <a:cs typeface="+mn-cs"/>
              </a:rPr>
              <a:t>Por último, la autonomía de los </a:t>
            </a:r>
            <a:r>
              <a:rPr lang="es-ES" sz="1200" u="sng" kern="1200" dirty="0">
                <a:solidFill>
                  <a:schemeClr val="tx1"/>
                </a:solidFill>
                <a:effectLst/>
                <a:latin typeface="+mn-lt"/>
                <a:ea typeface="+mn-ea"/>
                <a:cs typeface="+mn-cs"/>
              </a:rPr>
              <a:t>microservicios</a:t>
            </a:r>
            <a:r>
              <a:rPr lang="es-ES" sz="1200" kern="1200" dirty="0">
                <a:solidFill>
                  <a:schemeClr val="tx1"/>
                </a:solidFill>
                <a:effectLst/>
                <a:latin typeface="+mn-lt"/>
                <a:ea typeface="+mn-ea"/>
                <a:cs typeface="+mn-cs"/>
              </a:rPr>
              <a:t> significa que cada uno puede evoluciona de forma independiente al resto.</a:t>
            </a:r>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3</a:t>
            </a:fld>
            <a:endParaRPr lang="es-ES"/>
          </a:p>
        </p:txBody>
      </p:sp>
    </p:spTree>
    <p:extLst>
      <p:ext uri="{BB962C8B-B14F-4D97-AF65-F5344CB8AC3E}">
        <p14:creationId xmlns:p14="http://schemas.microsoft.com/office/powerpoint/2010/main" val="31675105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Para </a:t>
            </a:r>
            <a:r>
              <a:rPr lang="es-ES" sz="1200" u="sng" kern="1200" dirty="0" err="1">
                <a:solidFill>
                  <a:schemeClr val="tx1"/>
                </a:solidFill>
                <a:effectLst/>
                <a:latin typeface="+mn-lt"/>
                <a:ea typeface="+mn-ea"/>
                <a:cs typeface="+mn-cs"/>
              </a:rPr>
              <a:t>finaliar</a:t>
            </a:r>
            <a:r>
              <a:rPr lang="es-ES" sz="1200" kern="1200" dirty="0">
                <a:solidFill>
                  <a:schemeClr val="tx1"/>
                </a:solidFill>
                <a:effectLst/>
                <a:latin typeface="+mn-lt"/>
                <a:ea typeface="+mn-ea"/>
                <a:cs typeface="+mn-cs"/>
              </a:rPr>
              <a:t>, vamos a repasar las conclusiones de este trabajo:</a:t>
            </a:r>
            <a:r>
              <a:rPr lang="es-ES" dirty="0"/>
              <a:t> </a:t>
            </a:r>
            <a:br>
              <a:rPr lang="es-ES" dirty="0"/>
            </a:br>
            <a:br>
              <a:rPr lang="es-ES" dirty="0"/>
            </a:br>
            <a:r>
              <a:rPr lang="es-ES" sz="1200" kern="1200" dirty="0">
                <a:solidFill>
                  <a:schemeClr val="tx1"/>
                </a:solidFill>
                <a:effectLst/>
                <a:latin typeface="+mn-lt"/>
                <a:ea typeface="+mn-ea"/>
                <a:cs typeface="+mn-cs"/>
              </a:rPr>
              <a:t>Se ha desarrollado satisfactoriamente el caso de estudio siguiendo una arquitectura basada en </a:t>
            </a:r>
            <a:r>
              <a:rPr lang="es-ES" sz="1200" u="sng" kern="1200" dirty="0">
                <a:solidFill>
                  <a:schemeClr val="tx1"/>
                </a:solidFill>
                <a:effectLst/>
                <a:latin typeface="+mn-lt"/>
                <a:ea typeface="+mn-ea"/>
                <a:cs typeface="+mn-cs"/>
              </a:rPr>
              <a:t>microservicios</a:t>
            </a:r>
            <a:r>
              <a:rPr lang="es-ES" sz="1200" kern="1200" dirty="0">
                <a:solidFill>
                  <a:schemeClr val="tx1"/>
                </a:solidFill>
                <a:effectLst/>
                <a:latin typeface="+mn-lt"/>
                <a:ea typeface="+mn-ea"/>
                <a:cs typeface="+mn-cs"/>
              </a:rPr>
              <a:t> y una monolítica.</a:t>
            </a:r>
            <a:r>
              <a:rPr lang="es-ES" dirty="0"/>
              <a:t> </a:t>
            </a:r>
          </a:p>
          <a:p>
            <a:br>
              <a:rPr lang="es-ES" dirty="0"/>
            </a:br>
            <a:r>
              <a:rPr lang="es-ES" sz="1200" kern="1200" dirty="0">
                <a:solidFill>
                  <a:schemeClr val="tx1"/>
                </a:solidFill>
                <a:effectLst/>
                <a:latin typeface="+mn-lt"/>
                <a:ea typeface="+mn-ea"/>
                <a:cs typeface="+mn-cs"/>
              </a:rPr>
              <a:t>En cuanto al proceso de desarrollo, de una misma especificación hemos </a:t>
            </a:r>
            <a:r>
              <a:rPr lang="es-ES" sz="1200" u="sng" kern="1200" dirty="0" err="1">
                <a:solidFill>
                  <a:schemeClr val="tx1"/>
                </a:solidFill>
                <a:effectLst/>
                <a:latin typeface="+mn-lt"/>
                <a:ea typeface="+mn-ea"/>
                <a:cs typeface="+mn-cs"/>
              </a:rPr>
              <a:t>construído</a:t>
            </a:r>
            <a:r>
              <a:rPr lang="es-ES" sz="1200" kern="1200" dirty="0">
                <a:solidFill>
                  <a:schemeClr val="tx1"/>
                </a:solidFill>
                <a:effectLst/>
                <a:latin typeface="+mn-lt"/>
                <a:ea typeface="+mn-ea"/>
                <a:cs typeface="+mn-cs"/>
              </a:rPr>
              <a:t> dos sistemas distintos. Actividades como la </a:t>
            </a:r>
            <a:r>
              <a:rPr lang="es-ES" sz="1200" u="sng" kern="1200" dirty="0">
                <a:solidFill>
                  <a:schemeClr val="tx1"/>
                </a:solidFill>
                <a:effectLst/>
                <a:latin typeface="+mn-lt"/>
                <a:ea typeface="+mn-ea"/>
                <a:cs typeface="+mn-cs"/>
              </a:rPr>
              <a:t>implementación</a:t>
            </a:r>
            <a:r>
              <a:rPr lang="es-ES" sz="1200" kern="1200" dirty="0">
                <a:solidFill>
                  <a:schemeClr val="tx1"/>
                </a:solidFill>
                <a:effectLst/>
                <a:latin typeface="+mn-lt"/>
                <a:ea typeface="+mn-ea"/>
                <a:cs typeface="+mn-cs"/>
              </a:rPr>
              <a:t>, el despliegue o las pruebas en una solución basada en </a:t>
            </a:r>
            <a:r>
              <a:rPr lang="es-ES" sz="1200" u="sng" kern="1200" dirty="0">
                <a:solidFill>
                  <a:schemeClr val="tx1"/>
                </a:solidFill>
                <a:effectLst/>
                <a:latin typeface="+mn-lt"/>
                <a:ea typeface="+mn-ea"/>
                <a:cs typeface="+mn-cs"/>
              </a:rPr>
              <a:t>microservicios</a:t>
            </a:r>
            <a:r>
              <a:rPr lang="es-ES" sz="1200" kern="1200" dirty="0">
                <a:solidFill>
                  <a:schemeClr val="tx1"/>
                </a:solidFill>
                <a:effectLst/>
                <a:latin typeface="+mn-lt"/>
                <a:ea typeface="+mn-ea"/>
                <a:cs typeface="+mn-cs"/>
              </a:rPr>
              <a:t> han resultado ser más desafiantes. Otras, como las de diseño, cobran mayor relevancia.</a:t>
            </a:r>
            <a:r>
              <a:rPr lang="es-ES" dirty="0"/>
              <a:t> </a:t>
            </a:r>
          </a:p>
          <a:p>
            <a:br>
              <a:rPr lang="es-ES" dirty="0"/>
            </a:br>
            <a:r>
              <a:rPr lang="es-ES" sz="1200" kern="1200" dirty="0">
                <a:solidFill>
                  <a:schemeClr val="tx1"/>
                </a:solidFill>
                <a:effectLst/>
                <a:latin typeface="+mn-lt"/>
                <a:ea typeface="+mn-ea"/>
                <a:cs typeface="+mn-cs"/>
              </a:rPr>
              <a:t>En general, el mantenimiento es más simple en un sistema basado en </a:t>
            </a:r>
            <a:r>
              <a:rPr lang="es-ES" sz="1200" u="sng" kern="1200" dirty="0">
                <a:solidFill>
                  <a:schemeClr val="tx1"/>
                </a:solidFill>
                <a:effectLst/>
                <a:latin typeface="+mn-lt"/>
                <a:ea typeface="+mn-ea"/>
                <a:cs typeface="+mn-cs"/>
              </a:rPr>
              <a:t>microservicios</a:t>
            </a:r>
            <a:r>
              <a:rPr lang="es-ES" sz="1200" kern="1200" dirty="0">
                <a:solidFill>
                  <a:schemeClr val="tx1"/>
                </a:solidFill>
                <a:effectLst/>
                <a:latin typeface="+mn-lt"/>
                <a:ea typeface="+mn-ea"/>
                <a:cs typeface="+mn-cs"/>
              </a:rPr>
              <a:t>.</a:t>
            </a:r>
            <a:r>
              <a:rPr lang="es-ES" dirty="0"/>
              <a:t> </a:t>
            </a:r>
          </a:p>
          <a:p>
            <a:br>
              <a:rPr lang="es-ES" dirty="0"/>
            </a:br>
            <a:r>
              <a:rPr lang="es-ES" sz="1200" kern="1200" dirty="0">
                <a:solidFill>
                  <a:schemeClr val="tx1"/>
                </a:solidFill>
                <a:effectLst/>
                <a:latin typeface="+mn-lt"/>
                <a:ea typeface="+mn-ea"/>
                <a:cs typeface="+mn-cs"/>
              </a:rPr>
              <a:t>Los </a:t>
            </a:r>
            <a:r>
              <a:rPr lang="es-ES" sz="1200" u="sng" kern="1200" dirty="0">
                <a:solidFill>
                  <a:schemeClr val="tx1"/>
                </a:solidFill>
                <a:effectLst/>
                <a:latin typeface="+mn-lt"/>
                <a:ea typeface="+mn-ea"/>
                <a:cs typeface="+mn-cs"/>
              </a:rPr>
              <a:t>RNFs</a:t>
            </a:r>
            <a:r>
              <a:rPr lang="es-ES" sz="1200" kern="1200" dirty="0">
                <a:solidFill>
                  <a:schemeClr val="tx1"/>
                </a:solidFill>
                <a:effectLst/>
                <a:latin typeface="+mn-lt"/>
                <a:ea typeface="+mn-ea"/>
                <a:cs typeface="+mn-cs"/>
              </a:rPr>
              <a:t> que hemos mencionado son más fáciles de alcanzar en una arquitectura basada en </a:t>
            </a:r>
            <a:r>
              <a:rPr lang="es-ES" sz="1200" u="sng" kern="1200" dirty="0">
                <a:solidFill>
                  <a:schemeClr val="tx1"/>
                </a:solidFill>
                <a:effectLst/>
                <a:latin typeface="+mn-lt"/>
                <a:ea typeface="+mn-ea"/>
                <a:cs typeface="+mn-cs"/>
              </a:rPr>
              <a:t>microservicios</a:t>
            </a:r>
            <a:r>
              <a:rPr lang="es-ES" sz="1200" kern="1200" dirty="0">
                <a:solidFill>
                  <a:schemeClr val="tx1"/>
                </a:solidFill>
                <a:effectLst/>
                <a:latin typeface="+mn-lt"/>
                <a:ea typeface="+mn-ea"/>
                <a:cs typeface="+mn-cs"/>
              </a:rPr>
              <a:t>.</a:t>
            </a:r>
            <a:r>
              <a:rPr lang="es-ES" dirty="0"/>
              <a:t> </a:t>
            </a:r>
            <a:br>
              <a:rPr lang="es-ES" dirty="0"/>
            </a:br>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32</a:t>
            </a:fld>
            <a:endParaRPr lang="es-ES"/>
          </a:p>
        </p:txBody>
      </p:sp>
    </p:spTree>
    <p:extLst>
      <p:ext uri="{BB962C8B-B14F-4D97-AF65-F5344CB8AC3E}">
        <p14:creationId xmlns:p14="http://schemas.microsoft.com/office/powerpoint/2010/main" val="13475728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Se ha podido experimentar, de primera mano, con las tecnologías asociadas a los </a:t>
            </a:r>
            <a:r>
              <a:rPr lang="es-ES" sz="1200" u="sng" kern="1200" dirty="0">
                <a:solidFill>
                  <a:schemeClr val="tx1"/>
                </a:solidFill>
                <a:effectLst/>
                <a:latin typeface="+mn-lt"/>
                <a:ea typeface="+mn-ea"/>
                <a:cs typeface="+mn-cs"/>
              </a:rPr>
              <a:t>microservicios</a:t>
            </a:r>
            <a:r>
              <a:rPr lang="es-ES" sz="1200" kern="1200" dirty="0">
                <a:solidFill>
                  <a:schemeClr val="tx1"/>
                </a:solidFill>
                <a:effectLst/>
                <a:latin typeface="+mn-lt"/>
                <a:ea typeface="+mn-ea"/>
                <a:cs typeface="+mn-cs"/>
              </a:rPr>
              <a:t>. Personalmente, algunas de ellas, como </a:t>
            </a:r>
            <a:r>
              <a:rPr lang="es-ES" sz="1200" u="sng" kern="1200" dirty="0">
                <a:solidFill>
                  <a:schemeClr val="tx1"/>
                </a:solidFill>
                <a:effectLst/>
                <a:latin typeface="+mn-lt"/>
                <a:ea typeface="+mn-ea"/>
                <a:cs typeface="+mn-cs"/>
              </a:rPr>
              <a:t>Kubernetes</a:t>
            </a:r>
            <a:r>
              <a:rPr lang="es-ES" sz="1200" kern="1200" dirty="0">
                <a:solidFill>
                  <a:schemeClr val="tx1"/>
                </a:solidFill>
                <a:effectLst/>
                <a:latin typeface="+mn-lt"/>
                <a:ea typeface="+mn-ea"/>
                <a:cs typeface="+mn-cs"/>
              </a:rPr>
              <a:t>, no las había utilizado nunca pero sí las conocía.</a:t>
            </a:r>
            <a:r>
              <a:rPr lang="es-ES" dirty="0"/>
              <a:t> </a:t>
            </a:r>
          </a:p>
          <a:p>
            <a:br>
              <a:rPr lang="es-ES" dirty="0"/>
            </a:br>
            <a:r>
              <a:rPr lang="es-ES" sz="1200" kern="1200" dirty="0">
                <a:solidFill>
                  <a:schemeClr val="tx1"/>
                </a:solidFill>
                <a:effectLst/>
                <a:latin typeface="+mn-lt"/>
                <a:ea typeface="+mn-ea"/>
                <a:cs typeface="+mn-cs"/>
              </a:rPr>
              <a:t>Este trabajo refleja el conocimiento adquirido en la Universidad y en mi experiencia laboral.</a:t>
            </a:r>
            <a:r>
              <a:rPr lang="es-ES" dirty="0"/>
              <a:t> </a:t>
            </a:r>
          </a:p>
          <a:p>
            <a:br>
              <a:rPr lang="es-ES" dirty="0"/>
            </a:br>
            <a:r>
              <a:rPr lang="es-ES" sz="1200" kern="1200" dirty="0">
                <a:solidFill>
                  <a:schemeClr val="tx1"/>
                </a:solidFill>
                <a:effectLst/>
                <a:latin typeface="+mn-lt"/>
                <a:ea typeface="+mn-ea"/>
                <a:cs typeface="+mn-cs"/>
              </a:rPr>
              <a:t>Por una parte, asignaturas como Proceso de Software (</a:t>
            </a:r>
            <a:r>
              <a:rPr lang="es-ES" sz="1200" u="sng" kern="1200" dirty="0">
                <a:solidFill>
                  <a:schemeClr val="tx1"/>
                </a:solidFill>
                <a:effectLst/>
                <a:latin typeface="+mn-lt"/>
                <a:ea typeface="+mn-ea"/>
                <a:cs typeface="+mn-cs"/>
              </a:rPr>
              <a:t>PSW</a:t>
            </a:r>
            <a:r>
              <a:rPr lang="es-ES" sz="1200" kern="1200" dirty="0">
                <a:solidFill>
                  <a:schemeClr val="tx1"/>
                </a:solidFill>
                <a:effectLst/>
                <a:latin typeface="+mn-lt"/>
                <a:ea typeface="+mn-ea"/>
                <a:cs typeface="+mn-cs"/>
              </a:rPr>
              <a:t>), Tecnología de Sistemas de Información en la Red (</a:t>
            </a:r>
            <a:r>
              <a:rPr lang="es-ES" sz="1200" u="sng" kern="1200" dirty="0">
                <a:solidFill>
                  <a:schemeClr val="tx1"/>
                </a:solidFill>
                <a:effectLst/>
                <a:latin typeface="+mn-lt"/>
                <a:ea typeface="+mn-ea"/>
                <a:cs typeface="+mn-cs"/>
              </a:rPr>
              <a:t>TSR</a:t>
            </a:r>
            <a:r>
              <a:rPr lang="es-ES" sz="1200" kern="1200" dirty="0">
                <a:solidFill>
                  <a:schemeClr val="tx1"/>
                </a:solidFill>
                <a:effectLst/>
                <a:latin typeface="+mn-lt"/>
                <a:ea typeface="+mn-ea"/>
                <a:cs typeface="+mn-cs"/>
              </a:rPr>
              <a:t>) O Sistemas </a:t>
            </a:r>
            <a:r>
              <a:rPr lang="es-ES" sz="1200" u="sng" kern="1200" dirty="0">
                <a:solidFill>
                  <a:schemeClr val="tx1"/>
                </a:solidFill>
                <a:effectLst/>
                <a:latin typeface="+mn-lt"/>
                <a:ea typeface="+mn-ea"/>
                <a:cs typeface="+mn-cs"/>
              </a:rPr>
              <a:t>Multimedia</a:t>
            </a:r>
            <a:r>
              <a:rPr lang="es-ES" sz="1200" kern="1200" dirty="0">
                <a:solidFill>
                  <a:schemeClr val="tx1"/>
                </a:solidFill>
                <a:effectLst/>
                <a:latin typeface="+mn-lt"/>
                <a:ea typeface="+mn-ea"/>
                <a:cs typeface="+mn-cs"/>
              </a:rPr>
              <a:t> Interactivos </a:t>
            </a:r>
            <a:r>
              <a:rPr lang="es-ES" sz="1200" u="sng" kern="1200" dirty="0">
                <a:solidFill>
                  <a:schemeClr val="tx1"/>
                </a:solidFill>
                <a:effectLst/>
                <a:latin typeface="+mn-lt"/>
                <a:ea typeface="+mn-ea"/>
                <a:cs typeface="+mn-cs"/>
              </a:rPr>
              <a:t>Multicanal</a:t>
            </a:r>
            <a:r>
              <a:rPr lang="es-ES" sz="1200" kern="1200" dirty="0">
                <a:solidFill>
                  <a:schemeClr val="tx1"/>
                </a:solidFill>
                <a:effectLst/>
                <a:latin typeface="+mn-lt"/>
                <a:ea typeface="+mn-ea"/>
                <a:cs typeface="+mn-cs"/>
              </a:rPr>
              <a:t> (</a:t>
            </a:r>
            <a:r>
              <a:rPr lang="es-ES" sz="1200" u="sng" kern="1200" dirty="0">
                <a:solidFill>
                  <a:schemeClr val="tx1"/>
                </a:solidFill>
                <a:effectLst/>
                <a:latin typeface="+mn-lt"/>
                <a:ea typeface="+mn-ea"/>
                <a:cs typeface="+mn-cs"/>
              </a:rPr>
              <a:t>SMM</a:t>
            </a:r>
            <a:r>
              <a:rPr lang="es-ES" sz="1200" kern="1200" dirty="0">
                <a:solidFill>
                  <a:schemeClr val="tx1"/>
                </a:solidFill>
                <a:effectLst/>
                <a:latin typeface="+mn-lt"/>
                <a:ea typeface="+mn-ea"/>
                <a:cs typeface="+mn-cs"/>
              </a:rPr>
              <a:t>) han sido de gran ayuda como punto de partida de este trabajo.</a:t>
            </a:r>
            <a:r>
              <a:rPr lang="es-ES" dirty="0"/>
              <a:t> </a:t>
            </a:r>
            <a:br>
              <a:rPr lang="es-ES" dirty="0"/>
            </a:br>
            <a:r>
              <a:rPr lang="es-ES" sz="1200" kern="1200" dirty="0">
                <a:solidFill>
                  <a:schemeClr val="tx1"/>
                </a:solidFill>
                <a:effectLst/>
                <a:latin typeface="+mn-lt"/>
                <a:ea typeface="+mn-ea"/>
                <a:cs typeface="+mn-cs"/>
              </a:rPr>
              <a:t>Por otra parte, he podido aplicar parte de mi experiencia laboral con los </a:t>
            </a:r>
            <a:r>
              <a:rPr lang="es-ES" sz="1200" u="sng" kern="1200" dirty="0">
                <a:solidFill>
                  <a:schemeClr val="tx1"/>
                </a:solidFill>
                <a:effectLst/>
                <a:latin typeface="+mn-lt"/>
                <a:ea typeface="+mn-ea"/>
                <a:cs typeface="+mn-cs"/>
              </a:rPr>
              <a:t>microservicios</a:t>
            </a:r>
            <a:r>
              <a:rPr lang="es-ES" sz="1200" kern="1200" dirty="0">
                <a:solidFill>
                  <a:schemeClr val="tx1"/>
                </a:solidFill>
                <a:effectLst/>
                <a:latin typeface="+mn-lt"/>
                <a:ea typeface="+mn-ea"/>
                <a:cs typeface="+mn-cs"/>
              </a:rPr>
              <a:t>. Además, el conocimiento adquirido realizando este trabajo está alineado con la empresa donde trabajo, donde he aumentado mi nivel de desempeño técnico en la construcción de aplicaciones reales.</a:t>
            </a:r>
            <a:r>
              <a:rPr lang="es-ES" dirty="0"/>
              <a:t> </a:t>
            </a:r>
          </a:p>
          <a:p>
            <a:br>
              <a:rPr lang="es-ES" dirty="0"/>
            </a:br>
            <a:r>
              <a:rPr lang="es-ES" sz="1200" kern="1200" dirty="0">
                <a:solidFill>
                  <a:schemeClr val="tx1"/>
                </a:solidFill>
                <a:effectLst/>
                <a:latin typeface="+mn-lt"/>
                <a:ea typeface="+mn-ea"/>
                <a:cs typeface="+mn-cs"/>
              </a:rPr>
              <a:t>Por último, en cuanto a líneas de trabajo futuras proponemos la realización y aplicación de un modelo de calidad a las alternativas desarrolladas en el caso de estudio. La comparación que se ha hecho en este trabajo respecto a los </a:t>
            </a:r>
            <a:r>
              <a:rPr lang="es-ES" sz="1200" u="sng" kern="1200" dirty="0">
                <a:solidFill>
                  <a:schemeClr val="tx1"/>
                </a:solidFill>
                <a:effectLst/>
                <a:latin typeface="+mn-lt"/>
                <a:ea typeface="+mn-ea"/>
                <a:cs typeface="+mn-cs"/>
              </a:rPr>
              <a:t>RNFs</a:t>
            </a:r>
            <a:r>
              <a:rPr lang="es-ES" sz="1200" kern="1200" dirty="0">
                <a:solidFill>
                  <a:schemeClr val="tx1"/>
                </a:solidFill>
                <a:effectLst/>
                <a:latin typeface="+mn-lt"/>
                <a:ea typeface="+mn-ea"/>
                <a:cs typeface="+mn-cs"/>
              </a:rPr>
              <a:t> ha sido informal. Como los sistemas ya han sido construidos, se podrían medir el nivel en que se alcanzan en cada solución, de forma más rigurosa con un modelo de calidad.</a:t>
            </a:r>
            <a:r>
              <a:rPr lang="es-ES" dirty="0"/>
              <a:t> </a:t>
            </a:r>
          </a:p>
        </p:txBody>
      </p:sp>
      <p:sp>
        <p:nvSpPr>
          <p:cNvPr id="4" name="Marcador de número de diapositiva 3"/>
          <p:cNvSpPr>
            <a:spLocks noGrp="1"/>
          </p:cNvSpPr>
          <p:nvPr>
            <p:ph type="sldNum" sz="quarter" idx="5"/>
          </p:nvPr>
        </p:nvSpPr>
        <p:spPr/>
        <p:txBody>
          <a:bodyPr/>
          <a:lstStyle/>
          <a:p>
            <a:fld id="{54A6D59E-D559-4D12-9C33-D44307557B63}" type="slidenum">
              <a:rPr lang="es-ES" smtClean="0"/>
              <a:t>33</a:t>
            </a:fld>
            <a:endParaRPr lang="es-ES"/>
          </a:p>
        </p:txBody>
      </p:sp>
    </p:spTree>
    <p:extLst>
      <p:ext uri="{BB962C8B-B14F-4D97-AF65-F5344CB8AC3E}">
        <p14:creationId xmlns:p14="http://schemas.microsoft.com/office/powerpoint/2010/main" val="25297046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Gracias por su atención. Pasemos ahora al turno de preguntas.</a:t>
            </a:r>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34</a:t>
            </a:fld>
            <a:endParaRPr lang="es-ES"/>
          </a:p>
        </p:txBody>
      </p:sp>
    </p:spTree>
    <p:extLst>
      <p:ext uri="{BB962C8B-B14F-4D97-AF65-F5344CB8AC3E}">
        <p14:creationId xmlns:p14="http://schemas.microsoft.com/office/powerpoint/2010/main" val="3815927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En contraposición, una aplicación monolítica se define como aquella cuyos módulos no pueden ejecutarse de forma independiente.</a:t>
            </a:r>
            <a:r>
              <a:rPr lang="es-ES" dirty="0"/>
              <a:t> </a:t>
            </a:r>
          </a:p>
          <a:p>
            <a:br>
              <a:rPr lang="es-ES" dirty="0"/>
            </a:br>
            <a:r>
              <a:rPr lang="es-ES" sz="1200" kern="1200" dirty="0">
                <a:solidFill>
                  <a:schemeClr val="tx1"/>
                </a:solidFill>
                <a:effectLst/>
                <a:latin typeface="+mn-lt"/>
                <a:ea typeface="+mn-ea"/>
                <a:cs typeface="+mn-cs"/>
              </a:rPr>
              <a:t>Las arquitecturas monolíticas se caracterizan porque:</a:t>
            </a:r>
            <a:r>
              <a:rPr lang="es-ES" dirty="0"/>
              <a:t> </a:t>
            </a:r>
          </a:p>
          <a:p>
            <a:br>
              <a:rPr lang="es-ES" dirty="0"/>
            </a:br>
            <a:r>
              <a:rPr lang="es-ES" sz="1200" kern="1200" dirty="0">
                <a:solidFill>
                  <a:schemeClr val="tx1"/>
                </a:solidFill>
                <a:effectLst/>
                <a:latin typeface="+mn-lt"/>
                <a:ea typeface="+mn-ea"/>
                <a:cs typeface="+mn-cs"/>
              </a:rPr>
              <a:t>Conforme aumenta su tamaño, aumenta su complejidad, haciendo más costosa la introducción de cambios.</a:t>
            </a:r>
            <a:r>
              <a:rPr lang="es-ES" dirty="0"/>
              <a:t> </a:t>
            </a:r>
          </a:p>
          <a:p>
            <a:br>
              <a:rPr lang="es-ES" dirty="0"/>
            </a:br>
            <a:r>
              <a:rPr lang="es-ES" sz="1200" kern="1200" dirty="0">
                <a:solidFill>
                  <a:schemeClr val="tx1"/>
                </a:solidFill>
                <a:effectLst/>
                <a:latin typeface="+mn-lt"/>
                <a:ea typeface="+mn-ea"/>
                <a:cs typeface="+mn-cs"/>
              </a:rPr>
              <a:t>No se puede escalar cada módulo de acuerdo a sus necesidades. En su lugar, se debe escalar el sistema como una única pieza o monolito.</a:t>
            </a:r>
            <a:r>
              <a:rPr lang="es-ES" dirty="0"/>
              <a:t> </a:t>
            </a:r>
          </a:p>
          <a:p>
            <a:br>
              <a:rPr lang="es-ES" dirty="0"/>
            </a:br>
            <a:r>
              <a:rPr lang="es-ES" sz="1200" kern="1200" dirty="0">
                <a:solidFill>
                  <a:schemeClr val="tx1"/>
                </a:solidFill>
                <a:effectLst/>
                <a:latin typeface="+mn-lt"/>
                <a:ea typeface="+mn-ea"/>
                <a:cs typeface="+mn-cs"/>
              </a:rPr>
              <a:t>El uso de herramientas y lenguajes está limitado. Todos los módulos deban emplear prácticamente los mismos.</a:t>
            </a:r>
            <a:r>
              <a:rPr lang="es-ES" dirty="0"/>
              <a:t> </a:t>
            </a:r>
            <a:br>
              <a:rPr lang="es-ES" dirty="0"/>
            </a:br>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4</a:t>
            </a:fld>
            <a:endParaRPr lang="es-ES"/>
          </a:p>
        </p:txBody>
      </p:sp>
    </p:spTree>
    <p:extLst>
      <p:ext uri="{BB962C8B-B14F-4D97-AF65-F5344CB8AC3E}">
        <p14:creationId xmlns:p14="http://schemas.microsoft.com/office/powerpoint/2010/main" val="4206317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Uno de los objetivos principales de una organización debe ser desarrollar sistemas de calidad. Se debe poner el foco en emplear una arquitectura de software que se adapte a las necesidades del negocio.</a:t>
            </a:r>
            <a:r>
              <a:rPr lang="es-ES" dirty="0"/>
              <a:t> </a:t>
            </a:r>
          </a:p>
          <a:p>
            <a:br>
              <a:rPr lang="es-ES" dirty="0"/>
            </a:br>
            <a:r>
              <a:rPr lang="es-ES" sz="1200" kern="1200" dirty="0">
                <a:solidFill>
                  <a:schemeClr val="tx1"/>
                </a:solidFill>
                <a:effectLst/>
                <a:latin typeface="+mn-lt"/>
                <a:ea typeface="+mn-ea"/>
                <a:cs typeface="+mn-cs"/>
              </a:rPr>
              <a:t>Actualmente, trabajo en una organización dentro del departamento de I+D. Esta organización apuesta por el uso de </a:t>
            </a:r>
            <a:r>
              <a:rPr lang="es-ES" sz="1200" u="sng" kern="1200" dirty="0">
                <a:solidFill>
                  <a:schemeClr val="tx1"/>
                </a:solidFill>
                <a:effectLst/>
                <a:latin typeface="+mn-lt"/>
                <a:ea typeface="+mn-ea"/>
                <a:cs typeface="+mn-cs"/>
              </a:rPr>
              <a:t>microservicios</a:t>
            </a:r>
            <a:r>
              <a:rPr lang="es-ES" sz="1200" u="none" kern="1200" dirty="0">
                <a:solidFill>
                  <a:schemeClr val="tx1"/>
                </a:solidFill>
                <a:effectLst/>
                <a:latin typeface="+mn-lt"/>
                <a:ea typeface="+mn-ea"/>
                <a:cs typeface="+mn-cs"/>
              </a:rPr>
              <a:t> en los productos nuevos que está desarrollando</a:t>
            </a:r>
            <a:r>
              <a:rPr lang="es-ES" sz="1200" kern="1200" dirty="0">
                <a:solidFill>
                  <a:schemeClr val="tx1"/>
                </a:solidFill>
                <a:effectLst/>
                <a:latin typeface="+mn-lt"/>
                <a:ea typeface="+mn-ea"/>
                <a:cs typeface="+mn-cs"/>
              </a:rPr>
              <a:t>. Mi labor aquí ha consistido en desarrollar algunos </a:t>
            </a:r>
            <a:r>
              <a:rPr lang="es-ES" sz="1200" u="sng" kern="1200" dirty="0">
                <a:solidFill>
                  <a:schemeClr val="tx1"/>
                </a:solidFill>
                <a:effectLst/>
                <a:latin typeface="+mn-lt"/>
                <a:ea typeface="+mn-ea"/>
                <a:cs typeface="+mn-cs"/>
              </a:rPr>
              <a:t>microservicios</a:t>
            </a:r>
            <a:r>
              <a:rPr lang="es-ES" sz="1200" kern="1200" dirty="0">
                <a:solidFill>
                  <a:schemeClr val="tx1"/>
                </a:solidFill>
                <a:effectLst/>
                <a:latin typeface="+mn-lt"/>
                <a:ea typeface="+mn-ea"/>
                <a:cs typeface="+mn-cs"/>
              </a:rPr>
              <a:t> para la generación de informes y herramientas para la generación automática de código a partir de modelos. </a:t>
            </a:r>
            <a:br>
              <a:rPr lang="es-ES" dirty="0"/>
            </a:br>
            <a:endParaRPr lang="es-ES" dirty="0"/>
          </a:p>
          <a:p>
            <a:r>
              <a:rPr lang="es-ES" sz="1200" kern="1200" dirty="0">
                <a:solidFill>
                  <a:schemeClr val="tx1"/>
                </a:solidFill>
                <a:effectLst/>
                <a:latin typeface="+mn-lt"/>
                <a:ea typeface="+mn-ea"/>
                <a:cs typeface="+mn-cs"/>
              </a:rPr>
              <a:t>Como motivación personal, busco profundizar mi conocimiento en las tecnologías asociadas a los </a:t>
            </a:r>
            <a:r>
              <a:rPr lang="es-ES" sz="1200" u="sng" kern="1200" dirty="0">
                <a:solidFill>
                  <a:schemeClr val="tx1"/>
                </a:solidFill>
                <a:effectLst/>
                <a:latin typeface="+mn-lt"/>
                <a:ea typeface="+mn-ea"/>
                <a:cs typeface="+mn-cs"/>
              </a:rPr>
              <a:t>microservicios</a:t>
            </a:r>
            <a:r>
              <a:rPr lang="es-ES" sz="1200" u="none" kern="1200" dirty="0">
                <a:solidFill>
                  <a:schemeClr val="tx1"/>
                </a:solidFill>
                <a:effectLst/>
                <a:latin typeface="+mn-lt"/>
                <a:ea typeface="+mn-ea"/>
                <a:cs typeface="+mn-cs"/>
              </a:rPr>
              <a:t>, más allá de las empleadas en esta organización.</a:t>
            </a:r>
            <a:r>
              <a:rPr lang="es-ES" u="none" dirty="0"/>
              <a:t> </a:t>
            </a:r>
            <a:br>
              <a:rPr lang="es-ES" dirty="0"/>
            </a:br>
            <a:endParaRPr lang="es-ES" dirty="0"/>
          </a:p>
          <a:p>
            <a:r>
              <a:rPr lang="es-ES" sz="1200" kern="1200" dirty="0">
                <a:solidFill>
                  <a:schemeClr val="tx1"/>
                </a:solidFill>
                <a:effectLst/>
                <a:latin typeface="+mn-lt"/>
                <a:ea typeface="+mn-ea"/>
                <a:cs typeface="+mn-cs"/>
              </a:rPr>
              <a:t>Además, queremos tener una experiencia de primera mano con estas arquitecturas, ir más lejos de los presentados en la literatura. Buscamos evaluar sus ventajas, inconvenientes, cuándo es recomendable su uso, </a:t>
            </a:r>
            <a:r>
              <a:rPr lang="es-ES" sz="1200" u="sng" kern="1200" dirty="0">
                <a:solidFill>
                  <a:schemeClr val="tx1"/>
                </a:solidFill>
                <a:effectLst/>
                <a:latin typeface="+mn-lt"/>
                <a:ea typeface="+mn-ea"/>
                <a:cs typeface="+mn-cs"/>
              </a:rPr>
              <a:t>etc</a:t>
            </a:r>
            <a:r>
              <a:rPr lang="es-ES" sz="1200" kern="1200" dirty="0">
                <a:solidFill>
                  <a:schemeClr val="tx1"/>
                </a:solidFill>
                <a:effectLst/>
                <a:latin typeface="+mn-lt"/>
                <a:ea typeface="+mn-ea"/>
                <a:cs typeface="+mn-cs"/>
              </a:rPr>
              <a:t>.</a:t>
            </a:r>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5</a:t>
            </a:fld>
            <a:endParaRPr lang="es-ES"/>
          </a:p>
        </p:txBody>
      </p:sp>
    </p:spTree>
    <p:extLst>
      <p:ext uri="{BB962C8B-B14F-4D97-AF65-F5344CB8AC3E}">
        <p14:creationId xmlns:p14="http://schemas.microsoft.com/office/powerpoint/2010/main" val="1567614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De acuerdo a la motivación, los objetivos que persigue este trabajo son los siguientes:</a:t>
            </a:r>
            <a:r>
              <a:rPr lang="es-ES" dirty="0"/>
              <a:t> </a:t>
            </a:r>
            <a:br>
              <a:rPr lang="es-ES" dirty="0"/>
            </a:br>
            <a:br>
              <a:rPr lang="es-ES" dirty="0"/>
            </a:br>
            <a:r>
              <a:rPr lang="es-ES" dirty="0"/>
              <a:t>D</a:t>
            </a:r>
            <a:r>
              <a:rPr lang="es-ES" sz="1200" kern="1200" dirty="0">
                <a:solidFill>
                  <a:schemeClr val="tx1"/>
                </a:solidFill>
                <a:effectLst/>
                <a:latin typeface="+mn-lt"/>
                <a:ea typeface="+mn-ea"/>
                <a:cs typeface="+mn-cs"/>
              </a:rPr>
              <a:t>esarrollar una misma aplicación para el comercio electrónico siguiendo dos arquitecturas diferentes: una basada en </a:t>
            </a:r>
            <a:r>
              <a:rPr lang="es-ES" sz="1200" u="sng" kern="1200" dirty="0">
                <a:solidFill>
                  <a:schemeClr val="tx1"/>
                </a:solidFill>
                <a:effectLst/>
                <a:latin typeface="+mn-lt"/>
                <a:ea typeface="+mn-ea"/>
                <a:cs typeface="+mn-cs"/>
              </a:rPr>
              <a:t>microservicios</a:t>
            </a:r>
            <a:r>
              <a:rPr lang="es-ES" sz="1200" kern="1200" dirty="0">
                <a:solidFill>
                  <a:schemeClr val="tx1"/>
                </a:solidFill>
                <a:effectLst/>
                <a:latin typeface="+mn-lt"/>
                <a:ea typeface="+mn-ea"/>
                <a:cs typeface="+mn-cs"/>
              </a:rPr>
              <a:t> y otra monolítica.</a:t>
            </a:r>
            <a:r>
              <a:rPr lang="es-ES" dirty="0"/>
              <a:t> </a:t>
            </a:r>
            <a:br>
              <a:rPr lang="es-ES" dirty="0"/>
            </a:br>
            <a:endParaRPr lang="es-ES" dirty="0"/>
          </a:p>
          <a:p>
            <a:r>
              <a:rPr lang="es-ES" dirty="0"/>
              <a:t>C</a:t>
            </a:r>
            <a:r>
              <a:rPr lang="es-ES" sz="1200" kern="1200" dirty="0">
                <a:solidFill>
                  <a:schemeClr val="tx1"/>
                </a:solidFill>
                <a:effectLst/>
                <a:latin typeface="+mn-lt"/>
                <a:ea typeface="+mn-ea"/>
                <a:cs typeface="+mn-cs"/>
              </a:rPr>
              <a:t>omparar el proceso de desarrollo de ambos sistemas a lo largo del ciclo de vida del software.</a:t>
            </a:r>
            <a:r>
              <a:rPr lang="es-ES" dirty="0"/>
              <a:t> </a:t>
            </a:r>
            <a:br>
              <a:rPr lang="es-ES" dirty="0"/>
            </a:br>
            <a:endParaRPr lang="es-ES" dirty="0"/>
          </a:p>
          <a:p>
            <a:r>
              <a:rPr lang="es-ES" dirty="0"/>
              <a:t>E</a:t>
            </a:r>
            <a:r>
              <a:rPr lang="es-ES" sz="1200" kern="1200" dirty="0">
                <a:solidFill>
                  <a:schemeClr val="tx1"/>
                </a:solidFill>
                <a:effectLst/>
                <a:latin typeface="+mn-lt"/>
                <a:ea typeface="+mn-ea"/>
                <a:cs typeface="+mn-cs"/>
              </a:rPr>
              <a:t>valuar cómo realizar diferentes modificaciones durante el mantenimiento de ambas aplicaciones.</a:t>
            </a:r>
            <a:r>
              <a:rPr lang="es-ES" dirty="0"/>
              <a:t> </a:t>
            </a:r>
            <a:br>
              <a:rPr lang="es-ES" dirty="0"/>
            </a:br>
            <a:endParaRPr lang="es-ES" dirty="0"/>
          </a:p>
          <a:p>
            <a:r>
              <a:rPr lang="es-ES" sz="1200" kern="1200" dirty="0">
                <a:solidFill>
                  <a:schemeClr val="tx1"/>
                </a:solidFill>
                <a:effectLst/>
                <a:latin typeface="+mn-lt"/>
                <a:ea typeface="+mn-ea"/>
                <a:cs typeface="+mn-cs"/>
              </a:rPr>
              <a:t>Examinar ambas arquitecturas respecto a los requisitos no funcionales de disponibilidad, tolerancia a fallos, utilización de recursos y capacidad para ser reemplazado.</a:t>
            </a:r>
            <a:r>
              <a:rPr lang="es-ES" dirty="0"/>
              <a:t> </a:t>
            </a:r>
            <a:br>
              <a:rPr lang="es-ES" dirty="0"/>
            </a:br>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6</a:t>
            </a:fld>
            <a:endParaRPr lang="es-ES"/>
          </a:p>
        </p:txBody>
      </p:sp>
    </p:spTree>
    <p:extLst>
      <p:ext uri="{BB962C8B-B14F-4D97-AF65-F5344CB8AC3E}">
        <p14:creationId xmlns:p14="http://schemas.microsoft.com/office/powerpoint/2010/main" val="1280291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A continuación, vamos a recorrer las principales actividades del proceso de desarrollo de software. En cada una de ellas, presentaremos las oportunidades y desafíos asociados al uso de microservicios en esa actividad.</a:t>
            </a:r>
          </a:p>
          <a:p>
            <a:r>
              <a:rPr lang="es-ES" sz="1200" kern="1200" dirty="0">
                <a:solidFill>
                  <a:schemeClr val="tx1"/>
                </a:solidFill>
                <a:effectLst/>
                <a:latin typeface="+mn-lt"/>
                <a:ea typeface="+mn-ea"/>
                <a:cs typeface="+mn-cs"/>
              </a:rPr>
              <a:t> </a:t>
            </a:r>
          </a:p>
          <a:p>
            <a:r>
              <a:rPr lang="es-ES" sz="1200" kern="1200" dirty="0">
                <a:solidFill>
                  <a:schemeClr val="tx1"/>
                </a:solidFill>
                <a:effectLst/>
                <a:latin typeface="+mn-lt"/>
                <a:ea typeface="+mn-ea"/>
                <a:cs typeface="+mn-cs"/>
              </a:rPr>
              <a:t>En la especificación de requisitos, los requisitos no funcionales son restricciones impuestas sobre el sistema a desarrollar. </a:t>
            </a:r>
          </a:p>
          <a:p>
            <a:r>
              <a:rPr lang="es-ES" sz="1200" kern="1200" dirty="0">
                <a:solidFill>
                  <a:schemeClr val="tx1"/>
                </a:solidFill>
                <a:effectLst/>
                <a:latin typeface="+mn-lt"/>
                <a:ea typeface="+mn-ea"/>
                <a:cs typeface="+mn-cs"/>
              </a:rPr>
              <a:t>Algunas de estas restricciones pueden ser como ha de ser de fiable o escalable un sistema. </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Por este motivo, los arquitectos los tienen muy presentes, porque conducen hacia la elección de una arquitectura u otra.</a:t>
            </a:r>
            <a:r>
              <a:rPr lang="es-ES" dirty="0"/>
              <a:t> </a:t>
            </a:r>
          </a:p>
          <a:p>
            <a:br>
              <a:rPr lang="es-ES" dirty="0"/>
            </a:br>
            <a:r>
              <a:rPr lang="es-ES" sz="1200" kern="1200" dirty="0">
                <a:solidFill>
                  <a:schemeClr val="tx1"/>
                </a:solidFill>
                <a:effectLst/>
                <a:latin typeface="+mn-lt"/>
                <a:ea typeface="+mn-ea"/>
                <a:cs typeface="+mn-cs"/>
              </a:rPr>
              <a:t>Los siguientes atributos de calidad de la </a:t>
            </a:r>
            <a:r>
              <a:rPr lang="es-ES" sz="1200" u="sng" kern="1200" dirty="0">
                <a:solidFill>
                  <a:schemeClr val="tx1"/>
                </a:solidFill>
                <a:effectLst/>
                <a:latin typeface="+mn-lt"/>
                <a:ea typeface="+mn-ea"/>
                <a:cs typeface="+mn-cs"/>
              </a:rPr>
              <a:t>ISO</a:t>
            </a:r>
            <a:r>
              <a:rPr lang="es-ES" sz="1200" kern="1200" dirty="0">
                <a:solidFill>
                  <a:schemeClr val="tx1"/>
                </a:solidFill>
                <a:effectLst/>
                <a:latin typeface="+mn-lt"/>
                <a:ea typeface="+mn-ea"/>
                <a:cs typeface="+mn-cs"/>
              </a:rPr>
              <a:t> 25010 son </a:t>
            </a:r>
            <a:r>
              <a:rPr lang="es-ES" sz="1200" kern="1200" dirty="0" err="1">
                <a:solidFill>
                  <a:schemeClr val="tx1"/>
                </a:solidFill>
                <a:effectLst/>
                <a:latin typeface="+mn-lt"/>
                <a:ea typeface="+mn-ea"/>
                <a:cs typeface="+mn-cs"/>
              </a:rPr>
              <a:t>RNFs</a:t>
            </a:r>
            <a:r>
              <a:rPr lang="es-ES" sz="1200" kern="1200" dirty="0">
                <a:solidFill>
                  <a:schemeClr val="tx1"/>
                </a:solidFill>
                <a:effectLst/>
                <a:latin typeface="+mn-lt"/>
                <a:ea typeface="+mn-ea"/>
                <a:cs typeface="+mn-cs"/>
              </a:rPr>
              <a:t> que quedarían satisfechos fácilmente por emplear microservicios.</a:t>
            </a:r>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7</a:t>
            </a:fld>
            <a:endParaRPr lang="es-ES"/>
          </a:p>
        </p:txBody>
      </p:sp>
    </p:spTree>
    <p:extLst>
      <p:ext uri="{BB962C8B-B14F-4D97-AF65-F5344CB8AC3E}">
        <p14:creationId xmlns:p14="http://schemas.microsoft.com/office/powerpoint/2010/main" val="2590711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En cuanto al diseño, este es uno de los mayores desafíos en este tipo de arquitecturas. Se deben establecer los límites de cada microservicio. Es muy difícil establecer los límites de cada servicio a la primera. Además, el software evoluciona añadiendo nuevos requisitos, que nos harán replantearlos esta descomposición.</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El diseño de una solución basada en </a:t>
            </a:r>
            <a:r>
              <a:rPr lang="es-ES" sz="1200" u="sng" kern="1200" dirty="0">
                <a:solidFill>
                  <a:schemeClr val="tx1"/>
                </a:solidFill>
                <a:effectLst/>
                <a:latin typeface="+mn-lt"/>
                <a:ea typeface="+mn-ea"/>
                <a:cs typeface="+mn-cs"/>
              </a:rPr>
              <a:t>microservicios</a:t>
            </a:r>
            <a:r>
              <a:rPr lang="es-ES" sz="1200" kern="1200" dirty="0">
                <a:solidFill>
                  <a:schemeClr val="tx1"/>
                </a:solidFill>
                <a:effectLst/>
                <a:latin typeface="+mn-lt"/>
                <a:ea typeface="+mn-ea"/>
                <a:cs typeface="+mn-cs"/>
              </a:rPr>
              <a:t> está estrechamente ligado al enfoque de diseño guiado por el dominio.</a:t>
            </a:r>
            <a:r>
              <a:rPr lang="es-ES" dirty="0"/>
              <a:t> </a:t>
            </a:r>
          </a:p>
          <a:p>
            <a:endParaRPr lang="es-ES" dirty="0"/>
          </a:p>
          <a:p>
            <a:r>
              <a:rPr lang="es-ES" sz="1200" kern="1200" dirty="0">
                <a:solidFill>
                  <a:schemeClr val="tx1"/>
                </a:solidFill>
                <a:effectLst/>
                <a:latin typeface="+mn-lt"/>
                <a:ea typeface="+mn-ea"/>
                <a:cs typeface="+mn-cs"/>
              </a:rPr>
              <a:t>El dominio representa lo que hace una organización.</a:t>
            </a:r>
          </a:p>
          <a:p>
            <a:r>
              <a:rPr lang="es-ES" sz="1200" kern="1200" dirty="0">
                <a:solidFill>
                  <a:schemeClr val="tx1"/>
                </a:solidFill>
                <a:effectLst/>
                <a:latin typeface="+mn-lt"/>
                <a:ea typeface="+mn-ea"/>
                <a:cs typeface="+mn-cs"/>
              </a:rPr>
              <a:t>Se divide en contextos bien delimitados, que son áreas independientes unas de otras. </a:t>
            </a:r>
            <a:br>
              <a:rPr lang="es-ES" dirty="0"/>
            </a:br>
            <a:r>
              <a:rPr lang="es-ES" dirty="0"/>
              <a:t>Los contextos delimitados que se definan son firmes candidatos a implementarse como microservicios.</a:t>
            </a:r>
          </a:p>
          <a:p>
            <a:endParaRPr lang="es-ES" dirty="0"/>
          </a:p>
          <a:p>
            <a:r>
              <a:rPr lang="es-ES" sz="1200" kern="1200" dirty="0">
                <a:solidFill>
                  <a:schemeClr val="tx1"/>
                </a:solidFill>
                <a:effectLst/>
                <a:latin typeface="+mn-lt"/>
                <a:ea typeface="+mn-ea"/>
                <a:cs typeface="+mn-cs"/>
              </a:rPr>
              <a:t>En la figura se muestran dos contextos bien delimitados que pertenecen a un mismo dominio, la gestión de un hospital. En ellos, una entidad del mundo real como es una persona aparece modelada como dos conceptos. Dentro de cada contexto, cada concepto tendrá unos atributos diferentes. </a:t>
            </a:r>
          </a:p>
        </p:txBody>
      </p:sp>
      <p:sp>
        <p:nvSpPr>
          <p:cNvPr id="4" name="Marcador de número de diapositiva 3"/>
          <p:cNvSpPr>
            <a:spLocks noGrp="1"/>
          </p:cNvSpPr>
          <p:nvPr>
            <p:ph type="sldNum" sz="quarter" idx="5"/>
          </p:nvPr>
        </p:nvSpPr>
        <p:spPr/>
        <p:txBody>
          <a:bodyPr/>
          <a:lstStyle/>
          <a:p>
            <a:fld id="{54A6D59E-D559-4D12-9C33-D44307557B63}" type="slidenum">
              <a:rPr lang="es-ES" smtClean="0"/>
              <a:t>8</a:t>
            </a:fld>
            <a:endParaRPr lang="es-ES"/>
          </a:p>
        </p:txBody>
      </p:sp>
    </p:spTree>
    <p:extLst>
      <p:ext uri="{BB962C8B-B14F-4D97-AF65-F5344CB8AC3E}">
        <p14:creationId xmlns:p14="http://schemas.microsoft.com/office/powerpoint/2010/main" val="495266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Respecto a la </a:t>
            </a:r>
            <a:r>
              <a:rPr lang="es-ES" sz="1200" u="sng" kern="1200" dirty="0">
                <a:solidFill>
                  <a:schemeClr val="tx1"/>
                </a:solidFill>
                <a:effectLst/>
                <a:latin typeface="+mn-lt"/>
                <a:ea typeface="+mn-ea"/>
                <a:cs typeface="+mn-cs"/>
              </a:rPr>
              <a:t>implementación</a:t>
            </a:r>
            <a:r>
              <a:rPr lang="es-ES" sz="1200" kern="1200" dirty="0">
                <a:solidFill>
                  <a:schemeClr val="tx1"/>
                </a:solidFill>
                <a:effectLst/>
                <a:latin typeface="+mn-lt"/>
                <a:ea typeface="+mn-ea"/>
                <a:cs typeface="+mn-cs"/>
              </a:rPr>
              <a:t> del sistema, este tipo de arquitecturas ofrece la oportunidad de que cada </a:t>
            </a:r>
            <a:r>
              <a:rPr lang="es-ES" sz="1200" u="sng" kern="1200" dirty="0">
                <a:solidFill>
                  <a:schemeClr val="tx1"/>
                </a:solidFill>
                <a:effectLst/>
                <a:latin typeface="+mn-lt"/>
                <a:ea typeface="+mn-ea"/>
                <a:cs typeface="+mn-cs"/>
              </a:rPr>
              <a:t>microservicio</a:t>
            </a:r>
            <a:r>
              <a:rPr lang="es-ES" sz="1200" kern="1200" dirty="0">
                <a:solidFill>
                  <a:schemeClr val="tx1"/>
                </a:solidFill>
                <a:effectLst/>
                <a:latin typeface="+mn-lt"/>
                <a:ea typeface="+mn-ea"/>
                <a:cs typeface="+mn-cs"/>
              </a:rPr>
              <a:t> puede desarrollarse empleando una tecnología diferente. Por ejemplo, en la figura se muestran diferentes </a:t>
            </a:r>
            <a:r>
              <a:rPr lang="es-ES" sz="1200" u="sng" kern="1200" dirty="0">
                <a:solidFill>
                  <a:schemeClr val="tx1"/>
                </a:solidFill>
                <a:effectLst/>
                <a:latin typeface="+mn-lt"/>
                <a:ea typeface="+mn-ea"/>
                <a:cs typeface="+mn-cs"/>
              </a:rPr>
              <a:t>microservicios</a:t>
            </a:r>
            <a:r>
              <a:rPr lang="es-ES" sz="1200" kern="1200" dirty="0">
                <a:solidFill>
                  <a:schemeClr val="tx1"/>
                </a:solidFill>
                <a:effectLst/>
                <a:latin typeface="+mn-lt"/>
                <a:ea typeface="+mn-ea"/>
                <a:cs typeface="+mn-cs"/>
              </a:rPr>
              <a:t> construidos con distintos lenguajes de programación (Java, </a:t>
            </a:r>
            <a:r>
              <a:rPr lang="es-ES" sz="1200" kern="1200" dirty="0" err="1">
                <a:solidFill>
                  <a:schemeClr val="tx1"/>
                </a:solidFill>
                <a:effectLst/>
                <a:latin typeface="+mn-lt"/>
                <a:ea typeface="+mn-ea"/>
                <a:cs typeface="+mn-cs"/>
              </a:rPr>
              <a:t>Javascript</a:t>
            </a:r>
            <a:r>
              <a:rPr lang="es-ES" sz="1200" kern="1200" dirty="0">
                <a:solidFill>
                  <a:schemeClr val="tx1"/>
                </a:solidFill>
                <a:effectLst/>
                <a:latin typeface="+mn-lt"/>
                <a:ea typeface="+mn-ea"/>
                <a:cs typeface="+mn-cs"/>
              </a:rPr>
              <a:t>, C#) y que emplean bases de datos diferentes.</a:t>
            </a:r>
            <a:r>
              <a:rPr lang="es-ES" dirty="0"/>
              <a:t> </a:t>
            </a:r>
          </a:p>
          <a:p>
            <a:br>
              <a:rPr lang="es-ES" dirty="0"/>
            </a:br>
            <a:r>
              <a:rPr lang="es-ES" dirty="0"/>
              <a:t>En la definición de microservicios hemos mencionado que un aspecto importante es la colaboración entre ellos. </a:t>
            </a:r>
            <a:r>
              <a:rPr lang="es-ES" sz="1200" kern="1200" dirty="0">
                <a:solidFill>
                  <a:schemeClr val="tx1"/>
                </a:solidFill>
                <a:effectLst/>
                <a:latin typeface="+mn-lt"/>
                <a:ea typeface="+mn-ea"/>
                <a:cs typeface="+mn-cs"/>
              </a:rPr>
              <a:t>Para su integración, se deben emplear mecanismos ligeros que comuniquen diferentes procesos. </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Algunos de ellos son las llamadas a procedimientos remotos, REST o el uso de eventos. El detalle de cada uno de ellos está en la memoria.</a:t>
            </a:r>
            <a:br>
              <a:rPr lang="es-ES" dirty="0"/>
            </a:br>
            <a:endParaRPr lang="es-ES" dirty="0"/>
          </a:p>
        </p:txBody>
      </p:sp>
      <p:sp>
        <p:nvSpPr>
          <p:cNvPr id="4" name="Marcador de número de diapositiva 3"/>
          <p:cNvSpPr>
            <a:spLocks noGrp="1"/>
          </p:cNvSpPr>
          <p:nvPr>
            <p:ph type="sldNum" sz="quarter" idx="5"/>
          </p:nvPr>
        </p:nvSpPr>
        <p:spPr/>
        <p:txBody>
          <a:bodyPr/>
          <a:lstStyle/>
          <a:p>
            <a:fld id="{54A6D59E-D559-4D12-9C33-D44307557B63}" type="slidenum">
              <a:rPr lang="es-ES" smtClean="0"/>
              <a:t>9</a:t>
            </a:fld>
            <a:endParaRPr lang="es-ES"/>
          </a:p>
        </p:txBody>
      </p:sp>
    </p:spTree>
    <p:extLst>
      <p:ext uri="{BB962C8B-B14F-4D97-AF65-F5344CB8AC3E}">
        <p14:creationId xmlns:p14="http://schemas.microsoft.com/office/powerpoint/2010/main" val="924490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3C53E9-21FE-4318-B93A-5B331E4235E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CB913EEE-C4B0-4ED7-BB7E-513AC3C1D4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95BC4AE2-6472-4B10-8E38-CEB6EF1008DA}"/>
              </a:ext>
            </a:extLst>
          </p:cNvPr>
          <p:cNvSpPr>
            <a:spLocks noGrp="1"/>
          </p:cNvSpPr>
          <p:nvPr>
            <p:ph type="dt" sz="half" idx="10"/>
          </p:nvPr>
        </p:nvSpPr>
        <p:spPr/>
        <p:txBody>
          <a:bodyPr/>
          <a:lstStyle/>
          <a:p>
            <a:fld id="{0F5EEA2B-5C00-4D32-B413-B4E06399AF81}" type="datetime1">
              <a:rPr lang="es-ES" smtClean="0"/>
              <a:t>14/09/2018</a:t>
            </a:fld>
            <a:endParaRPr lang="es-ES"/>
          </a:p>
        </p:txBody>
      </p:sp>
      <p:sp>
        <p:nvSpPr>
          <p:cNvPr id="5" name="Marcador de pie de página 4">
            <a:extLst>
              <a:ext uri="{FF2B5EF4-FFF2-40B4-BE49-F238E27FC236}">
                <a16:creationId xmlns:a16="http://schemas.microsoft.com/office/drawing/2014/main" id="{37390FDB-6B40-4EE7-9276-785C5DBC072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9E8C8FC-38B2-479F-AFD7-FA5817E1E7A2}"/>
              </a:ext>
            </a:extLst>
          </p:cNvPr>
          <p:cNvSpPr>
            <a:spLocks noGrp="1"/>
          </p:cNvSpPr>
          <p:nvPr>
            <p:ph type="sldNum" sz="quarter" idx="12"/>
          </p:nvPr>
        </p:nvSpPr>
        <p:spPr/>
        <p:txBody>
          <a:bodyPr/>
          <a:lstStyle/>
          <a:p>
            <a:fld id="{4E8B5C8E-E234-4012-A049-14ABECB4DBCC}" type="slidenum">
              <a:rPr lang="es-ES" smtClean="0"/>
              <a:t>‹Nº›</a:t>
            </a:fld>
            <a:endParaRPr lang="es-ES"/>
          </a:p>
        </p:txBody>
      </p:sp>
    </p:spTree>
    <p:extLst>
      <p:ext uri="{BB962C8B-B14F-4D97-AF65-F5344CB8AC3E}">
        <p14:creationId xmlns:p14="http://schemas.microsoft.com/office/powerpoint/2010/main" val="3029301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F0B48E-8FC0-4787-AD32-32377ECD23B8}"/>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9628789-CDA6-4B88-8E3E-AFEE6BB87F70}"/>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48431B6-A9AD-46F4-898D-67542C343563}"/>
              </a:ext>
            </a:extLst>
          </p:cNvPr>
          <p:cNvSpPr>
            <a:spLocks noGrp="1"/>
          </p:cNvSpPr>
          <p:nvPr>
            <p:ph type="dt" sz="half" idx="10"/>
          </p:nvPr>
        </p:nvSpPr>
        <p:spPr/>
        <p:txBody>
          <a:bodyPr/>
          <a:lstStyle/>
          <a:p>
            <a:fld id="{F5CAD1A4-3057-4275-B7B8-EC9F7F3CEA5D}" type="datetime1">
              <a:rPr lang="es-ES" smtClean="0"/>
              <a:t>14/09/2018</a:t>
            </a:fld>
            <a:endParaRPr lang="es-ES"/>
          </a:p>
        </p:txBody>
      </p:sp>
      <p:sp>
        <p:nvSpPr>
          <p:cNvPr id="5" name="Marcador de pie de página 4">
            <a:extLst>
              <a:ext uri="{FF2B5EF4-FFF2-40B4-BE49-F238E27FC236}">
                <a16:creationId xmlns:a16="http://schemas.microsoft.com/office/drawing/2014/main" id="{A2DB9709-1D1F-45C7-AA01-0CB3694BDBC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122894B-2826-4D06-9570-68FEB034178D}"/>
              </a:ext>
            </a:extLst>
          </p:cNvPr>
          <p:cNvSpPr>
            <a:spLocks noGrp="1"/>
          </p:cNvSpPr>
          <p:nvPr>
            <p:ph type="sldNum" sz="quarter" idx="12"/>
          </p:nvPr>
        </p:nvSpPr>
        <p:spPr/>
        <p:txBody>
          <a:bodyPr/>
          <a:lstStyle/>
          <a:p>
            <a:fld id="{4E8B5C8E-E234-4012-A049-14ABECB4DBCC}" type="slidenum">
              <a:rPr lang="es-ES" smtClean="0"/>
              <a:t>‹Nº›</a:t>
            </a:fld>
            <a:endParaRPr lang="es-ES"/>
          </a:p>
        </p:txBody>
      </p:sp>
    </p:spTree>
    <p:extLst>
      <p:ext uri="{BB962C8B-B14F-4D97-AF65-F5344CB8AC3E}">
        <p14:creationId xmlns:p14="http://schemas.microsoft.com/office/powerpoint/2010/main" val="3300232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E29EB51-3889-428B-9022-25334414D00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F8073FB8-BF42-400C-8BA5-0C4A323A418F}"/>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113BE82-BEDE-4660-9185-F74A3896A0EE}"/>
              </a:ext>
            </a:extLst>
          </p:cNvPr>
          <p:cNvSpPr>
            <a:spLocks noGrp="1"/>
          </p:cNvSpPr>
          <p:nvPr>
            <p:ph type="dt" sz="half" idx="10"/>
          </p:nvPr>
        </p:nvSpPr>
        <p:spPr/>
        <p:txBody>
          <a:bodyPr/>
          <a:lstStyle/>
          <a:p>
            <a:fld id="{B1DA2539-589B-486D-A2D5-21CC051DFB85}" type="datetime1">
              <a:rPr lang="es-ES" smtClean="0"/>
              <a:t>14/09/2018</a:t>
            </a:fld>
            <a:endParaRPr lang="es-ES"/>
          </a:p>
        </p:txBody>
      </p:sp>
      <p:sp>
        <p:nvSpPr>
          <p:cNvPr id="5" name="Marcador de pie de página 4">
            <a:extLst>
              <a:ext uri="{FF2B5EF4-FFF2-40B4-BE49-F238E27FC236}">
                <a16:creationId xmlns:a16="http://schemas.microsoft.com/office/drawing/2014/main" id="{378B1DA9-9E3D-4FDC-B6D4-7E713950E73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E652961-CB2E-45C1-B107-C8FD8F7C1108}"/>
              </a:ext>
            </a:extLst>
          </p:cNvPr>
          <p:cNvSpPr>
            <a:spLocks noGrp="1"/>
          </p:cNvSpPr>
          <p:nvPr>
            <p:ph type="sldNum" sz="quarter" idx="12"/>
          </p:nvPr>
        </p:nvSpPr>
        <p:spPr/>
        <p:txBody>
          <a:bodyPr/>
          <a:lstStyle/>
          <a:p>
            <a:fld id="{4E8B5C8E-E234-4012-A049-14ABECB4DBCC}" type="slidenum">
              <a:rPr lang="es-ES" smtClean="0"/>
              <a:t>‹Nº›</a:t>
            </a:fld>
            <a:endParaRPr lang="es-ES"/>
          </a:p>
        </p:txBody>
      </p:sp>
    </p:spTree>
    <p:extLst>
      <p:ext uri="{BB962C8B-B14F-4D97-AF65-F5344CB8AC3E}">
        <p14:creationId xmlns:p14="http://schemas.microsoft.com/office/powerpoint/2010/main" val="205970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70A0C0-C4D7-46F7-8CE6-8884E5CC51C7}"/>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4E28E7F-1629-4947-B771-4EBAD7960871}"/>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9A1FF27-29B0-45AA-8F7D-14D7052FC3EE}"/>
              </a:ext>
            </a:extLst>
          </p:cNvPr>
          <p:cNvSpPr>
            <a:spLocks noGrp="1"/>
          </p:cNvSpPr>
          <p:nvPr>
            <p:ph type="dt" sz="half" idx="10"/>
          </p:nvPr>
        </p:nvSpPr>
        <p:spPr/>
        <p:txBody>
          <a:bodyPr/>
          <a:lstStyle/>
          <a:p>
            <a:fld id="{F397EC1B-E2C5-418B-828F-1A58F9CB3401}" type="datetime1">
              <a:rPr lang="es-ES" smtClean="0"/>
              <a:t>14/09/2018</a:t>
            </a:fld>
            <a:endParaRPr lang="es-ES"/>
          </a:p>
        </p:txBody>
      </p:sp>
      <p:sp>
        <p:nvSpPr>
          <p:cNvPr id="5" name="Marcador de pie de página 4">
            <a:extLst>
              <a:ext uri="{FF2B5EF4-FFF2-40B4-BE49-F238E27FC236}">
                <a16:creationId xmlns:a16="http://schemas.microsoft.com/office/drawing/2014/main" id="{32B8D8C0-C096-45ED-8B98-84D2547825D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22FA1C3-6690-49C9-9C3C-618464294B27}"/>
              </a:ext>
            </a:extLst>
          </p:cNvPr>
          <p:cNvSpPr>
            <a:spLocks noGrp="1"/>
          </p:cNvSpPr>
          <p:nvPr>
            <p:ph type="sldNum" sz="quarter" idx="12"/>
          </p:nvPr>
        </p:nvSpPr>
        <p:spPr/>
        <p:txBody>
          <a:bodyPr/>
          <a:lstStyle/>
          <a:p>
            <a:fld id="{4E8B5C8E-E234-4012-A049-14ABECB4DBCC}" type="slidenum">
              <a:rPr lang="es-ES" smtClean="0"/>
              <a:t>‹Nº›</a:t>
            </a:fld>
            <a:endParaRPr lang="es-ES"/>
          </a:p>
        </p:txBody>
      </p:sp>
    </p:spTree>
    <p:extLst>
      <p:ext uri="{BB962C8B-B14F-4D97-AF65-F5344CB8AC3E}">
        <p14:creationId xmlns:p14="http://schemas.microsoft.com/office/powerpoint/2010/main" val="4127853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D7CF9E-A92B-4B43-9BC4-9D9746F1095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CF592D1D-5395-47FD-BC33-A71356E71B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070B81F2-FE55-4B0E-AE6E-3CB5A8FF089C}"/>
              </a:ext>
            </a:extLst>
          </p:cNvPr>
          <p:cNvSpPr>
            <a:spLocks noGrp="1"/>
          </p:cNvSpPr>
          <p:nvPr>
            <p:ph type="dt" sz="half" idx="10"/>
          </p:nvPr>
        </p:nvSpPr>
        <p:spPr/>
        <p:txBody>
          <a:bodyPr/>
          <a:lstStyle/>
          <a:p>
            <a:fld id="{D0D4CFE3-A8E1-4790-9C71-D08AB8E0AF7A}" type="datetime1">
              <a:rPr lang="es-ES" smtClean="0"/>
              <a:t>14/09/2018</a:t>
            </a:fld>
            <a:endParaRPr lang="es-ES"/>
          </a:p>
        </p:txBody>
      </p:sp>
      <p:sp>
        <p:nvSpPr>
          <p:cNvPr id="5" name="Marcador de pie de página 4">
            <a:extLst>
              <a:ext uri="{FF2B5EF4-FFF2-40B4-BE49-F238E27FC236}">
                <a16:creationId xmlns:a16="http://schemas.microsoft.com/office/drawing/2014/main" id="{32801191-2FAE-4E3B-AF0F-0F3D563E60F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F8682C1-E30B-44CF-B84F-D679502EB1A6}"/>
              </a:ext>
            </a:extLst>
          </p:cNvPr>
          <p:cNvSpPr>
            <a:spLocks noGrp="1"/>
          </p:cNvSpPr>
          <p:nvPr>
            <p:ph type="sldNum" sz="quarter" idx="12"/>
          </p:nvPr>
        </p:nvSpPr>
        <p:spPr/>
        <p:txBody>
          <a:bodyPr/>
          <a:lstStyle/>
          <a:p>
            <a:fld id="{4E8B5C8E-E234-4012-A049-14ABECB4DBCC}" type="slidenum">
              <a:rPr lang="es-ES" smtClean="0"/>
              <a:t>‹Nº›</a:t>
            </a:fld>
            <a:endParaRPr lang="es-ES"/>
          </a:p>
        </p:txBody>
      </p:sp>
    </p:spTree>
    <p:extLst>
      <p:ext uri="{BB962C8B-B14F-4D97-AF65-F5344CB8AC3E}">
        <p14:creationId xmlns:p14="http://schemas.microsoft.com/office/powerpoint/2010/main" val="2880986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4D929D-0913-4CF8-A974-F342228BAF0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0088A95-A8EC-466C-9DCE-CAF7FC25C4EB}"/>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F5D741F3-CE8C-4001-AD04-1B3C69443366}"/>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C453019A-D836-4A81-9F8A-E16353105026}"/>
              </a:ext>
            </a:extLst>
          </p:cNvPr>
          <p:cNvSpPr>
            <a:spLocks noGrp="1"/>
          </p:cNvSpPr>
          <p:nvPr>
            <p:ph type="dt" sz="half" idx="10"/>
          </p:nvPr>
        </p:nvSpPr>
        <p:spPr/>
        <p:txBody>
          <a:bodyPr/>
          <a:lstStyle/>
          <a:p>
            <a:fld id="{F90E7323-AEAE-482D-B84B-311C1FFDC74B}" type="datetime1">
              <a:rPr lang="es-ES" smtClean="0"/>
              <a:t>14/09/2018</a:t>
            </a:fld>
            <a:endParaRPr lang="es-ES"/>
          </a:p>
        </p:txBody>
      </p:sp>
      <p:sp>
        <p:nvSpPr>
          <p:cNvPr id="6" name="Marcador de pie de página 5">
            <a:extLst>
              <a:ext uri="{FF2B5EF4-FFF2-40B4-BE49-F238E27FC236}">
                <a16:creationId xmlns:a16="http://schemas.microsoft.com/office/drawing/2014/main" id="{5F0AE9CC-7326-4DA2-919E-DD689F064D74}"/>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7B353E0-D974-406B-B907-FE38F1147C6E}"/>
              </a:ext>
            </a:extLst>
          </p:cNvPr>
          <p:cNvSpPr>
            <a:spLocks noGrp="1"/>
          </p:cNvSpPr>
          <p:nvPr>
            <p:ph type="sldNum" sz="quarter" idx="12"/>
          </p:nvPr>
        </p:nvSpPr>
        <p:spPr/>
        <p:txBody>
          <a:bodyPr/>
          <a:lstStyle/>
          <a:p>
            <a:fld id="{4E8B5C8E-E234-4012-A049-14ABECB4DBCC}" type="slidenum">
              <a:rPr lang="es-ES" smtClean="0"/>
              <a:t>‹Nº›</a:t>
            </a:fld>
            <a:endParaRPr lang="es-ES"/>
          </a:p>
        </p:txBody>
      </p:sp>
    </p:spTree>
    <p:extLst>
      <p:ext uri="{BB962C8B-B14F-4D97-AF65-F5344CB8AC3E}">
        <p14:creationId xmlns:p14="http://schemas.microsoft.com/office/powerpoint/2010/main" val="2185978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5B1DB7-4AE0-47C3-8919-065FFD33557F}"/>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C7FA5FA5-3E80-47DD-A884-2EBCCD0C08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3893D26F-B011-4E65-A7F7-60A260F22FC2}"/>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75CA5003-EBBB-4C95-B520-1E85470EE7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472CC2BE-8DB2-473D-B7B4-3ADC34380142}"/>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76410894-D76C-450F-855D-92B97B93CE47}"/>
              </a:ext>
            </a:extLst>
          </p:cNvPr>
          <p:cNvSpPr>
            <a:spLocks noGrp="1"/>
          </p:cNvSpPr>
          <p:nvPr>
            <p:ph type="dt" sz="half" idx="10"/>
          </p:nvPr>
        </p:nvSpPr>
        <p:spPr/>
        <p:txBody>
          <a:bodyPr/>
          <a:lstStyle/>
          <a:p>
            <a:fld id="{7375901F-277B-4173-BE5C-E46A4BE89DAC}" type="datetime1">
              <a:rPr lang="es-ES" smtClean="0"/>
              <a:t>14/09/2018</a:t>
            </a:fld>
            <a:endParaRPr lang="es-ES"/>
          </a:p>
        </p:txBody>
      </p:sp>
      <p:sp>
        <p:nvSpPr>
          <p:cNvPr id="8" name="Marcador de pie de página 7">
            <a:extLst>
              <a:ext uri="{FF2B5EF4-FFF2-40B4-BE49-F238E27FC236}">
                <a16:creationId xmlns:a16="http://schemas.microsoft.com/office/drawing/2014/main" id="{F8D28EA0-7535-461B-9E0E-C2532FDB4DAD}"/>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A073EC7F-CD47-4075-9AB8-85519DC0239F}"/>
              </a:ext>
            </a:extLst>
          </p:cNvPr>
          <p:cNvSpPr>
            <a:spLocks noGrp="1"/>
          </p:cNvSpPr>
          <p:nvPr>
            <p:ph type="sldNum" sz="quarter" idx="12"/>
          </p:nvPr>
        </p:nvSpPr>
        <p:spPr/>
        <p:txBody>
          <a:bodyPr/>
          <a:lstStyle/>
          <a:p>
            <a:fld id="{4E8B5C8E-E234-4012-A049-14ABECB4DBCC}" type="slidenum">
              <a:rPr lang="es-ES" smtClean="0"/>
              <a:t>‹Nº›</a:t>
            </a:fld>
            <a:endParaRPr lang="es-ES"/>
          </a:p>
        </p:txBody>
      </p:sp>
    </p:spTree>
    <p:extLst>
      <p:ext uri="{BB962C8B-B14F-4D97-AF65-F5344CB8AC3E}">
        <p14:creationId xmlns:p14="http://schemas.microsoft.com/office/powerpoint/2010/main" val="1296574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463B2C-3DDD-4EE8-8975-78E529932D85}"/>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F9DE3E50-39F6-4234-A007-6D136D18EE7B}"/>
              </a:ext>
            </a:extLst>
          </p:cNvPr>
          <p:cNvSpPr>
            <a:spLocks noGrp="1"/>
          </p:cNvSpPr>
          <p:nvPr>
            <p:ph type="dt" sz="half" idx="10"/>
          </p:nvPr>
        </p:nvSpPr>
        <p:spPr/>
        <p:txBody>
          <a:bodyPr/>
          <a:lstStyle/>
          <a:p>
            <a:fld id="{D76687BB-ADAF-4065-8B6D-430292C877F3}" type="datetime1">
              <a:rPr lang="es-ES" smtClean="0"/>
              <a:t>14/09/2018</a:t>
            </a:fld>
            <a:endParaRPr lang="es-ES"/>
          </a:p>
        </p:txBody>
      </p:sp>
      <p:sp>
        <p:nvSpPr>
          <p:cNvPr id="4" name="Marcador de pie de página 3">
            <a:extLst>
              <a:ext uri="{FF2B5EF4-FFF2-40B4-BE49-F238E27FC236}">
                <a16:creationId xmlns:a16="http://schemas.microsoft.com/office/drawing/2014/main" id="{8304D3FB-F998-4478-B795-D090DB4C68F1}"/>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045149C2-2370-4675-B9D5-35832930C299}"/>
              </a:ext>
            </a:extLst>
          </p:cNvPr>
          <p:cNvSpPr>
            <a:spLocks noGrp="1"/>
          </p:cNvSpPr>
          <p:nvPr>
            <p:ph type="sldNum" sz="quarter" idx="12"/>
          </p:nvPr>
        </p:nvSpPr>
        <p:spPr/>
        <p:txBody>
          <a:bodyPr/>
          <a:lstStyle/>
          <a:p>
            <a:fld id="{4E8B5C8E-E234-4012-A049-14ABECB4DBCC}" type="slidenum">
              <a:rPr lang="es-ES" smtClean="0"/>
              <a:t>‹Nº›</a:t>
            </a:fld>
            <a:endParaRPr lang="es-ES"/>
          </a:p>
        </p:txBody>
      </p:sp>
    </p:spTree>
    <p:extLst>
      <p:ext uri="{BB962C8B-B14F-4D97-AF65-F5344CB8AC3E}">
        <p14:creationId xmlns:p14="http://schemas.microsoft.com/office/powerpoint/2010/main" val="3621195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57E245D-9DE8-4F8C-BCCC-885A785E06D8}"/>
              </a:ext>
            </a:extLst>
          </p:cNvPr>
          <p:cNvSpPr>
            <a:spLocks noGrp="1"/>
          </p:cNvSpPr>
          <p:nvPr>
            <p:ph type="dt" sz="half" idx="10"/>
          </p:nvPr>
        </p:nvSpPr>
        <p:spPr/>
        <p:txBody>
          <a:bodyPr/>
          <a:lstStyle/>
          <a:p>
            <a:fld id="{38984A24-91C2-4FFC-9486-39A7C9DB9CF8}" type="datetime1">
              <a:rPr lang="es-ES" smtClean="0"/>
              <a:t>14/09/2018</a:t>
            </a:fld>
            <a:endParaRPr lang="es-ES"/>
          </a:p>
        </p:txBody>
      </p:sp>
      <p:sp>
        <p:nvSpPr>
          <p:cNvPr id="3" name="Marcador de pie de página 2">
            <a:extLst>
              <a:ext uri="{FF2B5EF4-FFF2-40B4-BE49-F238E27FC236}">
                <a16:creationId xmlns:a16="http://schemas.microsoft.com/office/drawing/2014/main" id="{A443CBD2-EB47-4C32-91F0-04FD12A44771}"/>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10C503FD-9DF6-4C97-9B78-F95CFB3A585A}"/>
              </a:ext>
            </a:extLst>
          </p:cNvPr>
          <p:cNvSpPr>
            <a:spLocks noGrp="1"/>
          </p:cNvSpPr>
          <p:nvPr>
            <p:ph type="sldNum" sz="quarter" idx="12"/>
          </p:nvPr>
        </p:nvSpPr>
        <p:spPr/>
        <p:txBody>
          <a:bodyPr/>
          <a:lstStyle/>
          <a:p>
            <a:fld id="{4E8B5C8E-E234-4012-A049-14ABECB4DBCC}" type="slidenum">
              <a:rPr lang="es-ES" smtClean="0"/>
              <a:t>‹Nº›</a:t>
            </a:fld>
            <a:endParaRPr lang="es-ES"/>
          </a:p>
        </p:txBody>
      </p:sp>
    </p:spTree>
    <p:extLst>
      <p:ext uri="{BB962C8B-B14F-4D97-AF65-F5344CB8AC3E}">
        <p14:creationId xmlns:p14="http://schemas.microsoft.com/office/powerpoint/2010/main" val="1000247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0BEF21-1CB0-4616-8EA7-536BD74E4C1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41F8CB3-1D73-4292-8A4F-2464E0E707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E7E416B9-896A-4434-9B95-CCEA3DC7A7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89DAC0DB-43C0-469B-A371-30326BC320EC}"/>
              </a:ext>
            </a:extLst>
          </p:cNvPr>
          <p:cNvSpPr>
            <a:spLocks noGrp="1"/>
          </p:cNvSpPr>
          <p:nvPr>
            <p:ph type="dt" sz="half" idx="10"/>
          </p:nvPr>
        </p:nvSpPr>
        <p:spPr/>
        <p:txBody>
          <a:bodyPr/>
          <a:lstStyle/>
          <a:p>
            <a:fld id="{30C17152-7E9B-462E-8B55-C24AA5882CB0}" type="datetime1">
              <a:rPr lang="es-ES" smtClean="0"/>
              <a:t>14/09/2018</a:t>
            </a:fld>
            <a:endParaRPr lang="es-ES"/>
          </a:p>
        </p:txBody>
      </p:sp>
      <p:sp>
        <p:nvSpPr>
          <p:cNvPr id="6" name="Marcador de pie de página 5">
            <a:extLst>
              <a:ext uri="{FF2B5EF4-FFF2-40B4-BE49-F238E27FC236}">
                <a16:creationId xmlns:a16="http://schemas.microsoft.com/office/drawing/2014/main" id="{86473F7B-BEAA-48BE-BD7E-1CB144A8F4D0}"/>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F26F8A2D-04DC-4CE5-9B49-F37DEC6F9FC0}"/>
              </a:ext>
            </a:extLst>
          </p:cNvPr>
          <p:cNvSpPr>
            <a:spLocks noGrp="1"/>
          </p:cNvSpPr>
          <p:nvPr>
            <p:ph type="sldNum" sz="quarter" idx="12"/>
          </p:nvPr>
        </p:nvSpPr>
        <p:spPr/>
        <p:txBody>
          <a:bodyPr/>
          <a:lstStyle/>
          <a:p>
            <a:fld id="{4E8B5C8E-E234-4012-A049-14ABECB4DBCC}" type="slidenum">
              <a:rPr lang="es-ES" smtClean="0"/>
              <a:t>‹Nº›</a:t>
            </a:fld>
            <a:endParaRPr lang="es-ES"/>
          </a:p>
        </p:txBody>
      </p:sp>
    </p:spTree>
    <p:extLst>
      <p:ext uri="{BB962C8B-B14F-4D97-AF65-F5344CB8AC3E}">
        <p14:creationId xmlns:p14="http://schemas.microsoft.com/office/powerpoint/2010/main" val="1126720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1063C-5043-4367-83FC-712E05CFAE4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5D0C5C8E-F82D-4F9F-923A-A3338C8929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2A41F70E-9567-4245-BE89-7D9CFF5AE6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1D2D9A6D-BD6B-4220-8C31-46FCF9129844}"/>
              </a:ext>
            </a:extLst>
          </p:cNvPr>
          <p:cNvSpPr>
            <a:spLocks noGrp="1"/>
          </p:cNvSpPr>
          <p:nvPr>
            <p:ph type="dt" sz="half" idx="10"/>
          </p:nvPr>
        </p:nvSpPr>
        <p:spPr/>
        <p:txBody>
          <a:bodyPr/>
          <a:lstStyle/>
          <a:p>
            <a:fld id="{D2AEFFC6-A425-48E9-9DAF-E9E69E822B85}" type="datetime1">
              <a:rPr lang="es-ES" smtClean="0"/>
              <a:t>14/09/2018</a:t>
            </a:fld>
            <a:endParaRPr lang="es-ES"/>
          </a:p>
        </p:txBody>
      </p:sp>
      <p:sp>
        <p:nvSpPr>
          <p:cNvPr id="6" name="Marcador de pie de página 5">
            <a:extLst>
              <a:ext uri="{FF2B5EF4-FFF2-40B4-BE49-F238E27FC236}">
                <a16:creationId xmlns:a16="http://schemas.microsoft.com/office/drawing/2014/main" id="{6500B86F-DB86-4BDF-BAC7-6DFABAF4FA5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C9B8B147-401D-47FE-8401-E870A539BE06}"/>
              </a:ext>
            </a:extLst>
          </p:cNvPr>
          <p:cNvSpPr>
            <a:spLocks noGrp="1"/>
          </p:cNvSpPr>
          <p:nvPr>
            <p:ph type="sldNum" sz="quarter" idx="12"/>
          </p:nvPr>
        </p:nvSpPr>
        <p:spPr/>
        <p:txBody>
          <a:bodyPr/>
          <a:lstStyle/>
          <a:p>
            <a:fld id="{4E8B5C8E-E234-4012-A049-14ABECB4DBCC}" type="slidenum">
              <a:rPr lang="es-ES" smtClean="0"/>
              <a:t>‹Nº›</a:t>
            </a:fld>
            <a:endParaRPr lang="es-ES"/>
          </a:p>
        </p:txBody>
      </p:sp>
    </p:spTree>
    <p:extLst>
      <p:ext uri="{BB962C8B-B14F-4D97-AF65-F5344CB8AC3E}">
        <p14:creationId xmlns:p14="http://schemas.microsoft.com/office/powerpoint/2010/main" val="1062859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FEBB5D6-6E36-4FAD-96BC-DA6D4E4D2E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94F17FFD-FF01-4F03-AFBB-9A5A3450FB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74A0ED0-E47F-4397-892D-7AD02B6FC5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8EA1C8-0E6E-4581-93C4-0D3E302AB679}" type="datetime1">
              <a:rPr lang="es-ES" smtClean="0"/>
              <a:t>14/09/2018</a:t>
            </a:fld>
            <a:endParaRPr lang="es-ES"/>
          </a:p>
        </p:txBody>
      </p:sp>
      <p:sp>
        <p:nvSpPr>
          <p:cNvPr id="5" name="Marcador de pie de página 4">
            <a:extLst>
              <a:ext uri="{FF2B5EF4-FFF2-40B4-BE49-F238E27FC236}">
                <a16:creationId xmlns:a16="http://schemas.microsoft.com/office/drawing/2014/main" id="{659E45DA-1569-4A11-ACCC-F01A7B3D9D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4A5E4C36-AF72-46E8-BB75-7C4B00024112}"/>
              </a:ext>
            </a:extLst>
          </p:cNvPr>
          <p:cNvSpPr>
            <a:spLocks noGrp="1"/>
          </p:cNvSpPr>
          <p:nvPr>
            <p:ph type="sldNum" sz="quarter" idx="4"/>
          </p:nvPr>
        </p:nvSpPr>
        <p:spPr>
          <a:xfrm>
            <a:off x="8610600" y="618172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8B5C8E-E234-4012-A049-14ABECB4DBCC}" type="slidenum">
              <a:rPr lang="es-ES" smtClean="0"/>
              <a:t>‹Nº›</a:t>
            </a:fld>
            <a:endParaRPr lang="es-ES"/>
          </a:p>
        </p:txBody>
      </p:sp>
    </p:spTree>
    <p:extLst>
      <p:ext uri="{BB962C8B-B14F-4D97-AF65-F5344CB8AC3E}">
        <p14:creationId xmlns:p14="http://schemas.microsoft.com/office/powerpoint/2010/main" val="1594574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9.svg"/></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9.sv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5D3806-4FE0-4345-82D4-8215C3ECB27B}"/>
              </a:ext>
            </a:extLst>
          </p:cNvPr>
          <p:cNvSpPr>
            <a:spLocks noGrp="1"/>
          </p:cNvSpPr>
          <p:nvPr>
            <p:ph type="ctrTitle"/>
          </p:nvPr>
        </p:nvSpPr>
        <p:spPr>
          <a:xfrm>
            <a:off x="975217" y="1747777"/>
            <a:ext cx="10241566" cy="2325962"/>
          </a:xfrm>
        </p:spPr>
        <p:txBody>
          <a:bodyPr>
            <a:normAutofit fontScale="90000"/>
          </a:bodyPr>
          <a:lstStyle/>
          <a:p>
            <a:r>
              <a:rPr lang="es-ES" sz="4800" b="1" dirty="0"/>
              <a:t>Desarrollo de software basado en microservicios: </a:t>
            </a:r>
            <a:br>
              <a:rPr lang="es-ES" sz="4800" b="1" dirty="0"/>
            </a:br>
            <a:r>
              <a:rPr lang="es-ES" sz="4800" b="1" dirty="0"/>
              <a:t>un caso de estudio para evaluar sus </a:t>
            </a:r>
            <a:br>
              <a:rPr lang="es-ES" sz="4800" b="1" dirty="0"/>
            </a:br>
            <a:r>
              <a:rPr lang="es-ES" sz="4800" b="1" dirty="0"/>
              <a:t>ventajas e inconvenientes</a:t>
            </a:r>
            <a:endParaRPr lang="es-ES" sz="4800" dirty="0"/>
          </a:p>
        </p:txBody>
      </p:sp>
      <p:pic>
        <p:nvPicPr>
          <p:cNvPr id="4" name="Imagen 3">
            <a:extLst>
              <a:ext uri="{FF2B5EF4-FFF2-40B4-BE49-F238E27FC236}">
                <a16:creationId xmlns:a16="http://schemas.microsoft.com/office/drawing/2014/main" id="{62A84D00-3BBC-43BC-875A-A2650032A153}"/>
              </a:ext>
            </a:extLst>
          </p:cNvPr>
          <p:cNvPicPr>
            <a:picLocks noChangeAspect="1"/>
          </p:cNvPicPr>
          <p:nvPr/>
        </p:nvPicPr>
        <p:blipFill>
          <a:blip r:embed="rId3"/>
          <a:stretch>
            <a:fillRect/>
          </a:stretch>
        </p:blipFill>
        <p:spPr>
          <a:xfrm>
            <a:off x="1078476" y="5866449"/>
            <a:ext cx="1971650" cy="696454"/>
          </a:xfrm>
          <a:prstGeom prst="rect">
            <a:avLst/>
          </a:prstGeom>
        </p:spPr>
      </p:pic>
      <p:pic>
        <p:nvPicPr>
          <p:cNvPr id="5" name="Imagen 4">
            <a:extLst>
              <a:ext uri="{FF2B5EF4-FFF2-40B4-BE49-F238E27FC236}">
                <a16:creationId xmlns:a16="http://schemas.microsoft.com/office/drawing/2014/main" id="{860A5EA3-5B3E-463E-8860-C7307C1F2CCD}"/>
              </a:ext>
            </a:extLst>
          </p:cNvPr>
          <p:cNvPicPr>
            <a:picLocks noChangeAspect="1"/>
          </p:cNvPicPr>
          <p:nvPr/>
        </p:nvPicPr>
        <p:blipFill>
          <a:blip r:embed="rId4"/>
          <a:stretch>
            <a:fillRect/>
          </a:stretch>
        </p:blipFill>
        <p:spPr>
          <a:xfrm>
            <a:off x="3176159" y="5931067"/>
            <a:ext cx="3335607" cy="567217"/>
          </a:xfrm>
          <a:prstGeom prst="rect">
            <a:avLst/>
          </a:prstGeom>
        </p:spPr>
      </p:pic>
      <p:sp>
        <p:nvSpPr>
          <p:cNvPr id="6" name="CuadroTexto 5">
            <a:extLst>
              <a:ext uri="{FF2B5EF4-FFF2-40B4-BE49-F238E27FC236}">
                <a16:creationId xmlns:a16="http://schemas.microsoft.com/office/drawing/2014/main" id="{CDB9D7D0-368A-4364-AA28-FE1273CCC31E}"/>
              </a:ext>
            </a:extLst>
          </p:cNvPr>
          <p:cNvSpPr txBox="1"/>
          <p:nvPr/>
        </p:nvSpPr>
        <p:spPr>
          <a:xfrm>
            <a:off x="7303625" y="5463251"/>
            <a:ext cx="4525702" cy="923330"/>
          </a:xfrm>
          <a:prstGeom prst="rect">
            <a:avLst/>
          </a:prstGeom>
          <a:noFill/>
        </p:spPr>
        <p:txBody>
          <a:bodyPr wrap="square" rtlCol="0">
            <a:spAutoFit/>
          </a:bodyPr>
          <a:lstStyle/>
          <a:p>
            <a:pPr algn="r"/>
            <a:r>
              <a:rPr lang="es-ES" b="1" dirty="0"/>
              <a:t>Autor</a:t>
            </a:r>
            <a:r>
              <a:rPr lang="es-ES" dirty="0"/>
              <a:t>: Víctor Alberto Iranzo Jiménez</a:t>
            </a:r>
          </a:p>
          <a:p>
            <a:pPr algn="r"/>
            <a:r>
              <a:rPr lang="es-ES" b="1" dirty="0"/>
              <a:t>Tutor</a:t>
            </a:r>
            <a:r>
              <a:rPr lang="es-ES" dirty="0"/>
              <a:t>: Patricio Orlando Letelier Torres</a:t>
            </a:r>
          </a:p>
          <a:p>
            <a:pPr algn="r"/>
            <a:r>
              <a:rPr lang="es-ES" b="1" dirty="0"/>
              <a:t>Curso</a:t>
            </a:r>
            <a:r>
              <a:rPr lang="es-ES" dirty="0"/>
              <a:t>: 2017/2018</a:t>
            </a:r>
          </a:p>
        </p:txBody>
      </p:sp>
    </p:spTree>
    <p:extLst>
      <p:ext uri="{BB962C8B-B14F-4D97-AF65-F5344CB8AC3E}">
        <p14:creationId xmlns:p14="http://schemas.microsoft.com/office/powerpoint/2010/main" val="1726146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259DD79-B3D1-45FE-9B17-E9A5AB56BCA1}"/>
              </a:ext>
            </a:extLst>
          </p:cNvPr>
          <p:cNvSpPr>
            <a:spLocks noGrp="1"/>
          </p:cNvSpPr>
          <p:nvPr>
            <p:ph type="title"/>
          </p:nvPr>
        </p:nvSpPr>
        <p:spPr>
          <a:xfrm>
            <a:off x="556532" y="643467"/>
            <a:ext cx="11210925" cy="744836"/>
          </a:xfrm>
        </p:spPr>
        <p:txBody>
          <a:bodyPr vert="horz" lIns="91440" tIns="45720" rIns="91440" bIns="45720" rtlCol="0" anchor="ctr">
            <a:normAutofit fontScale="90000"/>
          </a:bodyPr>
          <a:lstStyle/>
          <a:p>
            <a:pPr algn="ctr"/>
            <a:r>
              <a:rPr lang="en-US" sz="4800" b="1" kern="1200" dirty="0" err="1">
                <a:solidFill>
                  <a:schemeClr val="bg1"/>
                </a:solidFill>
                <a:latin typeface="+mj-lt"/>
                <a:ea typeface="+mj-ea"/>
                <a:cs typeface="+mj-cs"/>
              </a:rPr>
              <a:t>Pruebas</a:t>
            </a:r>
            <a:endParaRPr lang="en-US" sz="4800" b="1" kern="1200" dirty="0">
              <a:solidFill>
                <a:schemeClr val="bg1"/>
              </a:solidFill>
              <a:latin typeface="+mj-lt"/>
              <a:ea typeface="+mj-ea"/>
              <a:cs typeface="+mj-cs"/>
            </a:endParaRPr>
          </a:p>
        </p:txBody>
      </p:sp>
      <p:sp>
        <p:nvSpPr>
          <p:cNvPr id="3" name="Marcador de número de diapositiva 2">
            <a:extLst>
              <a:ext uri="{FF2B5EF4-FFF2-40B4-BE49-F238E27FC236}">
                <a16:creationId xmlns:a16="http://schemas.microsoft.com/office/drawing/2014/main" id="{98F9C59D-2A41-47B7-867E-29C967D2B8DA}"/>
              </a:ext>
            </a:extLst>
          </p:cNvPr>
          <p:cNvSpPr>
            <a:spLocks noGrp="1"/>
          </p:cNvSpPr>
          <p:nvPr>
            <p:ph type="sldNum" sz="quarter" idx="12"/>
          </p:nvPr>
        </p:nvSpPr>
        <p:spPr/>
        <p:txBody>
          <a:bodyPr/>
          <a:lstStyle/>
          <a:p>
            <a:fld id="{4E8B5C8E-E234-4012-A049-14ABECB4DBCC}" type="slidenum">
              <a:rPr lang="es-ES" smtClean="0"/>
              <a:t>10</a:t>
            </a:fld>
            <a:endParaRPr lang="es-ES" dirty="0"/>
          </a:p>
        </p:txBody>
      </p:sp>
      <p:pic>
        <p:nvPicPr>
          <p:cNvPr id="6" name="Imagen 5">
            <a:extLst>
              <a:ext uri="{FF2B5EF4-FFF2-40B4-BE49-F238E27FC236}">
                <a16:creationId xmlns:a16="http://schemas.microsoft.com/office/drawing/2014/main" id="{FFAC7B1E-AD14-4F47-936A-1326032955DF}"/>
              </a:ext>
            </a:extLst>
          </p:cNvPr>
          <p:cNvPicPr>
            <a:picLocks noChangeAspect="1"/>
          </p:cNvPicPr>
          <p:nvPr/>
        </p:nvPicPr>
        <p:blipFill rotWithShape="1">
          <a:blip r:embed="rId3">
            <a:extLst>
              <a:ext uri="{28A0092B-C50C-407E-A947-70E740481C1C}">
                <a14:useLocalDpi xmlns:a14="http://schemas.microsoft.com/office/drawing/2010/main" val="0"/>
              </a:ext>
            </a:extLst>
          </a:blip>
          <a:srcRect t="7763"/>
          <a:stretch/>
        </p:blipFill>
        <p:spPr>
          <a:xfrm>
            <a:off x="6161994" y="2122636"/>
            <a:ext cx="6005080" cy="3324760"/>
          </a:xfrm>
          <a:prstGeom prst="rect">
            <a:avLst/>
          </a:prstGeom>
        </p:spPr>
      </p:pic>
      <p:sp>
        <p:nvSpPr>
          <p:cNvPr id="4" name="CuadroTexto 3">
            <a:extLst>
              <a:ext uri="{FF2B5EF4-FFF2-40B4-BE49-F238E27FC236}">
                <a16:creationId xmlns:a16="http://schemas.microsoft.com/office/drawing/2014/main" id="{3267293F-D024-4035-9D80-5B3B8D30FE00}"/>
              </a:ext>
            </a:extLst>
          </p:cNvPr>
          <p:cNvSpPr txBox="1"/>
          <p:nvPr/>
        </p:nvSpPr>
        <p:spPr>
          <a:xfrm>
            <a:off x="488024" y="2166566"/>
            <a:ext cx="5625561" cy="4524315"/>
          </a:xfrm>
          <a:prstGeom prst="rect">
            <a:avLst/>
          </a:prstGeom>
          <a:noFill/>
        </p:spPr>
        <p:txBody>
          <a:bodyPr wrap="square" rtlCol="0">
            <a:spAutoFit/>
          </a:bodyPr>
          <a:lstStyle/>
          <a:p>
            <a:pPr marL="285750" indent="-285750">
              <a:buFont typeface="Arial" panose="020B0604020202020204" pitchFamily="34" charset="0"/>
              <a:buChar char="•"/>
            </a:pPr>
            <a:r>
              <a:rPr lang="es-ES" sz="2400" dirty="0"/>
              <a:t>    Facilidad de prueba</a:t>
            </a:r>
          </a:p>
          <a:p>
            <a:pPr marL="285750" indent="-285750">
              <a:buFont typeface="Arial" panose="020B0604020202020204" pitchFamily="34" charset="0"/>
              <a:buChar char="•"/>
            </a:pPr>
            <a:endParaRPr lang="es-ES" sz="2400" dirty="0"/>
          </a:p>
          <a:p>
            <a:pPr marL="285750" indent="-285750">
              <a:buFont typeface="Arial" panose="020B0604020202020204" pitchFamily="34" charset="0"/>
              <a:buChar char="•"/>
            </a:pPr>
            <a:r>
              <a:rPr lang="es-ES" sz="2400" dirty="0"/>
              <a:t>Hacer las pruebas lo más sencillas posibles, por ejemplo, utilizando </a:t>
            </a:r>
            <a:r>
              <a:rPr lang="es-ES" sz="2400" dirty="0" err="1"/>
              <a:t>fakes</a:t>
            </a:r>
            <a:r>
              <a:rPr lang="es-ES" sz="2400" dirty="0"/>
              <a:t>.</a:t>
            </a:r>
          </a:p>
          <a:p>
            <a:pPr marL="285750" indent="-285750">
              <a:buFont typeface="Arial" panose="020B0604020202020204" pitchFamily="34" charset="0"/>
              <a:buChar char="•"/>
            </a:pPr>
            <a:endParaRPr lang="es-ES" sz="2400" dirty="0"/>
          </a:p>
          <a:p>
            <a:pPr marL="285750" indent="-285750">
              <a:buFont typeface="Arial" panose="020B0604020202020204" pitchFamily="34" charset="0"/>
              <a:buChar char="•"/>
            </a:pPr>
            <a:r>
              <a:rPr lang="es-ES" sz="2400" b="1" dirty="0">
                <a:solidFill>
                  <a:srgbClr val="002060"/>
                </a:solidFill>
              </a:rPr>
              <a:t>Pruebas de extremo a extremo</a:t>
            </a:r>
            <a:r>
              <a:rPr lang="es-ES" sz="2400" dirty="0"/>
              <a:t>:</a:t>
            </a:r>
          </a:p>
          <a:p>
            <a:pPr marL="742950" lvl="1" indent="-285750">
              <a:buFont typeface="Arial" panose="020B0604020202020204" pitchFamily="34" charset="0"/>
              <a:buChar char="•"/>
            </a:pPr>
            <a:r>
              <a:rPr lang="es-ES" sz="2400" dirty="0"/>
              <a:t>Complejas</a:t>
            </a:r>
          </a:p>
          <a:p>
            <a:pPr marL="742950" lvl="1" indent="-285750">
              <a:buFont typeface="Arial" panose="020B0604020202020204" pitchFamily="34" charset="0"/>
              <a:buChar char="•"/>
            </a:pPr>
            <a:r>
              <a:rPr lang="es-ES" sz="2400" dirty="0"/>
              <a:t>Lentas</a:t>
            </a:r>
          </a:p>
          <a:p>
            <a:pPr marL="285750" indent="-285750">
              <a:buFont typeface="Arial" panose="020B0604020202020204" pitchFamily="34" charset="0"/>
              <a:buChar char="•"/>
            </a:pPr>
            <a:endParaRPr lang="es-ES" sz="2400" dirty="0"/>
          </a:p>
          <a:p>
            <a:pPr marL="285750" indent="-285750">
              <a:buFont typeface="Arial" panose="020B0604020202020204" pitchFamily="34" charset="0"/>
              <a:buChar char="•"/>
            </a:pPr>
            <a:endParaRPr lang="es-ES" sz="2400" dirty="0"/>
          </a:p>
          <a:p>
            <a:pPr marL="285750" indent="-285750">
              <a:buFont typeface="Arial" panose="020B0604020202020204" pitchFamily="34" charset="0"/>
              <a:buChar char="•"/>
            </a:pPr>
            <a:endParaRPr lang="es-ES" sz="2400" dirty="0"/>
          </a:p>
          <a:p>
            <a:pPr marL="285750" indent="-285750">
              <a:buFont typeface="Arial" panose="020B0604020202020204" pitchFamily="34" charset="0"/>
              <a:buChar char="•"/>
            </a:pPr>
            <a:endParaRPr lang="es-ES" sz="2400" dirty="0"/>
          </a:p>
        </p:txBody>
      </p:sp>
      <p:cxnSp>
        <p:nvCxnSpPr>
          <p:cNvPr id="8" name="Conector recto de flecha 7">
            <a:extLst>
              <a:ext uri="{FF2B5EF4-FFF2-40B4-BE49-F238E27FC236}">
                <a16:creationId xmlns:a16="http://schemas.microsoft.com/office/drawing/2014/main" id="{99D10559-F16B-4502-9F39-E9D41FC32E73}"/>
              </a:ext>
            </a:extLst>
          </p:cNvPr>
          <p:cNvCxnSpPr>
            <a:cxnSpLocks/>
          </p:cNvCxnSpPr>
          <p:nvPr/>
        </p:nvCxnSpPr>
        <p:spPr>
          <a:xfrm flipV="1">
            <a:off x="939238" y="2166566"/>
            <a:ext cx="0" cy="3693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670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wipe(down)">
                                      <p:cBhvr>
                                        <p:cTn id="15" dur="500"/>
                                        <p:tgtEl>
                                          <p:spTgt spid="4">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wipe(down)">
                                      <p:cBhvr>
                                        <p:cTn id="23" dur="500"/>
                                        <p:tgtEl>
                                          <p:spTgt spid="4">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wipe(down)">
                                      <p:cBhvr>
                                        <p:cTn id="26" dur="500"/>
                                        <p:tgtEl>
                                          <p:spTgt spid="4">
                                            <p:txEl>
                                              <p:pRg st="5" end="5"/>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wipe(down)">
                                      <p:cBhvr>
                                        <p:cTn id="29"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455C680-1658-43CE-B5CD-115A11C4E479}"/>
              </a:ext>
            </a:extLst>
          </p:cNvPr>
          <p:cNvSpPr>
            <a:spLocks noGrp="1"/>
          </p:cNvSpPr>
          <p:nvPr>
            <p:ph type="title"/>
          </p:nvPr>
        </p:nvSpPr>
        <p:spPr>
          <a:xfrm>
            <a:off x="643467" y="643467"/>
            <a:ext cx="3363974" cy="1597315"/>
          </a:xfrm>
          <a:noFill/>
          <a:ln w="19050">
            <a:noFill/>
          </a:ln>
        </p:spPr>
        <p:txBody>
          <a:bodyPr wrap="square">
            <a:normAutofit/>
          </a:bodyPr>
          <a:lstStyle/>
          <a:p>
            <a:pPr algn="ctr"/>
            <a:r>
              <a:rPr lang="es-ES" b="1" dirty="0">
                <a:solidFill>
                  <a:schemeClr val="bg1"/>
                </a:solidFill>
              </a:rPr>
              <a:t>Despliegue</a:t>
            </a:r>
          </a:p>
        </p:txBody>
      </p:sp>
      <p:sp>
        <p:nvSpPr>
          <p:cNvPr id="3" name="Marcador de contenido 2">
            <a:extLst>
              <a:ext uri="{FF2B5EF4-FFF2-40B4-BE49-F238E27FC236}">
                <a16:creationId xmlns:a16="http://schemas.microsoft.com/office/drawing/2014/main" id="{D0BDC5FE-2A81-41B7-9310-DCB5B9BDD807}"/>
              </a:ext>
            </a:extLst>
          </p:cNvPr>
          <p:cNvSpPr>
            <a:spLocks noGrp="1"/>
          </p:cNvSpPr>
          <p:nvPr>
            <p:ph idx="1"/>
          </p:nvPr>
        </p:nvSpPr>
        <p:spPr>
          <a:xfrm>
            <a:off x="419100" y="2587244"/>
            <a:ext cx="3746499" cy="3419856"/>
          </a:xfrm>
        </p:spPr>
        <p:txBody>
          <a:bodyPr>
            <a:normAutofit/>
          </a:bodyPr>
          <a:lstStyle/>
          <a:p>
            <a:r>
              <a:rPr lang="es-ES" sz="2400" u="sng" dirty="0">
                <a:solidFill>
                  <a:schemeClr val="bg1"/>
                </a:solidFill>
              </a:rPr>
              <a:t>Máquinas virtuales:</a:t>
            </a:r>
          </a:p>
          <a:p>
            <a:pPr marL="0" indent="0">
              <a:buNone/>
            </a:pPr>
            <a:r>
              <a:rPr lang="es-ES" sz="2400" dirty="0">
                <a:solidFill>
                  <a:schemeClr val="bg1"/>
                </a:solidFill>
              </a:rPr>
              <a:t>Mayor tiempo de despliegue y consumo de recursos.</a:t>
            </a:r>
          </a:p>
          <a:p>
            <a:endParaRPr lang="es-ES" sz="2400" dirty="0">
              <a:solidFill>
                <a:schemeClr val="bg1"/>
              </a:solidFill>
            </a:endParaRPr>
          </a:p>
          <a:p>
            <a:r>
              <a:rPr lang="es-ES" sz="2400" u="sng" dirty="0">
                <a:solidFill>
                  <a:schemeClr val="bg1"/>
                </a:solidFill>
              </a:rPr>
              <a:t>Contenedores</a:t>
            </a:r>
            <a:r>
              <a:rPr lang="es-ES" sz="2400" dirty="0">
                <a:solidFill>
                  <a:schemeClr val="bg1"/>
                </a:solidFill>
              </a:rPr>
              <a:t>: </a:t>
            </a:r>
          </a:p>
          <a:p>
            <a:pPr marL="0" indent="0">
              <a:buNone/>
            </a:pPr>
            <a:r>
              <a:rPr lang="es-ES" sz="2400" dirty="0">
                <a:solidFill>
                  <a:schemeClr val="bg1"/>
                </a:solidFill>
              </a:rPr>
              <a:t>Más ligeros pero menor grado de aislamiento.</a:t>
            </a:r>
          </a:p>
        </p:txBody>
      </p:sp>
      <p:pic>
        <p:nvPicPr>
          <p:cNvPr id="5" name="Imagen 4">
            <a:extLst>
              <a:ext uri="{FF2B5EF4-FFF2-40B4-BE49-F238E27FC236}">
                <a16:creationId xmlns:a16="http://schemas.microsoft.com/office/drawing/2014/main" id="{186FC96B-E55B-4AA1-9158-48D51A443E91}"/>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4809066" y="2483446"/>
            <a:ext cx="7202437" cy="3810000"/>
          </a:xfrm>
          <a:prstGeom prst="rect">
            <a:avLst/>
          </a:prstGeom>
        </p:spPr>
      </p:pic>
      <p:sp>
        <p:nvSpPr>
          <p:cNvPr id="4" name="Marcador de número de diapositiva 3">
            <a:extLst>
              <a:ext uri="{FF2B5EF4-FFF2-40B4-BE49-F238E27FC236}">
                <a16:creationId xmlns:a16="http://schemas.microsoft.com/office/drawing/2014/main" id="{966D9F5C-6FB1-464F-AC35-62878D4604A2}"/>
              </a:ext>
            </a:extLst>
          </p:cNvPr>
          <p:cNvSpPr>
            <a:spLocks noGrp="1"/>
          </p:cNvSpPr>
          <p:nvPr>
            <p:ph type="sldNum" sz="quarter" idx="12"/>
          </p:nvPr>
        </p:nvSpPr>
        <p:spPr/>
        <p:txBody>
          <a:bodyPr/>
          <a:lstStyle/>
          <a:p>
            <a:fld id="{4E8B5C8E-E234-4012-A049-14ABECB4DBCC}" type="slidenum">
              <a:rPr lang="es-ES" smtClean="0"/>
              <a:t>11</a:t>
            </a:fld>
            <a:endParaRPr lang="es-ES"/>
          </a:p>
        </p:txBody>
      </p:sp>
      <p:sp>
        <p:nvSpPr>
          <p:cNvPr id="6" name="CuadroTexto 5">
            <a:extLst>
              <a:ext uri="{FF2B5EF4-FFF2-40B4-BE49-F238E27FC236}">
                <a16:creationId xmlns:a16="http://schemas.microsoft.com/office/drawing/2014/main" id="{F9142E5E-6ED9-4F2E-B24D-D8DD7CBFAFD1}"/>
              </a:ext>
            </a:extLst>
          </p:cNvPr>
          <p:cNvSpPr txBox="1"/>
          <p:nvPr/>
        </p:nvSpPr>
        <p:spPr>
          <a:xfrm>
            <a:off x="4980091" y="1422760"/>
            <a:ext cx="3524810" cy="1077218"/>
          </a:xfrm>
          <a:prstGeom prst="rect">
            <a:avLst/>
          </a:prstGeom>
          <a:noFill/>
        </p:spPr>
        <p:txBody>
          <a:bodyPr wrap="square" rtlCol="0">
            <a:spAutoFit/>
          </a:bodyPr>
          <a:lstStyle/>
          <a:p>
            <a:r>
              <a:rPr lang="es-ES" sz="3200" dirty="0"/>
              <a:t>Despliegue con máquinas virtuales</a:t>
            </a:r>
          </a:p>
        </p:txBody>
      </p:sp>
      <p:sp>
        <p:nvSpPr>
          <p:cNvPr id="7" name="CuadroTexto 6">
            <a:extLst>
              <a:ext uri="{FF2B5EF4-FFF2-40B4-BE49-F238E27FC236}">
                <a16:creationId xmlns:a16="http://schemas.microsoft.com/office/drawing/2014/main" id="{9788847A-737F-4AC0-9F2E-7F5499A894E4}"/>
              </a:ext>
            </a:extLst>
          </p:cNvPr>
          <p:cNvSpPr txBox="1"/>
          <p:nvPr/>
        </p:nvSpPr>
        <p:spPr>
          <a:xfrm>
            <a:off x="8918519" y="1422760"/>
            <a:ext cx="3024673" cy="1077218"/>
          </a:xfrm>
          <a:prstGeom prst="rect">
            <a:avLst/>
          </a:prstGeom>
          <a:noFill/>
        </p:spPr>
        <p:txBody>
          <a:bodyPr wrap="square" rtlCol="0">
            <a:spAutoFit/>
          </a:bodyPr>
          <a:lstStyle/>
          <a:p>
            <a:r>
              <a:rPr lang="es-ES" sz="3200" dirty="0"/>
              <a:t>Despliegue con contenedores</a:t>
            </a:r>
          </a:p>
        </p:txBody>
      </p:sp>
    </p:spTree>
    <p:extLst>
      <p:ext uri="{BB962C8B-B14F-4D97-AF65-F5344CB8AC3E}">
        <p14:creationId xmlns:p14="http://schemas.microsoft.com/office/powerpoint/2010/main" val="2065670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2D7DB3-F7C7-415E-843B-0EEAF1FA6497}"/>
              </a:ext>
            </a:extLst>
          </p:cNvPr>
          <p:cNvSpPr>
            <a:spLocks noGrp="1"/>
          </p:cNvSpPr>
          <p:nvPr>
            <p:ph type="title"/>
          </p:nvPr>
        </p:nvSpPr>
        <p:spPr>
          <a:xfrm>
            <a:off x="488728" y="614864"/>
            <a:ext cx="7474172" cy="1325563"/>
          </a:xfrm>
        </p:spPr>
        <p:txBody>
          <a:bodyPr>
            <a:normAutofit/>
          </a:bodyPr>
          <a:lstStyle/>
          <a:p>
            <a:r>
              <a:rPr lang="es-ES" b="1" dirty="0"/>
              <a:t>Fase de mantenimiento</a:t>
            </a:r>
          </a:p>
        </p:txBody>
      </p:sp>
      <p:sp>
        <p:nvSpPr>
          <p:cNvPr id="3" name="Marcador de contenido 2">
            <a:extLst>
              <a:ext uri="{FF2B5EF4-FFF2-40B4-BE49-F238E27FC236}">
                <a16:creationId xmlns:a16="http://schemas.microsoft.com/office/drawing/2014/main" id="{A9A7E898-F333-458E-BB10-F44423617A04}"/>
              </a:ext>
            </a:extLst>
          </p:cNvPr>
          <p:cNvSpPr>
            <a:spLocks noGrp="1"/>
          </p:cNvSpPr>
          <p:nvPr>
            <p:ph idx="1"/>
          </p:nvPr>
        </p:nvSpPr>
        <p:spPr>
          <a:xfrm>
            <a:off x="633135" y="2231285"/>
            <a:ext cx="8032971" cy="3538427"/>
          </a:xfrm>
        </p:spPr>
        <p:txBody>
          <a:bodyPr anchor="ctr">
            <a:normAutofit/>
          </a:bodyPr>
          <a:lstStyle/>
          <a:p>
            <a:r>
              <a:rPr lang="es-ES" sz="2400" b="1" i="1" dirty="0"/>
              <a:t>“</a:t>
            </a:r>
            <a:r>
              <a:rPr lang="es-ES" sz="2400" b="1" i="1" dirty="0" err="1"/>
              <a:t>You</a:t>
            </a:r>
            <a:r>
              <a:rPr lang="es-ES" sz="2400" b="1" i="1" dirty="0"/>
              <a:t> </a:t>
            </a:r>
            <a:r>
              <a:rPr lang="es-ES" sz="2400" b="1" i="1" dirty="0" err="1"/>
              <a:t>build</a:t>
            </a:r>
            <a:r>
              <a:rPr lang="es-ES" sz="2400" b="1" i="1" dirty="0"/>
              <a:t> </a:t>
            </a:r>
            <a:r>
              <a:rPr lang="es-ES" sz="2400" b="1" i="1" dirty="0" err="1"/>
              <a:t>it</a:t>
            </a:r>
            <a:r>
              <a:rPr lang="es-ES" sz="2400" b="1" i="1" dirty="0"/>
              <a:t>, </a:t>
            </a:r>
            <a:r>
              <a:rPr lang="es-ES" sz="2400" b="1" i="1" dirty="0" err="1"/>
              <a:t>you</a:t>
            </a:r>
            <a:r>
              <a:rPr lang="es-ES" sz="2400" b="1" i="1" dirty="0"/>
              <a:t> run </a:t>
            </a:r>
            <a:r>
              <a:rPr lang="es-ES" sz="2400" b="1" i="1" dirty="0" err="1"/>
              <a:t>it</a:t>
            </a:r>
            <a:r>
              <a:rPr lang="es-ES" sz="2400" b="1" i="1" dirty="0"/>
              <a:t>” - Amazon</a:t>
            </a:r>
          </a:p>
          <a:p>
            <a:pPr lvl="1"/>
            <a:r>
              <a:rPr lang="es-ES" dirty="0"/>
              <a:t>El mismo equipo que implementa un microservicio realiza su mantenimiento</a:t>
            </a:r>
          </a:p>
          <a:p>
            <a:pPr lvl="1"/>
            <a:endParaRPr lang="es-ES" dirty="0"/>
          </a:p>
          <a:p>
            <a:r>
              <a:rPr lang="es-ES" sz="2400" dirty="0"/>
              <a:t>Garantizar los acuerdos de nivel de servicio mediante la monitorización</a:t>
            </a: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áfico 4" descr="Herramientas">
            <a:extLst>
              <a:ext uri="{FF2B5EF4-FFF2-40B4-BE49-F238E27FC236}">
                <a16:creationId xmlns:a16="http://schemas.microsoft.com/office/drawing/2014/main" id="{8890A2CF-CF3D-4036-96C3-0F469B74037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
        <p:nvSpPr>
          <p:cNvPr id="4" name="Marcador de número de diapositiva 3">
            <a:extLst>
              <a:ext uri="{FF2B5EF4-FFF2-40B4-BE49-F238E27FC236}">
                <a16:creationId xmlns:a16="http://schemas.microsoft.com/office/drawing/2014/main" id="{94D0DF30-A9D6-4A30-82BA-7187491E50A6}"/>
              </a:ext>
            </a:extLst>
          </p:cNvPr>
          <p:cNvSpPr>
            <a:spLocks noGrp="1"/>
          </p:cNvSpPr>
          <p:nvPr>
            <p:ph type="sldNum" sz="quarter" idx="12"/>
          </p:nvPr>
        </p:nvSpPr>
        <p:spPr/>
        <p:txBody>
          <a:bodyPr/>
          <a:lstStyle/>
          <a:p>
            <a:fld id="{4E8B5C8E-E234-4012-A049-14ABECB4DBCC}" type="slidenum">
              <a:rPr lang="es-ES" smtClean="0"/>
              <a:t>12</a:t>
            </a:fld>
            <a:endParaRPr lang="es-ES"/>
          </a:p>
        </p:txBody>
      </p:sp>
    </p:spTree>
    <p:extLst>
      <p:ext uri="{BB962C8B-B14F-4D97-AF65-F5344CB8AC3E}">
        <p14:creationId xmlns:p14="http://schemas.microsoft.com/office/powerpoint/2010/main" val="63326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7FC9E1-3822-4A77-BF65-E4BA63DC8AEE}"/>
              </a:ext>
            </a:extLst>
          </p:cNvPr>
          <p:cNvSpPr>
            <a:spLocks noGrp="1"/>
          </p:cNvSpPr>
          <p:nvPr>
            <p:ph type="title"/>
          </p:nvPr>
        </p:nvSpPr>
        <p:spPr>
          <a:xfrm>
            <a:off x="1136428" y="627564"/>
            <a:ext cx="7474172" cy="1325563"/>
          </a:xfrm>
        </p:spPr>
        <p:txBody>
          <a:bodyPr>
            <a:normAutofit/>
          </a:bodyPr>
          <a:lstStyle/>
          <a:p>
            <a:r>
              <a:rPr lang="es-ES" b="1" dirty="0"/>
              <a:t>Contenedores</a:t>
            </a:r>
          </a:p>
        </p:txBody>
      </p:sp>
      <p:sp>
        <p:nvSpPr>
          <p:cNvPr id="11" name="Rectangle 1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a:solidFill>
              <a:srgbClr val="078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a:extLst>
              <a:ext uri="{FF2B5EF4-FFF2-40B4-BE49-F238E27FC236}">
                <a16:creationId xmlns:a16="http://schemas.microsoft.com/office/drawing/2014/main" id="{131829BB-1CE2-4D3B-B32B-AA1C729E13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2437" y="2748704"/>
            <a:ext cx="1592886" cy="1360590"/>
          </a:xfrm>
          <a:prstGeom prst="rect">
            <a:avLst/>
          </a:prstGeom>
        </p:spPr>
      </p:pic>
      <p:sp>
        <p:nvSpPr>
          <p:cNvPr id="4" name="AutoShape 2" descr="Resultado de imagen de docker">
            <a:extLst>
              <a:ext uri="{FF2B5EF4-FFF2-40B4-BE49-F238E27FC236}">
                <a16:creationId xmlns:a16="http://schemas.microsoft.com/office/drawing/2014/main" id="{D7528DC5-6E2A-4B1C-AD25-B2981CD1D2E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9" name="Marcador de contenido 2">
            <a:extLst>
              <a:ext uri="{FF2B5EF4-FFF2-40B4-BE49-F238E27FC236}">
                <a16:creationId xmlns:a16="http://schemas.microsoft.com/office/drawing/2014/main" id="{932FAE83-4150-4EFE-9065-392CA3212B9D}"/>
              </a:ext>
            </a:extLst>
          </p:cNvPr>
          <p:cNvSpPr txBox="1">
            <a:spLocks/>
          </p:cNvSpPr>
          <p:nvPr/>
        </p:nvSpPr>
        <p:spPr>
          <a:xfrm>
            <a:off x="1136429" y="2278173"/>
            <a:ext cx="6467867" cy="345061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400" b="1" dirty="0"/>
              <a:t>Contenedores Linux (LXC)</a:t>
            </a:r>
          </a:p>
          <a:p>
            <a:pPr lvl="1"/>
            <a:r>
              <a:rPr lang="es-ES" dirty="0"/>
              <a:t>Limitan al uso de Linux como base del entorno</a:t>
            </a:r>
          </a:p>
          <a:p>
            <a:pPr marL="457200" lvl="1" indent="0">
              <a:buFont typeface="Arial" panose="020B0604020202020204" pitchFamily="34" charset="0"/>
              <a:buNone/>
            </a:pPr>
            <a:endParaRPr lang="es-ES" b="1" dirty="0"/>
          </a:p>
          <a:p>
            <a:r>
              <a:rPr lang="es-ES" sz="2400" b="1" dirty="0"/>
              <a:t>Contenedores Docker</a:t>
            </a:r>
          </a:p>
          <a:p>
            <a:pPr lvl="1"/>
            <a:r>
              <a:rPr lang="es-ES" dirty="0"/>
              <a:t>Funcionamiento sencillo</a:t>
            </a:r>
          </a:p>
          <a:p>
            <a:pPr lvl="1"/>
            <a:r>
              <a:rPr lang="es-ES" dirty="0"/>
              <a:t>Facilita la cooperación entre los equipos</a:t>
            </a:r>
          </a:p>
          <a:p>
            <a:pPr marL="0" indent="0">
              <a:buNone/>
            </a:pPr>
            <a:endParaRPr lang="es-ES" sz="2400" dirty="0"/>
          </a:p>
        </p:txBody>
      </p:sp>
      <p:sp>
        <p:nvSpPr>
          <p:cNvPr id="3" name="Marcador de número de diapositiva 2">
            <a:extLst>
              <a:ext uri="{FF2B5EF4-FFF2-40B4-BE49-F238E27FC236}">
                <a16:creationId xmlns:a16="http://schemas.microsoft.com/office/drawing/2014/main" id="{6FF20C26-3D2E-4D86-8CA8-A36EE5811003}"/>
              </a:ext>
            </a:extLst>
          </p:cNvPr>
          <p:cNvSpPr>
            <a:spLocks noGrp="1"/>
          </p:cNvSpPr>
          <p:nvPr>
            <p:ph type="sldNum" sz="quarter" idx="12"/>
          </p:nvPr>
        </p:nvSpPr>
        <p:spPr/>
        <p:txBody>
          <a:bodyPr/>
          <a:lstStyle/>
          <a:p>
            <a:fld id="{4E8B5C8E-E234-4012-A049-14ABECB4DBCC}" type="slidenum">
              <a:rPr lang="es-ES" smtClean="0"/>
              <a:t>13</a:t>
            </a:fld>
            <a:endParaRPr lang="es-ES"/>
          </a:p>
        </p:txBody>
      </p:sp>
    </p:spTree>
    <p:extLst>
      <p:ext uri="{BB962C8B-B14F-4D97-AF65-F5344CB8AC3E}">
        <p14:creationId xmlns:p14="http://schemas.microsoft.com/office/powerpoint/2010/main" val="627555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7FC9E1-3822-4A77-BF65-E4BA63DC8AEE}"/>
              </a:ext>
            </a:extLst>
          </p:cNvPr>
          <p:cNvSpPr>
            <a:spLocks noGrp="1"/>
          </p:cNvSpPr>
          <p:nvPr>
            <p:ph type="title"/>
          </p:nvPr>
        </p:nvSpPr>
        <p:spPr>
          <a:xfrm>
            <a:off x="1136428" y="627564"/>
            <a:ext cx="7474172" cy="1325563"/>
          </a:xfrm>
        </p:spPr>
        <p:txBody>
          <a:bodyPr>
            <a:normAutofit/>
          </a:bodyPr>
          <a:lstStyle/>
          <a:p>
            <a:r>
              <a:rPr lang="es-ES" b="1" dirty="0"/>
              <a:t>Orquestadores</a:t>
            </a:r>
          </a:p>
        </p:txBody>
      </p:sp>
      <p:sp>
        <p:nvSpPr>
          <p:cNvPr id="11" name="Rectangle 1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a:solidFill>
              <a:srgbClr val="078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utoShape 2" descr="Resultado de imagen de docker">
            <a:extLst>
              <a:ext uri="{FF2B5EF4-FFF2-40B4-BE49-F238E27FC236}">
                <a16:creationId xmlns:a16="http://schemas.microsoft.com/office/drawing/2014/main" id="{D7528DC5-6E2A-4B1C-AD25-B2981CD1D2E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8" name="Imagen 7">
            <a:extLst>
              <a:ext uri="{FF2B5EF4-FFF2-40B4-BE49-F238E27FC236}">
                <a16:creationId xmlns:a16="http://schemas.microsoft.com/office/drawing/2014/main" id="{52891528-2C89-47DD-B0E2-F7581AF60F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7678" y="2786078"/>
            <a:ext cx="1695616" cy="1285842"/>
          </a:xfrm>
          <a:prstGeom prst="rect">
            <a:avLst/>
          </a:prstGeom>
        </p:spPr>
      </p:pic>
      <p:sp>
        <p:nvSpPr>
          <p:cNvPr id="9" name="Marcador de contenido 2">
            <a:extLst>
              <a:ext uri="{FF2B5EF4-FFF2-40B4-BE49-F238E27FC236}">
                <a16:creationId xmlns:a16="http://schemas.microsoft.com/office/drawing/2014/main" id="{1C947856-5F6E-457D-8522-BAE3CEEA405D}"/>
              </a:ext>
            </a:extLst>
          </p:cNvPr>
          <p:cNvSpPr txBox="1">
            <a:spLocks/>
          </p:cNvSpPr>
          <p:nvPr/>
        </p:nvSpPr>
        <p:spPr>
          <a:xfrm>
            <a:off x="1288829" y="2430573"/>
            <a:ext cx="6467867" cy="345061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400" b="1" dirty="0"/>
              <a:t>Kubernetes</a:t>
            </a:r>
          </a:p>
          <a:p>
            <a:pPr lvl="1"/>
            <a:r>
              <a:rPr lang="es-ES" dirty="0"/>
              <a:t>Gestiona los contenedores a nivel de los </a:t>
            </a:r>
            <a:r>
              <a:rPr lang="es-ES" i="1" dirty="0" err="1"/>
              <a:t>pods</a:t>
            </a:r>
            <a:endParaRPr lang="es-ES" i="1" dirty="0"/>
          </a:p>
          <a:p>
            <a:pPr lvl="1"/>
            <a:r>
              <a:rPr lang="es-ES" dirty="0"/>
              <a:t>Permite especificar el número de replicas de un </a:t>
            </a:r>
            <a:r>
              <a:rPr lang="es-ES" i="1" dirty="0" err="1"/>
              <a:t>pod</a:t>
            </a:r>
            <a:endParaRPr lang="es-ES" i="1" dirty="0"/>
          </a:p>
          <a:p>
            <a:pPr marL="457200" lvl="1" indent="0">
              <a:buFont typeface="Arial" panose="020B0604020202020204" pitchFamily="34" charset="0"/>
              <a:buNone/>
            </a:pPr>
            <a:endParaRPr lang="es-ES" dirty="0"/>
          </a:p>
          <a:p>
            <a:r>
              <a:rPr lang="es-ES" sz="2400" b="1" dirty="0"/>
              <a:t>Docker </a:t>
            </a:r>
            <a:r>
              <a:rPr lang="es-ES" sz="2400" b="1" dirty="0" err="1"/>
              <a:t>Swarm</a:t>
            </a:r>
            <a:endParaRPr lang="es-ES" sz="2400" b="1" dirty="0"/>
          </a:p>
          <a:p>
            <a:pPr lvl="1"/>
            <a:r>
              <a:rPr lang="es-ES" dirty="0"/>
              <a:t>Orquestador nativo para los contenedores Docker</a:t>
            </a:r>
          </a:p>
          <a:p>
            <a:endParaRPr lang="es-ES" sz="2400" dirty="0"/>
          </a:p>
        </p:txBody>
      </p:sp>
      <p:sp>
        <p:nvSpPr>
          <p:cNvPr id="3" name="Marcador de número de diapositiva 2">
            <a:extLst>
              <a:ext uri="{FF2B5EF4-FFF2-40B4-BE49-F238E27FC236}">
                <a16:creationId xmlns:a16="http://schemas.microsoft.com/office/drawing/2014/main" id="{B7866DF7-3C03-4C33-B897-BF026BCA87A5}"/>
              </a:ext>
            </a:extLst>
          </p:cNvPr>
          <p:cNvSpPr>
            <a:spLocks noGrp="1"/>
          </p:cNvSpPr>
          <p:nvPr>
            <p:ph type="sldNum" sz="quarter" idx="12"/>
          </p:nvPr>
        </p:nvSpPr>
        <p:spPr/>
        <p:txBody>
          <a:bodyPr/>
          <a:lstStyle/>
          <a:p>
            <a:fld id="{4E8B5C8E-E234-4012-A049-14ABECB4DBCC}" type="slidenum">
              <a:rPr lang="es-ES" smtClean="0"/>
              <a:t>14</a:t>
            </a:fld>
            <a:endParaRPr lang="es-ES"/>
          </a:p>
        </p:txBody>
      </p:sp>
    </p:spTree>
    <p:extLst>
      <p:ext uri="{BB962C8B-B14F-4D97-AF65-F5344CB8AC3E}">
        <p14:creationId xmlns:p14="http://schemas.microsoft.com/office/powerpoint/2010/main" val="3699355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1">
            <a:extLst>
              <a:ext uri="{FF2B5EF4-FFF2-40B4-BE49-F238E27FC236}">
                <a16:creationId xmlns:a16="http://schemas.microsoft.com/office/drawing/2014/main" id="{61B91595-DF01-4E8B-80BF-B812BA9BF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346694"/>
            <a:ext cx="10447252" cy="1511306"/>
          </a:xfrm>
          <a:custGeom>
            <a:avLst/>
            <a:gdLst>
              <a:gd name="connsiteX0" fmla="*/ 0 w 10447252"/>
              <a:gd name="connsiteY0" fmla="*/ 0 h 1511306"/>
              <a:gd name="connsiteX1" fmla="*/ 3100647 w 10447252"/>
              <a:gd name="connsiteY1" fmla="*/ 0 h 1511306"/>
              <a:gd name="connsiteX2" fmla="*/ 3292695 w 10447252"/>
              <a:gd name="connsiteY2" fmla="*/ 0 h 1511306"/>
              <a:gd name="connsiteX3" fmla="*/ 3340133 w 10447252"/>
              <a:gd name="connsiteY3" fmla="*/ 0 h 1511306"/>
              <a:gd name="connsiteX4" fmla="*/ 4310215 w 10447252"/>
              <a:gd name="connsiteY4" fmla="*/ 0 h 1511306"/>
              <a:gd name="connsiteX5" fmla="*/ 5506390 w 10447252"/>
              <a:gd name="connsiteY5" fmla="*/ 0 h 1511306"/>
              <a:gd name="connsiteX6" fmla="*/ 5506390 w 10447252"/>
              <a:gd name="connsiteY6" fmla="*/ 2544 h 1511306"/>
              <a:gd name="connsiteX7" fmla="*/ 5901778 w 10447252"/>
              <a:gd name="connsiteY7" fmla="*/ 2544 h 1511306"/>
              <a:gd name="connsiteX8" fmla="*/ 5901778 w 10447252"/>
              <a:gd name="connsiteY8" fmla="*/ 0 h 1511306"/>
              <a:gd name="connsiteX9" fmla="*/ 10447252 w 10447252"/>
              <a:gd name="connsiteY9" fmla="*/ 0 h 1511306"/>
              <a:gd name="connsiteX10" fmla="*/ 9749635 w 10447252"/>
              <a:gd name="connsiteY10" fmla="*/ 1511301 h 1511306"/>
              <a:gd name="connsiteX11" fmla="*/ 5901779 w 10447252"/>
              <a:gd name="connsiteY11" fmla="*/ 1511301 h 1511306"/>
              <a:gd name="connsiteX12" fmla="*/ 5901779 w 10447252"/>
              <a:gd name="connsiteY12" fmla="*/ 1511304 h 1511306"/>
              <a:gd name="connsiteX13" fmla="*/ 5506390 w 10447252"/>
              <a:gd name="connsiteY13" fmla="*/ 1511304 h 1511306"/>
              <a:gd name="connsiteX14" fmla="*/ 5506390 w 10447252"/>
              <a:gd name="connsiteY14" fmla="*/ 1511306 h 1511306"/>
              <a:gd name="connsiteX15" fmla="*/ 4434058 w 10447252"/>
              <a:gd name="connsiteY15" fmla="*/ 1511306 h 1511306"/>
              <a:gd name="connsiteX16" fmla="*/ 4319855 w 10447252"/>
              <a:gd name="connsiteY16" fmla="*/ 1511306 h 1511306"/>
              <a:gd name="connsiteX17" fmla="*/ 4310215 w 10447252"/>
              <a:gd name="connsiteY17" fmla="*/ 1511306 h 1511306"/>
              <a:gd name="connsiteX18" fmla="*/ 3340133 w 10447252"/>
              <a:gd name="connsiteY18" fmla="*/ 1511306 h 1511306"/>
              <a:gd name="connsiteX19" fmla="*/ 3292695 w 10447252"/>
              <a:gd name="connsiteY19" fmla="*/ 1511306 h 1511306"/>
              <a:gd name="connsiteX20" fmla="*/ 3100647 w 10447252"/>
              <a:gd name="connsiteY20" fmla="*/ 1511306 h 1511306"/>
              <a:gd name="connsiteX21" fmla="*/ 0 w 10447252"/>
              <a:gd name="connsiteY21"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47252" h="1511306">
                <a:moveTo>
                  <a:pt x="0" y="0"/>
                </a:moveTo>
                <a:lnTo>
                  <a:pt x="3100647" y="0"/>
                </a:lnTo>
                <a:lnTo>
                  <a:pt x="3292695" y="0"/>
                </a:lnTo>
                <a:lnTo>
                  <a:pt x="3340133" y="0"/>
                </a:lnTo>
                <a:lnTo>
                  <a:pt x="4310215" y="0"/>
                </a:lnTo>
                <a:lnTo>
                  <a:pt x="5506390" y="0"/>
                </a:lnTo>
                <a:lnTo>
                  <a:pt x="5506390" y="2544"/>
                </a:lnTo>
                <a:lnTo>
                  <a:pt x="5901778" y="2544"/>
                </a:lnTo>
                <a:lnTo>
                  <a:pt x="5901778" y="0"/>
                </a:lnTo>
                <a:lnTo>
                  <a:pt x="10447252" y="0"/>
                </a:lnTo>
                <a:lnTo>
                  <a:pt x="9749635" y="1511301"/>
                </a:lnTo>
                <a:lnTo>
                  <a:pt x="5901779" y="1511301"/>
                </a:lnTo>
                <a:lnTo>
                  <a:pt x="5901779" y="1511304"/>
                </a:lnTo>
                <a:lnTo>
                  <a:pt x="5506390" y="1511304"/>
                </a:lnTo>
                <a:lnTo>
                  <a:pt x="5506390" y="1511306"/>
                </a:lnTo>
                <a:lnTo>
                  <a:pt x="4434058" y="1511306"/>
                </a:lnTo>
                <a:lnTo>
                  <a:pt x="4319855" y="1511306"/>
                </a:lnTo>
                <a:lnTo>
                  <a:pt x="4310215" y="1511306"/>
                </a:lnTo>
                <a:lnTo>
                  <a:pt x="3340133" y="1511306"/>
                </a:lnTo>
                <a:lnTo>
                  <a:pt x="3292695" y="1511306"/>
                </a:lnTo>
                <a:lnTo>
                  <a:pt x="3100647" y="1511306"/>
                </a:lnTo>
                <a:lnTo>
                  <a:pt x="0" y="15113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3">
            <a:extLst>
              <a:ext uri="{FF2B5EF4-FFF2-40B4-BE49-F238E27FC236}">
                <a16:creationId xmlns:a16="http://schemas.microsoft.com/office/drawing/2014/main" id="{8AC533DD-1CF6-4A33-852D-387744153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2891" y="5346700"/>
            <a:ext cx="2329109" cy="1511301"/>
          </a:xfrm>
          <a:custGeom>
            <a:avLst/>
            <a:gdLst>
              <a:gd name="connsiteX0" fmla="*/ 697617 w 2329109"/>
              <a:gd name="connsiteY0" fmla="*/ 0 h 1511301"/>
              <a:gd name="connsiteX1" fmla="*/ 2329109 w 2329109"/>
              <a:gd name="connsiteY1" fmla="*/ 0 h 1511301"/>
              <a:gd name="connsiteX2" fmla="*/ 2329109 w 2329109"/>
              <a:gd name="connsiteY2" fmla="*/ 1511301 h 1511301"/>
              <a:gd name="connsiteX3" fmla="*/ 0 w 2329109"/>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2329109" h="1511301">
                <a:moveTo>
                  <a:pt x="697617" y="0"/>
                </a:moveTo>
                <a:lnTo>
                  <a:pt x="2329109" y="0"/>
                </a:lnTo>
                <a:lnTo>
                  <a:pt x="2329109" y="1511301"/>
                </a:lnTo>
                <a:lnTo>
                  <a:pt x="0" y="1511301"/>
                </a:lnTo>
                <a:close/>
              </a:path>
            </a:pathLst>
          </a:custGeom>
          <a:solidFill>
            <a:schemeClr val="tx2">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42B1D601-C021-4D0F-9CF4-60B7CE1F25A3}"/>
              </a:ext>
            </a:extLst>
          </p:cNvPr>
          <p:cNvSpPr>
            <a:spLocks noGrp="1"/>
          </p:cNvSpPr>
          <p:nvPr>
            <p:ph type="title"/>
          </p:nvPr>
        </p:nvSpPr>
        <p:spPr>
          <a:xfrm>
            <a:off x="767240" y="5346117"/>
            <a:ext cx="9095651" cy="830231"/>
          </a:xfrm>
        </p:spPr>
        <p:txBody>
          <a:bodyPr vert="horz" lIns="91440" tIns="45720" rIns="91440" bIns="45720" rtlCol="0" anchor="b">
            <a:normAutofit/>
          </a:bodyPr>
          <a:lstStyle/>
          <a:p>
            <a:pPr algn="ctr"/>
            <a:r>
              <a:rPr lang="en-US" b="1" kern="1200" dirty="0">
                <a:solidFill>
                  <a:schemeClr val="bg1"/>
                </a:solidFill>
                <a:latin typeface="+mj-lt"/>
                <a:ea typeface="+mj-ea"/>
                <a:cs typeface="+mj-cs"/>
              </a:rPr>
              <a:t>Plan de </a:t>
            </a:r>
            <a:r>
              <a:rPr lang="en-US" b="1" kern="1200" dirty="0" err="1">
                <a:solidFill>
                  <a:schemeClr val="bg1"/>
                </a:solidFill>
                <a:latin typeface="+mj-lt"/>
                <a:ea typeface="+mj-ea"/>
                <a:cs typeface="+mj-cs"/>
              </a:rPr>
              <a:t>desarrollo</a:t>
            </a:r>
            <a:endParaRPr lang="en-US" b="1" kern="1200" dirty="0">
              <a:solidFill>
                <a:schemeClr val="bg1"/>
              </a:solidFill>
              <a:latin typeface="+mj-lt"/>
              <a:ea typeface="+mj-ea"/>
              <a:cs typeface="+mj-cs"/>
            </a:endParaRPr>
          </a:p>
        </p:txBody>
      </p:sp>
      <p:sp>
        <p:nvSpPr>
          <p:cNvPr id="3" name="Marcador de contenido 2">
            <a:extLst>
              <a:ext uri="{FF2B5EF4-FFF2-40B4-BE49-F238E27FC236}">
                <a16:creationId xmlns:a16="http://schemas.microsoft.com/office/drawing/2014/main" id="{8601A529-057A-4A8F-8AF1-EB7DAAB71E56}"/>
              </a:ext>
            </a:extLst>
          </p:cNvPr>
          <p:cNvSpPr>
            <a:spLocks noGrp="1"/>
          </p:cNvSpPr>
          <p:nvPr>
            <p:ph idx="1"/>
          </p:nvPr>
        </p:nvSpPr>
        <p:spPr>
          <a:xfrm>
            <a:off x="-195719" y="6241729"/>
            <a:ext cx="11223164" cy="523763"/>
          </a:xfrm>
        </p:spPr>
        <p:txBody>
          <a:bodyPr vert="horz" lIns="91440" tIns="45720" rIns="91440" bIns="45720" rtlCol="0">
            <a:normAutofit/>
          </a:bodyPr>
          <a:lstStyle/>
          <a:p>
            <a:pPr marL="0" indent="0" algn="ctr">
              <a:buNone/>
            </a:pPr>
            <a:r>
              <a:rPr lang="en-US" sz="2400" kern="1200" dirty="0" err="1">
                <a:solidFill>
                  <a:schemeClr val="bg1"/>
                </a:solidFill>
                <a:latin typeface="+mn-lt"/>
                <a:ea typeface="+mn-ea"/>
                <a:cs typeface="+mn-cs"/>
              </a:rPr>
              <a:t>Uso</a:t>
            </a:r>
            <a:r>
              <a:rPr lang="en-US" sz="2400" kern="1200" dirty="0">
                <a:solidFill>
                  <a:schemeClr val="bg1"/>
                </a:solidFill>
                <a:latin typeface="+mn-lt"/>
                <a:ea typeface="+mn-ea"/>
                <a:cs typeface="+mn-cs"/>
              </a:rPr>
              <a:t> de GitHub projects para </a:t>
            </a:r>
            <a:r>
              <a:rPr lang="en-US" sz="2400" kern="1200" dirty="0" err="1">
                <a:solidFill>
                  <a:schemeClr val="bg1"/>
                </a:solidFill>
                <a:latin typeface="+mn-lt"/>
                <a:ea typeface="+mn-ea"/>
                <a:cs typeface="+mn-cs"/>
              </a:rPr>
              <a:t>organizar</a:t>
            </a:r>
            <a:r>
              <a:rPr lang="en-US" sz="2400" kern="1200" dirty="0">
                <a:solidFill>
                  <a:schemeClr val="bg1"/>
                </a:solidFill>
                <a:latin typeface="+mn-lt"/>
                <a:ea typeface="+mn-ea"/>
                <a:cs typeface="+mn-cs"/>
              </a:rPr>
              <a:t> las </a:t>
            </a:r>
            <a:r>
              <a:rPr lang="en-US" sz="2400" kern="1200" dirty="0" err="1">
                <a:solidFill>
                  <a:schemeClr val="bg1"/>
                </a:solidFill>
                <a:latin typeface="+mn-lt"/>
                <a:ea typeface="+mn-ea"/>
                <a:cs typeface="+mn-cs"/>
              </a:rPr>
              <a:t>tareas</a:t>
            </a:r>
            <a:r>
              <a:rPr lang="en-US" sz="2400" kern="1200" dirty="0">
                <a:solidFill>
                  <a:schemeClr val="bg1"/>
                </a:solidFill>
                <a:latin typeface="+mn-lt"/>
                <a:ea typeface="+mn-ea"/>
                <a:cs typeface="+mn-cs"/>
              </a:rPr>
              <a:t> a </a:t>
            </a:r>
            <a:r>
              <a:rPr lang="en-US" sz="2400" kern="1200" dirty="0" err="1">
                <a:solidFill>
                  <a:schemeClr val="bg1"/>
                </a:solidFill>
                <a:latin typeface="+mn-lt"/>
                <a:ea typeface="+mn-ea"/>
                <a:cs typeface="+mn-cs"/>
              </a:rPr>
              <a:t>realizar</a:t>
            </a:r>
            <a:endParaRPr lang="en-US" sz="2400" kern="1200" dirty="0">
              <a:solidFill>
                <a:schemeClr val="bg1"/>
              </a:solidFill>
              <a:latin typeface="+mn-lt"/>
              <a:ea typeface="+mn-ea"/>
              <a:cs typeface="+mn-cs"/>
            </a:endParaRPr>
          </a:p>
        </p:txBody>
      </p:sp>
      <p:sp>
        <p:nvSpPr>
          <p:cNvPr id="4" name="Marcador de número de diapositiva 3">
            <a:extLst>
              <a:ext uri="{FF2B5EF4-FFF2-40B4-BE49-F238E27FC236}">
                <a16:creationId xmlns:a16="http://schemas.microsoft.com/office/drawing/2014/main" id="{81C24233-BE9C-49DB-9293-E28BAAFC0329}"/>
              </a:ext>
            </a:extLst>
          </p:cNvPr>
          <p:cNvSpPr>
            <a:spLocks noGrp="1"/>
          </p:cNvSpPr>
          <p:nvPr>
            <p:ph type="sldNum" sz="quarter" idx="12"/>
          </p:nvPr>
        </p:nvSpPr>
        <p:spPr/>
        <p:txBody>
          <a:bodyPr/>
          <a:lstStyle/>
          <a:p>
            <a:fld id="{4E8B5C8E-E234-4012-A049-14ABECB4DBCC}" type="slidenum">
              <a:rPr lang="es-ES" smtClean="0"/>
              <a:t>15</a:t>
            </a:fld>
            <a:endParaRPr lang="es-ES"/>
          </a:p>
        </p:txBody>
      </p:sp>
      <p:pic>
        <p:nvPicPr>
          <p:cNvPr id="6" name="Imagen 5">
            <a:extLst>
              <a:ext uri="{FF2B5EF4-FFF2-40B4-BE49-F238E27FC236}">
                <a16:creationId xmlns:a16="http://schemas.microsoft.com/office/drawing/2014/main" id="{A8B24F98-8785-437B-87ED-B8F732E1310E}"/>
              </a:ext>
            </a:extLst>
          </p:cNvPr>
          <p:cNvPicPr>
            <a:picLocks noChangeAspect="1"/>
          </p:cNvPicPr>
          <p:nvPr/>
        </p:nvPicPr>
        <p:blipFill>
          <a:blip r:embed="rId3"/>
          <a:stretch>
            <a:fillRect/>
          </a:stretch>
        </p:blipFill>
        <p:spPr>
          <a:xfrm>
            <a:off x="0" y="-15875"/>
            <a:ext cx="12192000" cy="4686300"/>
          </a:xfrm>
          <a:prstGeom prst="rect">
            <a:avLst/>
          </a:prstGeom>
        </p:spPr>
      </p:pic>
    </p:spTree>
    <p:extLst>
      <p:ext uri="{BB962C8B-B14F-4D97-AF65-F5344CB8AC3E}">
        <p14:creationId xmlns:p14="http://schemas.microsoft.com/office/powerpoint/2010/main" val="358393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1">
            <a:extLst>
              <a:ext uri="{FF2B5EF4-FFF2-40B4-BE49-F238E27FC236}">
                <a16:creationId xmlns:a16="http://schemas.microsoft.com/office/drawing/2014/main" id="{61B91595-DF01-4E8B-80BF-B812BA9BF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346694"/>
            <a:ext cx="10447252" cy="1511306"/>
          </a:xfrm>
          <a:custGeom>
            <a:avLst/>
            <a:gdLst>
              <a:gd name="connsiteX0" fmla="*/ 0 w 10447252"/>
              <a:gd name="connsiteY0" fmla="*/ 0 h 1511306"/>
              <a:gd name="connsiteX1" fmla="*/ 3100647 w 10447252"/>
              <a:gd name="connsiteY1" fmla="*/ 0 h 1511306"/>
              <a:gd name="connsiteX2" fmla="*/ 3292695 w 10447252"/>
              <a:gd name="connsiteY2" fmla="*/ 0 h 1511306"/>
              <a:gd name="connsiteX3" fmla="*/ 3340133 w 10447252"/>
              <a:gd name="connsiteY3" fmla="*/ 0 h 1511306"/>
              <a:gd name="connsiteX4" fmla="*/ 4310215 w 10447252"/>
              <a:gd name="connsiteY4" fmla="*/ 0 h 1511306"/>
              <a:gd name="connsiteX5" fmla="*/ 5506390 w 10447252"/>
              <a:gd name="connsiteY5" fmla="*/ 0 h 1511306"/>
              <a:gd name="connsiteX6" fmla="*/ 5506390 w 10447252"/>
              <a:gd name="connsiteY6" fmla="*/ 2544 h 1511306"/>
              <a:gd name="connsiteX7" fmla="*/ 5901778 w 10447252"/>
              <a:gd name="connsiteY7" fmla="*/ 2544 h 1511306"/>
              <a:gd name="connsiteX8" fmla="*/ 5901778 w 10447252"/>
              <a:gd name="connsiteY8" fmla="*/ 0 h 1511306"/>
              <a:gd name="connsiteX9" fmla="*/ 10447252 w 10447252"/>
              <a:gd name="connsiteY9" fmla="*/ 0 h 1511306"/>
              <a:gd name="connsiteX10" fmla="*/ 9749635 w 10447252"/>
              <a:gd name="connsiteY10" fmla="*/ 1511301 h 1511306"/>
              <a:gd name="connsiteX11" fmla="*/ 5901779 w 10447252"/>
              <a:gd name="connsiteY11" fmla="*/ 1511301 h 1511306"/>
              <a:gd name="connsiteX12" fmla="*/ 5901779 w 10447252"/>
              <a:gd name="connsiteY12" fmla="*/ 1511304 h 1511306"/>
              <a:gd name="connsiteX13" fmla="*/ 5506390 w 10447252"/>
              <a:gd name="connsiteY13" fmla="*/ 1511304 h 1511306"/>
              <a:gd name="connsiteX14" fmla="*/ 5506390 w 10447252"/>
              <a:gd name="connsiteY14" fmla="*/ 1511306 h 1511306"/>
              <a:gd name="connsiteX15" fmla="*/ 4434058 w 10447252"/>
              <a:gd name="connsiteY15" fmla="*/ 1511306 h 1511306"/>
              <a:gd name="connsiteX16" fmla="*/ 4319855 w 10447252"/>
              <a:gd name="connsiteY16" fmla="*/ 1511306 h 1511306"/>
              <a:gd name="connsiteX17" fmla="*/ 4310215 w 10447252"/>
              <a:gd name="connsiteY17" fmla="*/ 1511306 h 1511306"/>
              <a:gd name="connsiteX18" fmla="*/ 3340133 w 10447252"/>
              <a:gd name="connsiteY18" fmla="*/ 1511306 h 1511306"/>
              <a:gd name="connsiteX19" fmla="*/ 3292695 w 10447252"/>
              <a:gd name="connsiteY19" fmla="*/ 1511306 h 1511306"/>
              <a:gd name="connsiteX20" fmla="*/ 3100647 w 10447252"/>
              <a:gd name="connsiteY20" fmla="*/ 1511306 h 1511306"/>
              <a:gd name="connsiteX21" fmla="*/ 0 w 10447252"/>
              <a:gd name="connsiteY21"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47252" h="1511306">
                <a:moveTo>
                  <a:pt x="0" y="0"/>
                </a:moveTo>
                <a:lnTo>
                  <a:pt x="3100647" y="0"/>
                </a:lnTo>
                <a:lnTo>
                  <a:pt x="3292695" y="0"/>
                </a:lnTo>
                <a:lnTo>
                  <a:pt x="3340133" y="0"/>
                </a:lnTo>
                <a:lnTo>
                  <a:pt x="4310215" y="0"/>
                </a:lnTo>
                <a:lnTo>
                  <a:pt x="5506390" y="0"/>
                </a:lnTo>
                <a:lnTo>
                  <a:pt x="5506390" y="2544"/>
                </a:lnTo>
                <a:lnTo>
                  <a:pt x="5901778" y="2544"/>
                </a:lnTo>
                <a:lnTo>
                  <a:pt x="5901778" y="0"/>
                </a:lnTo>
                <a:lnTo>
                  <a:pt x="10447252" y="0"/>
                </a:lnTo>
                <a:lnTo>
                  <a:pt x="9749635" y="1511301"/>
                </a:lnTo>
                <a:lnTo>
                  <a:pt x="5901779" y="1511301"/>
                </a:lnTo>
                <a:lnTo>
                  <a:pt x="5901779" y="1511304"/>
                </a:lnTo>
                <a:lnTo>
                  <a:pt x="5506390" y="1511304"/>
                </a:lnTo>
                <a:lnTo>
                  <a:pt x="5506390" y="1511306"/>
                </a:lnTo>
                <a:lnTo>
                  <a:pt x="4434058" y="1511306"/>
                </a:lnTo>
                <a:lnTo>
                  <a:pt x="4319855" y="1511306"/>
                </a:lnTo>
                <a:lnTo>
                  <a:pt x="4310215" y="1511306"/>
                </a:lnTo>
                <a:lnTo>
                  <a:pt x="3340133" y="1511306"/>
                </a:lnTo>
                <a:lnTo>
                  <a:pt x="3292695" y="1511306"/>
                </a:lnTo>
                <a:lnTo>
                  <a:pt x="3100647" y="1511306"/>
                </a:lnTo>
                <a:lnTo>
                  <a:pt x="0" y="15113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3">
            <a:extLst>
              <a:ext uri="{FF2B5EF4-FFF2-40B4-BE49-F238E27FC236}">
                <a16:creationId xmlns:a16="http://schemas.microsoft.com/office/drawing/2014/main" id="{8AC533DD-1CF6-4A33-852D-387744153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2891" y="5346700"/>
            <a:ext cx="2329109" cy="1511301"/>
          </a:xfrm>
          <a:custGeom>
            <a:avLst/>
            <a:gdLst>
              <a:gd name="connsiteX0" fmla="*/ 697617 w 2329109"/>
              <a:gd name="connsiteY0" fmla="*/ 0 h 1511301"/>
              <a:gd name="connsiteX1" fmla="*/ 2329109 w 2329109"/>
              <a:gd name="connsiteY1" fmla="*/ 0 h 1511301"/>
              <a:gd name="connsiteX2" fmla="*/ 2329109 w 2329109"/>
              <a:gd name="connsiteY2" fmla="*/ 1511301 h 1511301"/>
              <a:gd name="connsiteX3" fmla="*/ 0 w 2329109"/>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2329109" h="1511301">
                <a:moveTo>
                  <a:pt x="697617" y="0"/>
                </a:moveTo>
                <a:lnTo>
                  <a:pt x="2329109" y="0"/>
                </a:lnTo>
                <a:lnTo>
                  <a:pt x="2329109" y="1511301"/>
                </a:lnTo>
                <a:lnTo>
                  <a:pt x="0" y="1511301"/>
                </a:lnTo>
                <a:close/>
              </a:path>
            </a:pathLst>
          </a:custGeom>
          <a:solidFill>
            <a:schemeClr val="tx2">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42B1D601-C021-4D0F-9CF4-60B7CE1F25A3}"/>
              </a:ext>
            </a:extLst>
          </p:cNvPr>
          <p:cNvSpPr>
            <a:spLocks noGrp="1"/>
          </p:cNvSpPr>
          <p:nvPr>
            <p:ph type="title"/>
          </p:nvPr>
        </p:nvSpPr>
        <p:spPr>
          <a:xfrm>
            <a:off x="767240" y="5346117"/>
            <a:ext cx="9095651" cy="830231"/>
          </a:xfrm>
        </p:spPr>
        <p:txBody>
          <a:bodyPr vert="horz" lIns="91440" tIns="45720" rIns="91440" bIns="45720" rtlCol="0" anchor="b">
            <a:normAutofit/>
          </a:bodyPr>
          <a:lstStyle/>
          <a:p>
            <a:pPr algn="ctr"/>
            <a:r>
              <a:rPr lang="en-US" b="1" kern="1200" dirty="0">
                <a:solidFill>
                  <a:schemeClr val="bg1"/>
                </a:solidFill>
                <a:latin typeface="+mj-lt"/>
                <a:ea typeface="+mj-ea"/>
                <a:cs typeface="+mj-cs"/>
              </a:rPr>
              <a:t>Plan de </a:t>
            </a:r>
            <a:r>
              <a:rPr lang="en-US" b="1" kern="1200" dirty="0" err="1">
                <a:solidFill>
                  <a:schemeClr val="bg1"/>
                </a:solidFill>
                <a:latin typeface="+mj-lt"/>
                <a:ea typeface="+mj-ea"/>
                <a:cs typeface="+mj-cs"/>
              </a:rPr>
              <a:t>desarrollo</a:t>
            </a:r>
            <a:endParaRPr lang="en-US" b="1" kern="1200" dirty="0">
              <a:solidFill>
                <a:schemeClr val="bg1"/>
              </a:solidFill>
              <a:latin typeface="+mj-lt"/>
              <a:ea typeface="+mj-ea"/>
              <a:cs typeface="+mj-cs"/>
            </a:endParaRPr>
          </a:p>
        </p:txBody>
      </p:sp>
      <p:sp>
        <p:nvSpPr>
          <p:cNvPr id="3" name="Marcador de contenido 2">
            <a:extLst>
              <a:ext uri="{FF2B5EF4-FFF2-40B4-BE49-F238E27FC236}">
                <a16:creationId xmlns:a16="http://schemas.microsoft.com/office/drawing/2014/main" id="{8601A529-057A-4A8F-8AF1-EB7DAAB71E56}"/>
              </a:ext>
            </a:extLst>
          </p:cNvPr>
          <p:cNvSpPr>
            <a:spLocks noGrp="1"/>
          </p:cNvSpPr>
          <p:nvPr>
            <p:ph idx="1"/>
          </p:nvPr>
        </p:nvSpPr>
        <p:spPr>
          <a:xfrm>
            <a:off x="-195719" y="6241729"/>
            <a:ext cx="11223164" cy="523763"/>
          </a:xfrm>
        </p:spPr>
        <p:txBody>
          <a:bodyPr vert="horz" lIns="91440" tIns="45720" rIns="91440" bIns="45720" rtlCol="0">
            <a:normAutofit/>
          </a:bodyPr>
          <a:lstStyle/>
          <a:p>
            <a:pPr marL="0" indent="0" algn="ctr">
              <a:buNone/>
            </a:pPr>
            <a:r>
              <a:rPr lang="en-US" sz="2400" kern="1200" dirty="0" err="1">
                <a:solidFill>
                  <a:schemeClr val="bg1"/>
                </a:solidFill>
                <a:latin typeface="+mn-lt"/>
                <a:ea typeface="+mn-ea"/>
                <a:cs typeface="+mn-cs"/>
              </a:rPr>
              <a:t>Uso</a:t>
            </a:r>
            <a:r>
              <a:rPr lang="en-US" sz="2400" kern="1200" dirty="0">
                <a:solidFill>
                  <a:schemeClr val="bg1"/>
                </a:solidFill>
                <a:latin typeface="+mn-lt"/>
                <a:ea typeface="+mn-ea"/>
                <a:cs typeface="+mn-cs"/>
              </a:rPr>
              <a:t> de GitHub projects para </a:t>
            </a:r>
            <a:r>
              <a:rPr lang="en-US" sz="2400" kern="1200" dirty="0" err="1">
                <a:solidFill>
                  <a:schemeClr val="bg1"/>
                </a:solidFill>
                <a:latin typeface="+mn-lt"/>
                <a:ea typeface="+mn-ea"/>
                <a:cs typeface="+mn-cs"/>
              </a:rPr>
              <a:t>organizar</a:t>
            </a:r>
            <a:r>
              <a:rPr lang="en-US" sz="2400" kern="1200" dirty="0">
                <a:solidFill>
                  <a:schemeClr val="bg1"/>
                </a:solidFill>
                <a:latin typeface="+mn-lt"/>
                <a:ea typeface="+mn-ea"/>
                <a:cs typeface="+mn-cs"/>
              </a:rPr>
              <a:t> las </a:t>
            </a:r>
            <a:r>
              <a:rPr lang="en-US" sz="2400" kern="1200" dirty="0" err="1">
                <a:solidFill>
                  <a:schemeClr val="bg1"/>
                </a:solidFill>
                <a:latin typeface="+mn-lt"/>
                <a:ea typeface="+mn-ea"/>
                <a:cs typeface="+mn-cs"/>
              </a:rPr>
              <a:t>tareas</a:t>
            </a:r>
            <a:r>
              <a:rPr lang="en-US" sz="2400" kern="1200" dirty="0">
                <a:solidFill>
                  <a:schemeClr val="bg1"/>
                </a:solidFill>
                <a:latin typeface="+mn-lt"/>
                <a:ea typeface="+mn-ea"/>
                <a:cs typeface="+mn-cs"/>
              </a:rPr>
              <a:t> a </a:t>
            </a:r>
            <a:r>
              <a:rPr lang="en-US" sz="2400" kern="1200" dirty="0" err="1">
                <a:solidFill>
                  <a:schemeClr val="bg1"/>
                </a:solidFill>
                <a:latin typeface="+mn-lt"/>
                <a:ea typeface="+mn-ea"/>
                <a:cs typeface="+mn-cs"/>
              </a:rPr>
              <a:t>realizar</a:t>
            </a:r>
            <a:endParaRPr lang="en-US" sz="2400" kern="1200" dirty="0">
              <a:solidFill>
                <a:schemeClr val="bg1"/>
              </a:solidFill>
              <a:latin typeface="+mn-lt"/>
              <a:ea typeface="+mn-ea"/>
              <a:cs typeface="+mn-cs"/>
            </a:endParaRPr>
          </a:p>
        </p:txBody>
      </p:sp>
      <p:pic>
        <p:nvPicPr>
          <p:cNvPr id="6" name="Imagen 5">
            <a:extLst>
              <a:ext uri="{FF2B5EF4-FFF2-40B4-BE49-F238E27FC236}">
                <a16:creationId xmlns:a16="http://schemas.microsoft.com/office/drawing/2014/main" id="{9C264619-45AA-4A0D-880E-1BE2948DB2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3655" cy="4690743"/>
          </a:xfrm>
          <a:prstGeom prst="rect">
            <a:avLst/>
          </a:prstGeom>
        </p:spPr>
      </p:pic>
      <p:sp>
        <p:nvSpPr>
          <p:cNvPr id="4" name="Marcador de número de diapositiva 3">
            <a:extLst>
              <a:ext uri="{FF2B5EF4-FFF2-40B4-BE49-F238E27FC236}">
                <a16:creationId xmlns:a16="http://schemas.microsoft.com/office/drawing/2014/main" id="{9AFFC541-9187-4076-A662-E5EC857D4AEA}"/>
              </a:ext>
            </a:extLst>
          </p:cNvPr>
          <p:cNvSpPr>
            <a:spLocks noGrp="1"/>
          </p:cNvSpPr>
          <p:nvPr>
            <p:ph type="sldNum" sz="quarter" idx="12"/>
          </p:nvPr>
        </p:nvSpPr>
        <p:spPr/>
        <p:txBody>
          <a:bodyPr/>
          <a:lstStyle/>
          <a:p>
            <a:fld id="{4E8B5C8E-E234-4012-A049-14ABECB4DBCC}" type="slidenum">
              <a:rPr lang="es-ES" smtClean="0"/>
              <a:t>16</a:t>
            </a:fld>
            <a:endParaRPr lang="es-ES"/>
          </a:p>
        </p:txBody>
      </p:sp>
    </p:spTree>
    <p:extLst>
      <p:ext uri="{BB962C8B-B14F-4D97-AF65-F5344CB8AC3E}">
        <p14:creationId xmlns:p14="http://schemas.microsoft.com/office/powerpoint/2010/main" val="9061000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1">
            <a:extLst>
              <a:ext uri="{FF2B5EF4-FFF2-40B4-BE49-F238E27FC236}">
                <a16:creationId xmlns:a16="http://schemas.microsoft.com/office/drawing/2014/main" id="{61B91595-DF01-4E8B-80BF-B812BA9BF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346694"/>
            <a:ext cx="10447252" cy="1511306"/>
          </a:xfrm>
          <a:custGeom>
            <a:avLst/>
            <a:gdLst>
              <a:gd name="connsiteX0" fmla="*/ 0 w 10447252"/>
              <a:gd name="connsiteY0" fmla="*/ 0 h 1511306"/>
              <a:gd name="connsiteX1" fmla="*/ 3100647 w 10447252"/>
              <a:gd name="connsiteY1" fmla="*/ 0 h 1511306"/>
              <a:gd name="connsiteX2" fmla="*/ 3292695 w 10447252"/>
              <a:gd name="connsiteY2" fmla="*/ 0 h 1511306"/>
              <a:gd name="connsiteX3" fmla="*/ 3340133 w 10447252"/>
              <a:gd name="connsiteY3" fmla="*/ 0 h 1511306"/>
              <a:gd name="connsiteX4" fmla="*/ 4310215 w 10447252"/>
              <a:gd name="connsiteY4" fmla="*/ 0 h 1511306"/>
              <a:gd name="connsiteX5" fmla="*/ 5506390 w 10447252"/>
              <a:gd name="connsiteY5" fmla="*/ 0 h 1511306"/>
              <a:gd name="connsiteX6" fmla="*/ 5506390 w 10447252"/>
              <a:gd name="connsiteY6" fmla="*/ 2544 h 1511306"/>
              <a:gd name="connsiteX7" fmla="*/ 5901778 w 10447252"/>
              <a:gd name="connsiteY7" fmla="*/ 2544 h 1511306"/>
              <a:gd name="connsiteX8" fmla="*/ 5901778 w 10447252"/>
              <a:gd name="connsiteY8" fmla="*/ 0 h 1511306"/>
              <a:gd name="connsiteX9" fmla="*/ 10447252 w 10447252"/>
              <a:gd name="connsiteY9" fmla="*/ 0 h 1511306"/>
              <a:gd name="connsiteX10" fmla="*/ 9749635 w 10447252"/>
              <a:gd name="connsiteY10" fmla="*/ 1511301 h 1511306"/>
              <a:gd name="connsiteX11" fmla="*/ 5901779 w 10447252"/>
              <a:gd name="connsiteY11" fmla="*/ 1511301 h 1511306"/>
              <a:gd name="connsiteX12" fmla="*/ 5901779 w 10447252"/>
              <a:gd name="connsiteY12" fmla="*/ 1511304 h 1511306"/>
              <a:gd name="connsiteX13" fmla="*/ 5506390 w 10447252"/>
              <a:gd name="connsiteY13" fmla="*/ 1511304 h 1511306"/>
              <a:gd name="connsiteX14" fmla="*/ 5506390 w 10447252"/>
              <a:gd name="connsiteY14" fmla="*/ 1511306 h 1511306"/>
              <a:gd name="connsiteX15" fmla="*/ 4434058 w 10447252"/>
              <a:gd name="connsiteY15" fmla="*/ 1511306 h 1511306"/>
              <a:gd name="connsiteX16" fmla="*/ 4319855 w 10447252"/>
              <a:gd name="connsiteY16" fmla="*/ 1511306 h 1511306"/>
              <a:gd name="connsiteX17" fmla="*/ 4310215 w 10447252"/>
              <a:gd name="connsiteY17" fmla="*/ 1511306 h 1511306"/>
              <a:gd name="connsiteX18" fmla="*/ 3340133 w 10447252"/>
              <a:gd name="connsiteY18" fmla="*/ 1511306 h 1511306"/>
              <a:gd name="connsiteX19" fmla="*/ 3292695 w 10447252"/>
              <a:gd name="connsiteY19" fmla="*/ 1511306 h 1511306"/>
              <a:gd name="connsiteX20" fmla="*/ 3100647 w 10447252"/>
              <a:gd name="connsiteY20" fmla="*/ 1511306 h 1511306"/>
              <a:gd name="connsiteX21" fmla="*/ 0 w 10447252"/>
              <a:gd name="connsiteY21"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47252" h="1511306">
                <a:moveTo>
                  <a:pt x="0" y="0"/>
                </a:moveTo>
                <a:lnTo>
                  <a:pt x="3100647" y="0"/>
                </a:lnTo>
                <a:lnTo>
                  <a:pt x="3292695" y="0"/>
                </a:lnTo>
                <a:lnTo>
                  <a:pt x="3340133" y="0"/>
                </a:lnTo>
                <a:lnTo>
                  <a:pt x="4310215" y="0"/>
                </a:lnTo>
                <a:lnTo>
                  <a:pt x="5506390" y="0"/>
                </a:lnTo>
                <a:lnTo>
                  <a:pt x="5506390" y="2544"/>
                </a:lnTo>
                <a:lnTo>
                  <a:pt x="5901778" y="2544"/>
                </a:lnTo>
                <a:lnTo>
                  <a:pt x="5901778" y="0"/>
                </a:lnTo>
                <a:lnTo>
                  <a:pt x="10447252" y="0"/>
                </a:lnTo>
                <a:lnTo>
                  <a:pt x="9749635" y="1511301"/>
                </a:lnTo>
                <a:lnTo>
                  <a:pt x="5901779" y="1511301"/>
                </a:lnTo>
                <a:lnTo>
                  <a:pt x="5901779" y="1511304"/>
                </a:lnTo>
                <a:lnTo>
                  <a:pt x="5506390" y="1511304"/>
                </a:lnTo>
                <a:lnTo>
                  <a:pt x="5506390" y="1511306"/>
                </a:lnTo>
                <a:lnTo>
                  <a:pt x="4434058" y="1511306"/>
                </a:lnTo>
                <a:lnTo>
                  <a:pt x="4319855" y="1511306"/>
                </a:lnTo>
                <a:lnTo>
                  <a:pt x="4310215" y="1511306"/>
                </a:lnTo>
                <a:lnTo>
                  <a:pt x="3340133" y="1511306"/>
                </a:lnTo>
                <a:lnTo>
                  <a:pt x="3292695" y="1511306"/>
                </a:lnTo>
                <a:lnTo>
                  <a:pt x="3100647" y="1511306"/>
                </a:lnTo>
                <a:lnTo>
                  <a:pt x="0" y="15113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3">
            <a:extLst>
              <a:ext uri="{FF2B5EF4-FFF2-40B4-BE49-F238E27FC236}">
                <a16:creationId xmlns:a16="http://schemas.microsoft.com/office/drawing/2014/main" id="{8AC533DD-1CF6-4A33-852D-387744153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2891" y="5346700"/>
            <a:ext cx="2329109" cy="1511301"/>
          </a:xfrm>
          <a:custGeom>
            <a:avLst/>
            <a:gdLst>
              <a:gd name="connsiteX0" fmla="*/ 697617 w 2329109"/>
              <a:gd name="connsiteY0" fmla="*/ 0 h 1511301"/>
              <a:gd name="connsiteX1" fmla="*/ 2329109 w 2329109"/>
              <a:gd name="connsiteY1" fmla="*/ 0 h 1511301"/>
              <a:gd name="connsiteX2" fmla="*/ 2329109 w 2329109"/>
              <a:gd name="connsiteY2" fmla="*/ 1511301 h 1511301"/>
              <a:gd name="connsiteX3" fmla="*/ 0 w 2329109"/>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2329109" h="1511301">
                <a:moveTo>
                  <a:pt x="697617" y="0"/>
                </a:moveTo>
                <a:lnTo>
                  <a:pt x="2329109" y="0"/>
                </a:lnTo>
                <a:lnTo>
                  <a:pt x="2329109" y="1511301"/>
                </a:lnTo>
                <a:lnTo>
                  <a:pt x="0" y="1511301"/>
                </a:lnTo>
                <a:close/>
              </a:path>
            </a:pathLst>
          </a:custGeom>
          <a:solidFill>
            <a:schemeClr val="tx2">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42B1D601-C021-4D0F-9CF4-60B7CE1F25A3}"/>
              </a:ext>
            </a:extLst>
          </p:cNvPr>
          <p:cNvSpPr>
            <a:spLocks noGrp="1"/>
          </p:cNvSpPr>
          <p:nvPr>
            <p:ph type="title"/>
          </p:nvPr>
        </p:nvSpPr>
        <p:spPr>
          <a:xfrm>
            <a:off x="767240" y="5346117"/>
            <a:ext cx="9095651" cy="830231"/>
          </a:xfrm>
        </p:spPr>
        <p:txBody>
          <a:bodyPr vert="horz" lIns="91440" tIns="45720" rIns="91440" bIns="45720" rtlCol="0" anchor="b">
            <a:normAutofit/>
          </a:bodyPr>
          <a:lstStyle/>
          <a:p>
            <a:pPr algn="ctr"/>
            <a:r>
              <a:rPr lang="en-US" b="1" kern="1200" dirty="0">
                <a:solidFill>
                  <a:schemeClr val="bg1"/>
                </a:solidFill>
                <a:latin typeface="+mj-lt"/>
                <a:ea typeface="+mj-ea"/>
                <a:cs typeface="+mj-cs"/>
              </a:rPr>
              <a:t>Plan de </a:t>
            </a:r>
            <a:r>
              <a:rPr lang="en-US" b="1" kern="1200" dirty="0" err="1">
                <a:solidFill>
                  <a:schemeClr val="bg1"/>
                </a:solidFill>
                <a:latin typeface="+mj-lt"/>
                <a:ea typeface="+mj-ea"/>
                <a:cs typeface="+mj-cs"/>
              </a:rPr>
              <a:t>desarrollo</a:t>
            </a:r>
            <a:endParaRPr lang="en-US" b="1" kern="1200" dirty="0">
              <a:solidFill>
                <a:schemeClr val="bg1"/>
              </a:solidFill>
              <a:latin typeface="+mj-lt"/>
              <a:ea typeface="+mj-ea"/>
              <a:cs typeface="+mj-cs"/>
            </a:endParaRPr>
          </a:p>
        </p:txBody>
      </p:sp>
      <p:sp>
        <p:nvSpPr>
          <p:cNvPr id="3" name="Marcador de contenido 2">
            <a:extLst>
              <a:ext uri="{FF2B5EF4-FFF2-40B4-BE49-F238E27FC236}">
                <a16:creationId xmlns:a16="http://schemas.microsoft.com/office/drawing/2014/main" id="{8601A529-057A-4A8F-8AF1-EB7DAAB71E56}"/>
              </a:ext>
            </a:extLst>
          </p:cNvPr>
          <p:cNvSpPr>
            <a:spLocks noGrp="1"/>
          </p:cNvSpPr>
          <p:nvPr>
            <p:ph idx="1"/>
          </p:nvPr>
        </p:nvSpPr>
        <p:spPr>
          <a:xfrm>
            <a:off x="-195719" y="6241729"/>
            <a:ext cx="11223164" cy="523763"/>
          </a:xfrm>
        </p:spPr>
        <p:txBody>
          <a:bodyPr vert="horz" lIns="91440" tIns="45720" rIns="91440" bIns="45720" rtlCol="0">
            <a:normAutofit/>
          </a:bodyPr>
          <a:lstStyle/>
          <a:p>
            <a:pPr marL="0" indent="0" algn="ctr">
              <a:buNone/>
            </a:pPr>
            <a:r>
              <a:rPr lang="en-US" sz="2400" kern="1200" dirty="0" err="1">
                <a:solidFill>
                  <a:schemeClr val="bg1"/>
                </a:solidFill>
                <a:latin typeface="+mn-lt"/>
                <a:ea typeface="+mn-ea"/>
                <a:cs typeface="+mn-cs"/>
              </a:rPr>
              <a:t>Uso</a:t>
            </a:r>
            <a:r>
              <a:rPr lang="en-US" sz="2400" kern="1200" dirty="0">
                <a:solidFill>
                  <a:schemeClr val="bg1"/>
                </a:solidFill>
                <a:latin typeface="+mn-lt"/>
                <a:ea typeface="+mn-ea"/>
                <a:cs typeface="+mn-cs"/>
              </a:rPr>
              <a:t> de GitHub projects para </a:t>
            </a:r>
            <a:r>
              <a:rPr lang="en-US" sz="2400" kern="1200" dirty="0" err="1">
                <a:solidFill>
                  <a:schemeClr val="bg1"/>
                </a:solidFill>
                <a:latin typeface="+mn-lt"/>
                <a:ea typeface="+mn-ea"/>
                <a:cs typeface="+mn-cs"/>
              </a:rPr>
              <a:t>organizar</a:t>
            </a:r>
            <a:r>
              <a:rPr lang="en-US" sz="2400" kern="1200" dirty="0">
                <a:solidFill>
                  <a:schemeClr val="bg1"/>
                </a:solidFill>
                <a:latin typeface="+mn-lt"/>
                <a:ea typeface="+mn-ea"/>
                <a:cs typeface="+mn-cs"/>
              </a:rPr>
              <a:t> las </a:t>
            </a:r>
            <a:r>
              <a:rPr lang="en-US" sz="2400" kern="1200" dirty="0" err="1">
                <a:solidFill>
                  <a:schemeClr val="bg1"/>
                </a:solidFill>
                <a:latin typeface="+mn-lt"/>
                <a:ea typeface="+mn-ea"/>
                <a:cs typeface="+mn-cs"/>
              </a:rPr>
              <a:t>tareas</a:t>
            </a:r>
            <a:r>
              <a:rPr lang="en-US" sz="2400" kern="1200" dirty="0">
                <a:solidFill>
                  <a:schemeClr val="bg1"/>
                </a:solidFill>
                <a:latin typeface="+mn-lt"/>
                <a:ea typeface="+mn-ea"/>
                <a:cs typeface="+mn-cs"/>
              </a:rPr>
              <a:t> a </a:t>
            </a:r>
            <a:r>
              <a:rPr lang="en-US" sz="2400" kern="1200" dirty="0" err="1">
                <a:solidFill>
                  <a:schemeClr val="bg1"/>
                </a:solidFill>
                <a:latin typeface="+mn-lt"/>
                <a:ea typeface="+mn-ea"/>
                <a:cs typeface="+mn-cs"/>
              </a:rPr>
              <a:t>realizar</a:t>
            </a:r>
            <a:endParaRPr lang="en-US" sz="2400" kern="1200" dirty="0">
              <a:solidFill>
                <a:schemeClr val="bg1"/>
              </a:solidFill>
              <a:latin typeface="+mn-lt"/>
              <a:ea typeface="+mn-ea"/>
              <a:cs typeface="+mn-cs"/>
            </a:endParaRPr>
          </a:p>
        </p:txBody>
      </p:sp>
      <p:pic>
        <p:nvPicPr>
          <p:cNvPr id="5" name="Imagen 4">
            <a:extLst>
              <a:ext uri="{FF2B5EF4-FFF2-40B4-BE49-F238E27FC236}">
                <a16:creationId xmlns:a16="http://schemas.microsoft.com/office/drawing/2014/main" id="{22C39CAA-DC9D-4E70-B8AF-6D20F509C5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4690106"/>
          </a:xfrm>
          <a:prstGeom prst="rect">
            <a:avLst/>
          </a:prstGeom>
        </p:spPr>
      </p:pic>
      <p:sp>
        <p:nvSpPr>
          <p:cNvPr id="4" name="Marcador de número de diapositiva 3">
            <a:extLst>
              <a:ext uri="{FF2B5EF4-FFF2-40B4-BE49-F238E27FC236}">
                <a16:creationId xmlns:a16="http://schemas.microsoft.com/office/drawing/2014/main" id="{F25A8C1D-D08A-4F80-8E9A-F05EC9DD58EA}"/>
              </a:ext>
            </a:extLst>
          </p:cNvPr>
          <p:cNvSpPr>
            <a:spLocks noGrp="1"/>
          </p:cNvSpPr>
          <p:nvPr>
            <p:ph type="sldNum" sz="quarter" idx="12"/>
          </p:nvPr>
        </p:nvSpPr>
        <p:spPr/>
        <p:txBody>
          <a:bodyPr/>
          <a:lstStyle/>
          <a:p>
            <a:fld id="{4E8B5C8E-E234-4012-A049-14ABECB4DBCC}" type="slidenum">
              <a:rPr lang="es-ES" smtClean="0"/>
              <a:t>17</a:t>
            </a:fld>
            <a:endParaRPr lang="es-ES"/>
          </a:p>
        </p:txBody>
      </p:sp>
    </p:spTree>
    <p:extLst>
      <p:ext uri="{BB962C8B-B14F-4D97-AF65-F5344CB8AC3E}">
        <p14:creationId xmlns:p14="http://schemas.microsoft.com/office/powerpoint/2010/main" val="19776480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chemeClr val="accent1"/>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C08E0ECC-49CF-4633-8CCB-157EF4D19801}"/>
              </a:ext>
            </a:extLst>
          </p:cNvPr>
          <p:cNvSpPr>
            <a:spLocks noGrp="1"/>
          </p:cNvSpPr>
          <p:nvPr>
            <p:ph type="title"/>
          </p:nvPr>
        </p:nvSpPr>
        <p:spPr>
          <a:xfrm>
            <a:off x="1286932" y="1204109"/>
            <a:ext cx="10023398" cy="857894"/>
          </a:xfrm>
        </p:spPr>
        <p:txBody>
          <a:bodyPr>
            <a:normAutofit/>
          </a:bodyPr>
          <a:lstStyle/>
          <a:p>
            <a:r>
              <a:rPr lang="es-ES" b="1">
                <a:solidFill>
                  <a:srgbClr val="FFFFFF"/>
                </a:solidFill>
              </a:rPr>
              <a:t>Especificación del caso de estudio</a:t>
            </a:r>
          </a:p>
        </p:txBody>
      </p:sp>
      <p:sp>
        <p:nvSpPr>
          <p:cNvPr id="3" name="Marcador de contenido 2">
            <a:extLst>
              <a:ext uri="{FF2B5EF4-FFF2-40B4-BE49-F238E27FC236}">
                <a16:creationId xmlns:a16="http://schemas.microsoft.com/office/drawing/2014/main" id="{7B0DDFDB-171F-4DC0-9437-9C8E59BB97CA}"/>
              </a:ext>
            </a:extLst>
          </p:cNvPr>
          <p:cNvSpPr>
            <a:spLocks noGrp="1"/>
          </p:cNvSpPr>
          <p:nvPr>
            <p:ph idx="1"/>
          </p:nvPr>
        </p:nvSpPr>
        <p:spPr>
          <a:xfrm>
            <a:off x="509198" y="3050425"/>
            <a:ext cx="4000500" cy="2855078"/>
          </a:xfrm>
        </p:spPr>
        <p:txBody>
          <a:bodyPr>
            <a:normAutofit/>
          </a:bodyPr>
          <a:lstStyle/>
          <a:p>
            <a:pPr marL="0" indent="0">
              <a:buNone/>
            </a:pPr>
            <a:r>
              <a:rPr lang="es-ES" sz="2400" dirty="0"/>
              <a:t>Aplicación móvil para un sistema de comercio electrónico:</a:t>
            </a:r>
          </a:p>
          <a:p>
            <a:pPr lvl="1"/>
            <a:r>
              <a:rPr lang="es-ES" dirty="0"/>
              <a:t>Realizar pedidos</a:t>
            </a:r>
          </a:p>
          <a:p>
            <a:pPr lvl="1"/>
            <a:r>
              <a:rPr lang="es-ES" dirty="0"/>
              <a:t>Ver factura de un pedido</a:t>
            </a:r>
          </a:p>
          <a:p>
            <a:pPr lvl="1"/>
            <a:r>
              <a:rPr lang="es-ES" dirty="0"/>
              <a:t>Crear una incidencia</a:t>
            </a:r>
          </a:p>
          <a:p>
            <a:endParaRPr lang="es-ES" sz="2400" dirty="0"/>
          </a:p>
        </p:txBody>
      </p:sp>
      <p:pic>
        <p:nvPicPr>
          <p:cNvPr id="5" name="Imagen 4">
            <a:extLst>
              <a:ext uri="{FF2B5EF4-FFF2-40B4-BE49-F238E27FC236}">
                <a16:creationId xmlns:a16="http://schemas.microsoft.com/office/drawing/2014/main" id="{64A506EB-042A-4569-B644-91D0013539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7411" y="2559090"/>
            <a:ext cx="7513543" cy="4489939"/>
          </a:xfrm>
          <a:prstGeom prst="rect">
            <a:avLst/>
          </a:prstGeom>
        </p:spPr>
      </p:pic>
      <p:sp>
        <p:nvSpPr>
          <p:cNvPr id="4" name="Marcador de número de diapositiva 3">
            <a:extLst>
              <a:ext uri="{FF2B5EF4-FFF2-40B4-BE49-F238E27FC236}">
                <a16:creationId xmlns:a16="http://schemas.microsoft.com/office/drawing/2014/main" id="{96FE077E-CA25-4717-B7D0-2E53E81DA419}"/>
              </a:ext>
            </a:extLst>
          </p:cNvPr>
          <p:cNvSpPr>
            <a:spLocks noGrp="1"/>
          </p:cNvSpPr>
          <p:nvPr>
            <p:ph type="sldNum" sz="quarter" idx="12"/>
          </p:nvPr>
        </p:nvSpPr>
        <p:spPr/>
        <p:txBody>
          <a:bodyPr/>
          <a:lstStyle/>
          <a:p>
            <a:fld id="{4E8B5C8E-E234-4012-A049-14ABECB4DBCC}" type="slidenum">
              <a:rPr lang="es-ES" smtClean="0"/>
              <a:t>18</a:t>
            </a:fld>
            <a:endParaRPr lang="es-ES"/>
          </a:p>
        </p:txBody>
      </p:sp>
    </p:spTree>
    <p:extLst>
      <p:ext uri="{BB962C8B-B14F-4D97-AF65-F5344CB8AC3E}">
        <p14:creationId xmlns:p14="http://schemas.microsoft.com/office/powerpoint/2010/main" val="694815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A70B405-590A-4AAC-B51C-F66A8C6E0E1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b="1" kern="1200" dirty="0" err="1">
                <a:solidFill>
                  <a:schemeClr val="bg1"/>
                </a:solidFill>
                <a:latin typeface="+mj-lt"/>
                <a:ea typeface="+mj-ea"/>
                <a:cs typeface="+mj-cs"/>
              </a:rPr>
              <a:t>Arquitectura</a:t>
            </a:r>
            <a:r>
              <a:rPr lang="en-US" b="1" kern="1200" dirty="0">
                <a:solidFill>
                  <a:schemeClr val="bg1"/>
                </a:solidFill>
                <a:latin typeface="+mj-lt"/>
                <a:ea typeface="+mj-ea"/>
                <a:cs typeface="+mj-cs"/>
              </a:rPr>
              <a:t> </a:t>
            </a:r>
            <a:r>
              <a:rPr lang="en-US" b="1" kern="1200" dirty="0" err="1">
                <a:solidFill>
                  <a:schemeClr val="bg1"/>
                </a:solidFill>
                <a:latin typeface="+mj-lt"/>
                <a:ea typeface="+mj-ea"/>
                <a:cs typeface="+mj-cs"/>
              </a:rPr>
              <a:t>monolítica</a:t>
            </a:r>
            <a:endParaRPr lang="en-US" b="1" kern="1200" dirty="0">
              <a:solidFill>
                <a:schemeClr val="bg1"/>
              </a:solidFill>
              <a:latin typeface="+mj-lt"/>
              <a:ea typeface="+mj-ea"/>
              <a:cs typeface="+mj-cs"/>
            </a:endParaRPr>
          </a:p>
        </p:txBody>
      </p:sp>
      <p:grpSp>
        <p:nvGrpSpPr>
          <p:cNvPr id="27" name="Grupo 26">
            <a:extLst>
              <a:ext uri="{FF2B5EF4-FFF2-40B4-BE49-F238E27FC236}">
                <a16:creationId xmlns:a16="http://schemas.microsoft.com/office/drawing/2014/main" id="{CF6D157D-383F-4875-B31C-C8576A60292F}"/>
              </a:ext>
            </a:extLst>
          </p:cNvPr>
          <p:cNvGrpSpPr/>
          <p:nvPr/>
        </p:nvGrpSpPr>
        <p:grpSpPr>
          <a:xfrm>
            <a:off x="3930213" y="3018384"/>
            <a:ext cx="4875119" cy="3619483"/>
            <a:chOff x="3062650" y="1863968"/>
            <a:chExt cx="5804386" cy="4580794"/>
          </a:xfrm>
          <a:effectLst>
            <a:outerShdw blurRad="50800" dist="38100" dir="2700000" algn="tl" rotWithShape="0">
              <a:prstClr val="black">
                <a:alpha val="40000"/>
              </a:prstClr>
            </a:outerShdw>
          </a:effectLst>
        </p:grpSpPr>
        <p:sp>
          <p:nvSpPr>
            <p:cNvPr id="28" name="Rectángulo 27">
              <a:extLst>
                <a:ext uri="{FF2B5EF4-FFF2-40B4-BE49-F238E27FC236}">
                  <a16:creationId xmlns:a16="http://schemas.microsoft.com/office/drawing/2014/main" id="{28A19972-1644-41E5-A0AD-F6B00698F157}"/>
                </a:ext>
              </a:extLst>
            </p:cNvPr>
            <p:cNvSpPr/>
            <p:nvPr/>
          </p:nvSpPr>
          <p:spPr>
            <a:xfrm>
              <a:off x="3062650" y="1863969"/>
              <a:ext cx="4964724" cy="4580793"/>
            </a:xfrm>
            <a:prstGeom prst="rect">
              <a:avLst/>
            </a:prstGeom>
            <a:solidFill>
              <a:schemeClr val="bg1">
                <a:lumMod val="95000"/>
              </a:schemeClr>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29" name="Rectángulo 28">
              <a:extLst>
                <a:ext uri="{FF2B5EF4-FFF2-40B4-BE49-F238E27FC236}">
                  <a16:creationId xmlns:a16="http://schemas.microsoft.com/office/drawing/2014/main" id="{8A351817-590C-4285-9935-F0FE4C822038}"/>
                </a:ext>
              </a:extLst>
            </p:cNvPr>
            <p:cNvSpPr/>
            <p:nvPr/>
          </p:nvSpPr>
          <p:spPr>
            <a:xfrm>
              <a:off x="8021511" y="1863968"/>
              <a:ext cx="845525" cy="4580793"/>
            </a:xfrm>
            <a:prstGeom prst="rect">
              <a:avLst/>
            </a:prstGeom>
            <a:solidFill>
              <a:schemeClr val="bg1">
                <a:lumMod val="95000"/>
              </a:schemeClr>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ES" b="1" dirty="0"/>
                <a:t>BACK</a:t>
              </a:r>
            </a:p>
          </p:txBody>
        </p:sp>
      </p:grpSp>
      <p:grpSp>
        <p:nvGrpSpPr>
          <p:cNvPr id="30" name="Grupo 29">
            <a:extLst>
              <a:ext uri="{FF2B5EF4-FFF2-40B4-BE49-F238E27FC236}">
                <a16:creationId xmlns:a16="http://schemas.microsoft.com/office/drawing/2014/main" id="{212AC214-D1C5-4814-89B7-E666C468DAC1}"/>
              </a:ext>
            </a:extLst>
          </p:cNvPr>
          <p:cNvGrpSpPr/>
          <p:nvPr/>
        </p:nvGrpSpPr>
        <p:grpSpPr>
          <a:xfrm>
            <a:off x="3930215" y="1602792"/>
            <a:ext cx="4880045" cy="788532"/>
            <a:chOff x="3062650" y="448375"/>
            <a:chExt cx="5810250" cy="997961"/>
          </a:xfrm>
          <a:effectLst>
            <a:outerShdw blurRad="50800" dist="38100" dir="2700000" algn="tl" rotWithShape="0">
              <a:prstClr val="black">
                <a:alpha val="40000"/>
              </a:prstClr>
            </a:outerShdw>
          </a:effectLst>
        </p:grpSpPr>
        <p:sp>
          <p:nvSpPr>
            <p:cNvPr id="31" name="Rectángulo 30">
              <a:extLst>
                <a:ext uri="{FF2B5EF4-FFF2-40B4-BE49-F238E27FC236}">
                  <a16:creationId xmlns:a16="http://schemas.microsoft.com/office/drawing/2014/main" id="{0A6F668E-629E-4BED-BFB5-CCC40EAC86A9}"/>
                </a:ext>
              </a:extLst>
            </p:cNvPr>
            <p:cNvSpPr/>
            <p:nvPr/>
          </p:nvSpPr>
          <p:spPr>
            <a:xfrm>
              <a:off x="3062650" y="448375"/>
              <a:ext cx="4964724" cy="997961"/>
            </a:xfrm>
            <a:prstGeom prst="rect">
              <a:avLst/>
            </a:prstGeom>
            <a:solidFill>
              <a:schemeClr val="tx2">
                <a:lumMod val="40000"/>
                <a:lumOff val="60000"/>
              </a:schemeClr>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32" name="Rectángulo 31">
              <a:extLst>
                <a:ext uri="{FF2B5EF4-FFF2-40B4-BE49-F238E27FC236}">
                  <a16:creationId xmlns:a16="http://schemas.microsoft.com/office/drawing/2014/main" id="{5504A794-E548-4887-9E0F-C7D0D2DE87DE}"/>
                </a:ext>
              </a:extLst>
            </p:cNvPr>
            <p:cNvSpPr/>
            <p:nvPr/>
          </p:nvSpPr>
          <p:spPr>
            <a:xfrm>
              <a:off x="7805219" y="448375"/>
              <a:ext cx="1067681" cy="997961"/>
            </a:xfrm>
            <a:prstGeom prst="rect">
              <a:avLst/>
            </a:prstGeom>
            <a:solidFill>
              <a:schemeClr val="tx2">
                <a:lumMod val="40000"/>
                <a:lumOff val="60000"/>
              </a:schemeClr>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ES" b="1" dirty="0"/>
                <a:t>FRONT</a:t>
              </a:r>
            </a:p>
          </p:txBody>
        </p:sp>
      </p:grpSp>
      <p:sp>
        <p:nvSpPr>
          <p:cNvPr id="33" name="Rectángulo: esquinas redondeadas 32">
            <a:extLst>
              <a:ext uri="{FF2B5EF4-FFF2-40B4-BE49-F238E27FC236}">
                <a16:creationId xmlns:a16="http://schemas.microsoft.com/office/drawing/2014/main" id="{A95E7CE5-4A36-4755-BDB8-2546C0258310}"/>
              </a:ext>
            </a:extLst>
          </p:cNvPr>
          <p:cNvSpPr/>
          <p:nvPr/>
        </p:nvSpPr>
        <p:spPr>
          <a:xfrm>
            <a:off x="4026928" y="3313618"/>
            <a:ext cx="2675460" cy="534934"/>
          </a:xfrm>
          <a:prstGeom prst="roundRect">
            <a:avLst/>
          </a:prstGeom>
          <a:ln w="19050"/>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s-ES" sz="2200" dirty="0"/>
              <a:t>Servicios</a:t>
            </a:r>
          </a:p>
        </p:txBody>
      </p:sp>
      <p:sp>
        <p:nvSpPr>
          <p:cNvPr id="34" name="Rectángulo: esquinas redondeadas 33">
            <a:extLst>
              <a:ext uri="{FF2B5EF4-FFF2-40B4-BE49-F238E27FC236}">
                <a16:creationId xmlns:a16="http://schemas.microsoft.com/office/drawing/2014/main" id="{CC7A2E58-DB67-401B-9170-BB17EF4BE51E}"/>
              </a:ext>
            </a:extLst>
          </p:cNvPr>
          <p:cNvSpPr/>
          <p:nvPr/>
        </p:nvSpPr>
        <p:spPr>
          <a:xfrm>
            <a:off x="4026928" y="4183455"/>
            <a:ext cx="2675460" cy="534934"/>
          </a:xfrm>
          <a:prstGeom prst="roundRect">
            <a:avLst/>
          </a:prstGeom>
          <a:ln w="19050"/>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s-ES" sz="2200" dirty="0"/>
              <a:t>Aplicación</a:t>
            </a:r>
          </a:p>
        </p:txBody>
      </p:sp>
      <p:sp>
        <p:nvSpPr>
          <p:cNvPr id="35" name="Rectángulo: esquinas redondeadas 34">
            <a:extLst>
              <a:ext uri="{FF2B5EF4-FFF2-40B4-BE49-F238E27FC236}">
                <a16:creationId xmlns:a16="http://schemas.microsoft.com/office/drawing/2014/main" id="{B716AB66-8883-47FA-B1AD-BC609486CC8E}"/>
              </a:ext>
            </a:extLst>
          </p:cNvPr>
          <p:cNvSpPr/>
          <p:nvPr/>
        </p:nvSpPr>
        <p:spPr>
          <a:xfrm>
            <a:off x="4026929" y="5087624"/>
            <a:ext cx="2069072" cy="534934"/>
          </a:xfrm>
          <a:prstGeom prst="roundRect">
            <a:avLst/>
          </a:prstGeom>
          <a:ln w="19050"/>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s-ES" sz="2200" dirty="0"/>
              <a:t>Dominio</a:t>
            </a:r>
          </a:p>
        </p:txBody>
      </p:sp>
      <p:sp>
        <p:nvSpPr>
          <p:cNvPr id="36" name="Rectángulo: esquinas redondeadas 35">
            <a:extLst>
              <a:ext uri="{FF2B5EF4-FFF2-40B4-BE49-F238E27FC236}">
                <a16:creationId xmlns:a16="http://schemas.microsoft.com/office/drawing/2014/main" id="{E5ECF530-0DBF-41B3-9DD8-98A0558ED7A4}"/>
              </a:ext>
            </a:extLst>
          </p:cNvPr>
          <p:cNvSpPr/>
          <p:nvPr/>
        </p:nvSpPr>
        <p:spPr>
          <a:xfrm>
            <a:off x="4002426" y="5991794"/>
            <a:ext cx="2699957" cy="534934"/>
          </a:xfrm>
          <a:prstGeom prst="roundRect">
            <a:avLst/>
          </a:prstGeom>
          <a:ln w="19050"/>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s-ES" sz="2200" dirty="0"/>
              <a:t>Persistencia</a:t>
            </a:r>
          </a:p>
        </p:txBody>
      </p:sp>
      <p:sp>
        <p:nvSpPr>
          <p:cNvPr id="37" name="Rectángulo: esquinas redondeadas 36">
            <a:extLst>
              <a:ext uri="{FF2B5EF4-FFF2-40B4-BE49-F238E27FC236}">
                <a16:creationId xmlns:a16="http://schemas.microsoft.com/office/drawing/2014/main" id="{C158784E-A7A0-4974-9238-98A69AAE8DFF}"/>
              </a:ext>
            </a:extLst>
          </p:cNvPr>
          <p:cNvSpPr/>
          <p:nvPr/>
        </p:nvSpPr>
        <p:spPr>
          <a:xfrm>
            <a:off x="7247396" y="3358428"/>
            <a:ext cx="615392" cy="3067180"/>
          </a:xfrm>
          <a:prstGeom prst="roundRect">
            <a:avLst/>
          </a:prstGeom>
          <a:ln w="19050"/>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s-ES" sz="2200" dirty="0"/>
              <a:t>C</a:t>
            </a:r>
          </a:p>
          <a:p>
            <a:pPr algn="ctr"/>
            <a:r>
              <a:rPr lang="es-ES" sz="2200" dirty="0"/>
              <a:t>o</a:t>
            </a:r>
          </a:p>
          <a:p>
            <a:pPr algn="ctr"/>
            <a:r>
              <a:rPr lang="es-ES" sz="2200" dirty="0"/>
              <a:t>n</a:t>
            </a:r>
          </a:p>
          <a:p>
            <a:pPr algn="ctr"/>
            <a:r>
              <a:rPr lang="es-ES" sz="2200" dirty="0"/>
              <a:t>t</a:t>
            </a:r>
          </a:p>
          <a:p>
            <a:pPr algn="ctr"/>
            <a:r>
              <a:rPr lang="es-ES" sz="2200" dirty="0"/>
              <a:t>r</a:t>
            </a:r>
          </a:p>
          <a:p>
            <a:pPr algn="ctr"/>
            <a:r>
              <a:rPr lang="es-ES" sz="2200" dirty="0"/>
              <a:t>a</a:t>
            </a:r>
          </a:p>
          <a:p>
            <a:pPr algn="ctr"/>
            <a:r>
              <a:rPr lang="es-ES" sz="2200" dirty="0"/>
              <a:t>t</a:t>
            </a:r>
          </a:p>
          <a:p>
            <a:pPr algn="ctr"/>
            <a:r>
              <a:rPr lang="es-ES" sz="2200" dirty="0"/>
              <a:t>o</a:t>
            </a:r>
          </a:p>
          <a:p>
            <a:pPr algn="ctr"/>
            <a:r>
              <a:rPr lang="es-ES" sz="2200" dirty="0"/>
              <a:t>s</a:t>
            </a:r>
          </a:p>
        </p:txBody>
      </p:sp>
      <p:sp>
        <p:nvSpPr>
          <p:cNvPr id="38" name="Diagrama de flujo: disco magnético 37">
            <a:extLst>
              <a:ext uri="{FF2B5EF4-FFF2-40B4-BE49-F238E27FC236}">
                <a16:creationId xmlns:a16="http://schemas.microsoft.com/office/drawing/2014/main" id="{257A1509-4A4D-4C40-9715-29B6ACAF8D0A}"/>
              </a:ext>
            </a:extLst>
          </p:cNvPr>
          <p:cNvSpPr/>
          <p:nvPr/>
        </p:nvSpPr>
        <p:spPr>
          <a:xfrm>
            <a:off x="2278224" y="5762537"/>
            <a:ext cx="679391" cy="993447"/>
          </a:xfrm>
          <a:prstGeom prst="flowChartMagneticDisk">
            <a:avLst/>
          </a:prstGeom>
          <a:solidFill>
            <a:srgbClr val="FFFC7F"/>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BD</a:t>
            </a:r>
          </a:p>
        </p:txBody>
      </p:sp>
      <p:cxnSp>
        <p:nvCxnSpPr>
          <p:cNvPr id="39" name="Conector recto de flecha 38">
            <a:extLst>
              <a:ext uri="{FF2B5EF4-FFF2-40B4-BE49-F238E27FC236}">
                <a16:creationId xmlns:a16="http://schemas.microsoft.com/office/drawing/2014/main" id="{E87E228A-35E5-4ED8-B566-248E36FE0B50}"/>
              </a:ext>
            </a:extLst>
          </p:cNvPr>
          <p:cNvCxnSpPr>
            <a:cxnSpLocks/>
            <a:stCxn id="36" idx="0"/>
          </p:cNvCxnSpPr>
          <p:nvPr/>
        </p:nvCxnSpPr>
        <p:spPr>
          <a:xfrm flipH="1" flipV="1">
            <a:off x="5352404" y="5622558"/>
            <a:ext cx="1" cy="3692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Conector recto de flecha 39">
            <a:extLst>
              <a:ext uri="{FF2B5EF4-FFF2-40B4-BE49-F238E27FC236}">
                <a16:creationId xmlns:a16="http://schemas.microsoft.com/office/drawing/2014/main" id="{570FDA03-B95E-4513-8DC5-78218C86D033}"/>
              </a:ext>
            </a:extLst>
          </p:cNvPr>
          <p:cNvCxnSpPr>
            <a:cxnSpLocks/>
            <a:stCxn id="33" idx="3"/>
          </p:cNvCxnSpPr>
          <p:nvPr/>
        </p:nvCxnSpPr>
        <p:spPr>
          <a:xfrm>
            <a:off x="6702388" y="3581085"/>
            <a:ext cx="545008"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1" name="Conector recto de flecha 40">
            <a:extLst>
              <a:ext uri="{FF2B5EF4-FFF2-40B4-BE49-F238E27FC236}">
                <a16:creationId xmlns:a16="http://schemas.microsoft.com/office/drawing/2014/main" id="{A83EFC64-1408-49D6-B853-7CFC5088D23A}"/>
              </a:ext>
            </a:extLst>
          </p:cNvPr>
          <p:cNvCxnSpPr>
            <a:cxnSpLocks/>
            <a:stCxn id="34" idx="3"/>
          </p:cNvCxnSpPr>
          <p:nvPr/>
        </p:nvCxnSpPr>
        <p:spPr>
          <a:xfrm>
            <a:off x="6702388" y="4450922"/>
            <a:ext cx="540081"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2" name="Conector recto de flecha 41">
            <a:extLst>
              <a:ext uri="{FF2B5EF4-FFF2-40B4-BE49-F238E27FC236}">
                <a16:creationId xmlns:a16="http://schemas.microsoft.com/office/drawing/2014/main" id="{0E00F45A-4DA1-4B74-ABDF-6820E08355B7}"/>
              </a:ext>
            </a:extLst>
          </p:cNvPr>
          <p:cNvCxnSpPr>
            <a:cxnSpLocks/>
            <a:stCxn id="34" idx="2"/>
          </p:cNvCxnSpPr>
          <p:nvPr/>
        </p:nvCxnSpPr>
        <p:spPr>
          <a:xfrm>
            <a:off x="5364658" y="4718389"/>
            <a:ext cx="0" cy="36923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3" name="Conector recto de flecha 42">
            <a:extLst>
              <a:ext uri="{FF2B5EF4-FFF2-40B4-BE49-F238E27FC236}">
                <a16:creationId xmlns:a16="http://schemas.microsoft.com/office/drawing/2014/main" id="{7CA8F7E6-C199-40BA-922E-4D3604A13BE8}"/>
              </a:ext>
            </a:extLst>
          </p:cNvPr>
          <p:cNvCxnSpPr>
            <a:cxnSpLocks/>
          </p:cNvCxnSpPr>
          <p:nvPr/>
        </p:nvCxnSpPr>
        <p:spPr>
          <a:xfrm>
            <a:off x="6331361" y="4718389"/>
            <a:ext cx="0" cy="127340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4" name="Conector recto de flecha 43">
            <a:extLst>
              <a:ext uri="{FF2B5EF4-FFF2-40B4-BE49-F238E27FC236}">
                <a16:creationId xmlns:a16="http://schemas.microsoft.com/office/drawing/2014/main" id="{C7635308-A749-4F76-BBB5-B2B90137533A}"/>
              </a:ext>
            </a:extLst>
          </p:cNvPr>
          <p:cNvCxnSpPr>
            <a:cxnSpLocks/>
            <a:stCxn id="33" idx="2"/>
            <a:endCxn id="34" idx="0"/>
          </p:cNvCxnSpPr>
          <p:nvPr/>
        </p:nvCxnSpPr>
        <p:spPr>
          <a:xfrm>
            <a:off x="5364658" y="3848552"/>
            <a:ext cx="0" cy="33490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5" name="Conector recto de flecha 44">
            <a:extLst>
              <a:ext uri="{FF2B5EF4-FFF2-40B4-BE49-F238E27FC236}">
                <a16:creationId xmlns:a16="http://schemas.microsoft.com/office/drawing/2014/main" id="{B2E5F13E-9260-41C3-81E1-B31FD0ABE21F}"/>
              </a:ext>
            </a:extLst>
          </p:cNvPr>
          <p:cNvCxnSpPr>
            <a:cxnSpLocks/>
            <a:stCxn id="36" idx="1"/>
            <a:endCxn id="38" idx="4"/>
          </p:cNvCxnSpPr>
          <p:nvPr/>
        </p:nvCxnSpPr>
        <p:spPr>
          <a:xfrm flipH="1">
            <a:off x="2957615" y="6259261"/>
            <a:ext cx="1044811"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46" name="Rectángulo: esquinas redondeadas 45">
            <a:extLst>
              <a:ext uri="{FF2B5EF4-FFF2-40B4-BE49-F238E27FC236}">
                <a16:creationId xmlns:a16="http://schemas.microsoft.com/office/drawing/2014/main" id="{CFA3852E-18E6-4BC7-BFE2-5516D5D6CFD4}"/>
              </a:ext>
            </a:extLst>
          </p:cNvPr>
          <p:cNvSpPr/>
          <p:nvPr/>
        </p:nvSpPr>
        <p:spPr>
          <a:xfrm>
            <a:off x="4026928" y="1761087"/>
            <a:ext cx="3739828" cy="534934"/>
          </a:xfrm>
          <a:prstGeom prst="roundRect">
            <a:avLst/>
          </a:prstGeom>
          <a:ln w="19050"/>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s-ES" sz="2200" dirty="0"/>
              <a:t>Proxy</a:t>
            </a:r>
          </a:p>
        </p:txBody>
      </p:sp>
      <p:cxnSp>
        <p:nvCxnSpPr>
          <p:cNvPr id="47" name="Conector recto de flecha 46">
            <a:extLst>
              <a:ext uri="{FF2B5EF4-FFF2-40B4-BE49-F238E27FC236}">
                <a16:creationId xmlns:a16="http://schemas.microsoft.com/office/drawing/2014/main" id="{16FD7053-5AA0-4C02-8B19-8335A16EFDF5}"/>
              </a:ext>
            </a:extLst>
          </p:cNvPr>
          <p:cNvCxnSpPr>
            <a:cxnSpLocks/>
            <a:stCxn id="46" idx="2"/>
          </p:cNvCxnSpPr>
          <p:nvPr/>
        </p:nvCxnSpPr>
        <p:spPr>
          <a:xfrm>
            <a:off x="5896842" y="2296021"/>
            <a:ext cx="0" cy="101759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8" name="Conector recto de flecha 47">
            <a:extLst>
              <a:ext uri="{FF2B5EF4-FFF2-40B4-BE49-F238E27FC236}">
                <a16:creationId xmlns:a16="http://schemas.microsoft.com/office/drawing/2014/main" id="{2641562B-D922-4676-8C5B-89B7AE0F6462}"/>
              </a:ext>
            </a:extLst>
          </p:cNvPr>
          <p:cNvCxnSpPr>
            <a:cxnSpLocks/>
            <a:endCxn id="37" idx="0"/>
          </p:cNvCxnSpPr>
          <p:nvPr/>
        </p:nvCxnSpPr>
        <p:spPr>
          <a:xfrm>
            <a:off x="7540502" y="2292471"/>
            <a:ext cx="14590" cy="106595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49" name="CuadroTexto 48">
            <a:extLst>
              <a:ext uri="{FF2B5EF4-FFF2-40B4-BE49-F238E27FC236}">
                <a16:creationId xmlns:a16="http://schemas.microsoft.com/office/drawing/2014/main" id="{5BE01FC0-0E3A-475F-9BD1-63D58955D6A7}"/>
              </a:ext>
            </a:extLst>
          </p:cNvPr>
          <p:cNvSpPr txBox="1"/>
          <p:nvPr/>
        </p:nvSpPr>
        <p:spPr>
          <a:xfrm>
            <a:off x="4698125" y="2549619"/>
            <a:ext cx="1561533" cy="369332"/>
          </a:xfrm>
          <a:prstGeom prst="rect">
            <a:avLst/>
          </a:prstGeom>
          <a:noFill/>
        </p:spPr>
        <p:txBody>
          <a:bodyPr wrap="square" rtlCol="0">
            <a:spAutoFit/>
          </a:bodyPr>
          <a:lstStyle/>
          <a:p>
            <a:r>
              <a:rPr lang="es-ES" b="1" dirty="0"/>
              <a:t>HTPP GET</a:t>
            </a:r>
          </a:p>
        </p:txBody>
      </p:sp>
      <p:sp>
        <p:nvSpPr>
          <p:cNvPr id="50" name="CuadroTexto 49">
            <a:extLst>
              <a:ext uri="{FF2B5EF4-FFF2-40B4-BE49-F238E27FC236}">
                <a16:creationId xmlns:a16="http://schemas.microsoft.com/office/drawing/2014/main" id="{CF6C345B-B6C9-46E5-8031-CCF4503CC93A}"/>
              </a:ext>
            </a:extLst>
          </p:cNvPr>
          <p:cNvSpPr txBox="1"/>
          <p:nvPr/>
        </p:nvSpPr>
        <p:spPr>
          <a:xfrm>
            <a:off x="2945031" y="5936094"/>
            <a:ext cx="1044811" cy="646331"/>
          </a:xfrm>
          <a:prstGeom prst="rect">
            <a:avLst/>
          </a:prstGeom>
          <a:noFill/>
        </p:spPr>
        <p:txBody>
          <a:bodyPr wrap="square" rtlCol="0">
            <a:spAutoFit/>
          </a:bodyPr>
          <a:lstStyle/>
          <a:p>
            <a:pPr algn="ctr"/>
            <a:r>
              <a:rPr lang="es-ES" dirty="0"/>
              <a:t>SQL </a:t>
            </a:r>
          </a:p>
          <a:p>
            <a:pPr algn="ctr"/>
            <a:r>
              <a:rPr lang="es-ES" dirty="0"/>
              <a:t>SELECT</a:t>
            </a:r>
          </a:p>
        </p:txBody>
      </p:sp>
      <p:sp>
        <p:nvSpPr>
          <p:cNvPr id="3" name="Marcador de número de diapositiva 2">
            <a:extLst>
              <a:ext uri="{FF2B5EF4-FFF2-40B4-BE49-F238E27FC236}">
                <a16:creationId xmlns:a16="http://schemas.microsoft.com/office/drawing/2014/main" id="{19DD0C61-BACB-435A-8F7E-A71CC9B2093D}"/>
              </a:ext>
            </a:extLst>
          </p:cNvPr>
          <p:cNvSpPr>
            <a:spLocks noGrp="1"/>
          </p:cNvSpPr>
          <p:nvPr>
            <p:ph type="sldNum" sz="quarter" idx="12"/>
          </p:nvPr>
        </p:nvSpPr>
        <p:spPr/>
        <p:txBody>
          <a:bodyPr/>
          <a:lstStyle/>
          <a:p>
            <a:fld id="{4E8B5C8E-E234-4012-A049-14ABECB4DBCC}" type="slidenum">
              <a:rPr lang="es-ES" smtClean="0"/>
              <a:t>19</a:t>
            </a:fld>
            <a:endParaRPr lang="es-ES"/>
          </a:p>
        </p:txBody>
      </p:sp>
    </p:spTree>
    <p:extLst>
      <p:ext uri="{BB962C8B-B14F-4D97-AF65-F5344CB8AC3E}">
        <p14:creationId xmlns:p14="http://schemas.microsoft.com/office/powerpoint/2010/main" val="2044316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500"/>
                                        <p:tgtEl>
                                          <p:spTgt spid="38"/>
                                        </p:tgtEl>
                                      </p:cBhvr>
                                    </p:animEffect>
                                  </p:childTnLst>
                                </p:cTn>
                              </p:par>
                              <p:par>
                                <p:cTn id="19" presetID="10" presetClass="entr" presetSubtype="0" fill="hold" nodeType="with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fade">
                                      <p:cBhvr>
                                        <p:cTn id="21" dur="500"/>
                                        <p:tgtEl>
                                          <p:spTgt spid="4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par>
                                <p:cTn id="27" presetID="10" presetClass="entr" presetSubtype="0" fill="hold" nodeType="with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fade">
                                      <p:cBhvr>
                                        <p:cTn id="29" dur="500"/>
                                        <p:tgtEl>
                                          <p:spTgt spid="3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par>
                                <p:cTn id="35" presetID="10" presetClass="entr" presetSubtype="0" fill="hold" nodeType="with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500"/>
                                        <p:tgtEl>
                                          <p:spTgt spid="42"/>
                                        </p:tgtEl>
                                      </p:cBhvr>
                                    </p:animEffect>
                                  </p:childTnLst>
                                </p:cTn>
                              </p:par>
                              <p:par>
                                <p:cTn id="38" presetID="10" presetClass="entr" presetSubtype="0" fill="hold" nodeType="with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fade">
                                      <p:cBhvr>
                                        <p:cTn id="40" dur="500"/>
                                        <p:tgtEl>
                                          <p:spTgt spid="43"/>
                                        </p:tgtEl>
                                      </p:cBhvr>
                                    </p:animEffect>
                                  </p:childTnLst>
                                </p:cTn>
                              </p:par>
                              <p:par>
                                <p:cTn id="41" presetID="10" presetClass="entr" presetSubtype="0" fill="hold" nodeType="with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fade">
                                      <p:cBhvr>
                                        <p:cTn id="43" dur="500"/>
                                        <p:tgtEl>
                                          <p:spTgt spid="4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fade">
                                      <p:cBhvr>
                                        <p:cTn id="48" dur="500"/>
                                        <p:tgtEl>
                                          <p:spTgt spid="33"/>
                                        </p:tgtEl>
                                      </p:cBhvr>
                                    </p:animEffect>
                                  </p:childTnLst>
                                </p:cTn>
                              </p:par>
                              <p:par>
                                <p:cTn id="49" presetID="10" presetClass="entr" presetSubtype="0" fill="hold" nodeType="withEffect">
                                  <p:stCondLst>
                                    <p:cond delay="0"/>
                                  </p:stCondLst>
                                  <p:childTnLst>
                                    <p:set>
                                      <p:cBhvr>
                                        <p:cTn id="50" dur="1" fill="hold">
                                          <p:stCondLst>
                                            <p:cond delay="0"/>
                                          </p:stCondLst>
                                        </p:cTn>
                                        <p:tgtEl>
                                          <p:spTgt spid="44"/>
                                        </p:tgtEl>
                                        <p:attrNameLst>
                                          <p:attrName>style.visibility</p:attrName>
                                        </p:attrNameLst>
                                      </p:cBhvr>
                                      <p:to>
                                        <p:strVal val="visible"/>
                                      </p:to>
                                    </p:set>
                                    <p:animEffect transition="in" filter="fade">
                                      <p:cBhvr>
                                        <p:cTn id="51" dur="500"/>
                                        <p:tgtEl>
                                          <p:spTgt spid="44"/>
                                        </p:tgtEl>
                                      </p:cBhvr>
                                    </p:animEffect>
                                  </p:childTnLst>
                                </p:cTn>
                              </p:par>
                              <p:par>
                                <p:cTn id="52" presetID="10" presetClass="entr" presetSubtype="0" fill="hold" nodeType="with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fade">
                                      <p:cBhvr>
                                        <p:cTn id="54" dur="500"/>
                                        <p:tgtEl>
                                          <p:spTgt spid="40"/>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500"/>
                                        <p:tgtEl>
                                          <p:spTgt spid="49"/>
                                        </p:tgtEl>
                                      </p:cBhvr>
                                    </p:animEffect>
                                  </p:childTnLst>
                                </p:cTn>
                              </p:par>
                              <p:par>
                                <p:cTn id="60" presetID="10" presetClass="entr" presetSubtype="0" fill="hold" nodeType="with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fade">
                                      <p:cBhvr>
                                        <p:cTn id="62" dur="500"/>
                                        <p:tgtEl>
                                          <p:spTgt spid="48"/>
                                        </p:tgtEl>
                                      </p:cBhvr>
                                    </p:animEffect>
                                  </p:childTnLst>
                                </p:cTn>
                              </p:par>
                              <p:par>
                                <p:cTn id="63" presetID="10" presetClass="entr" presetSubtype="0" fill="hold" nodeType="withEffect">
                                  <p:stCondLst>
                                    <p:cond delay="0"/>
                                  </p:stCondLst>
                                  <p:childTnLst>
                                    <p:set>
                                      <p:cBhvr>
                                        <p:cTn id="64" dur="1" fill="hold">
                                          <p:stCondLst>
                                            <p:cond delay="0"/>
                                          </p:stCondLst>
                                        </p:cTn>
                                        <p:tgtEl>
                                          <p:spTgt spid="47"/>
                                        </p:tgtEl>
                                        <p:attrNameLst>
                                          <p:attrName>style.visibility</p:attrName>
                                        </p:attrNameLst>
                                      </p:cBhvr>
                                      <p:to>
                                        <p:strVal val="visible"/>
                                      </p:to>
                                    </p:set>
                                    <p:animEffect transition="in" filter="fade">
                                      <p:cBhvr>
                                        <p:cTn id="65" dur="500"/>
                                        <p:tgtEl>
                                          <p:spTgt spid="47"/>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6"/>
                                        </p:tgtEl>
                                        <p:attrNameLst>
                                          <p:attrName>style.visibility</p:attrName>
                                        </p:attrNameLst>
                                      </p:cBhvr>
                                      <p:to>
                                        <p:strVal val="visible"/>
                                      </p:to>
                                    </p:set>
                                    <p:animEffect transition="in" filter="fade">
                                      <p:cBhvr>
                                        <p:cTn id="68"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38" grpId="0" animBg="1"/>
      <p:bldP spid="46" grpId="0" animBg="1"/>
      <p:bldP spid="49" grpId="0"/>
      <p:bldP spid="50"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AEDCDD5-F01F-4847-8ED1-B5AECDCEB458}"/>
              </a:ext>
            </a:extLst>
          </p:cNvPr>
          <p:cNvSpPr>
            <a:spLocks noGrp="1"/>
          </p:cNvSpPr>
          <p:nvPr>
            <p:ph type="title"/>
          </p:nvPr>
        </p:nvSpPr>
        <p:spPr>
          <a:xfrm>
            <a:off x="838200" y="963877"/>
            <a:ext cx="3494362" cy="4930246"/>
          </a:xfrm>
        </p:spPr>
        <p:txBody>
          <a:bodyPr>
            <a:normAutofit/>
          </a:bodyPr>
          <a:lstStyle/>
          <a:p>
            <a:pPr algn="r"/>
            <a:r>
              <a:rPr lang="es-ES" dirty="0">
                <a:solidFill>
                  <a:schemeClr val="accent1"/>
                </a:solidFill>
              </a:rPr>
              <a:t>Índice</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403E572E-A5AE-4CDB-A343-36E6C432C3BC}"/>
              </a:ext>
            </a:extLst>
          </p:cNvPr>
          <p:cNvSpPr>
            <a:spLocks noGrp="1"/>
          </p:cNvSpPr>
          <p:nvPr>
            <p:ph idx="1"/>
          </p:nvPr>
        </p:nvSpPr>
        <p:spPr>
          <a:xfrm>
            <a:off x="4976031" y="963877"/>
            <a:ext cx="6377769" cy="4930246"/>
          </a:xfrm>
        </p:spPr>
        <p:txBody>
          <a:bodyPr anchor="ctr">
            <a:normAutofit/>
          </a:bodyPr>
          <a:lstStyle/>
          <a:p>
            <a:pPr marL="514350" indent="-514350">
              <a:buFont typeface="+mj-lt"/>
              <a:buAutoNum type="arabicPeriod"/>
            </a:pPr>
            <a:r>
              <a:rPr lang="es-ES" sz="2400" dirty="0"/>
              <a:t>Introducción</a:t>
            </a:r>
          </a:p>
          <a:p>
            <a:pPr marL="514350" indent="-514350">
              <a:buFont typeface="+mj-lt"/>
              <a:buAutoNum type="arabicPeriod"/>
            </a:pPr>
            <a:r>
              <a:rPr lang="es-ES" sz="2400" dirty="0"/>
              <a:t>Objetivos y motivación</a:t>
            </a:r>
          </a:p>
          <a:p>
            <a:pPr marL="514350" indent="-514350">
              <a:buFont typeface="+mj-lt"/>
              <a:buAutoNum type="arabicPeriod"/>
            </a:pPr>
            <a:r>
              <a:rPr lang="es-ES" sz="2400" dirty="0"/>
              <a:t>Proceso de desarrollo</a:t>
            </a:r>
          </a:p>
          <a:p>
            <a:pPr marL="514350" indent="-514350">
              <a:buFont typeface="+mj-lt"/>
              <a:buAutoNum type="arabicPeriod"/>
            </a:pPr>
            <a:r>
              <a:rPr lang="es-ES" sz="2400" dirty="0"/>
              <a:t>Estado del arte</a:t>
            </a:r>
          </a:p>
          <a:p>
            <a:pPr marL="514350" indent="-514350">
              <a:buFont typeface="+mj-lt"/>
              <a:buAutoNum type="arabicPeriod"/>
            </a:pPr>
            <a:r>
              <a:rPr lang="es-ES" sz="2400" dirty="0"/>
              <a:t>Caso de estudio</a:t>
            </a:r>
          </a:p>
          <a:p>
            <a:pPr marL="514350" indent="-514350">
              <a:buFont typeface="+mj-lt"/>
              <a:buAutoNum type="arabicPeriod"/>
            </a:pPr>
            <a:r>
              <a:rPr lang="es-ES" sz="2400" dirty="0"/>
              <a:t>Evaluación</a:t>
            </a:r>
          </a:p>
          <a:p>
            <a:pPr marL="514350" indent="-514350">
              <a:buFont typeface="+mj-lt"/>
              <a:buAutoNum type="arabicPeriod"/>
            </a:pPr>
            <a:r>
              <a:rPr lang="es-ES" sz="2400" dirty="0"/>
              <a:t>Conclusiones y trabajo futuro</a:t>
            </a:r>
          </a:p>
        </p:txBody>
      </p:sp>
      <p:sp>
        <p:nvSpPr>
          <p:cNvPr id="4" name="Marcador de número de diapositiva 3">
            <a:extLst>
              <a:ext uri="{FF2B5EF4-FFF2-40B4-BE49-F238E27FC236}">
                <a16:creationId xmlns:a16="http://schemas.microsoft.com/office/drawing/2014/main" id="{0DC41576-58E5-4B0B-A44C-FF22932B57ED}"/>
              </a:ext>
            </a:extLst>
          </p:cNvPr>
          <p:cNvSpPr>
            <a:spLocks noGrp="1"/>
          </p:cNvSpPr>
          <p:nvPr>
            <p:ph type="sldNum" sz="quarter" idx="12"/>
          </p:nvPr>
        </p:nvSpPr>
        <p:spPr/>
        <p:txBody>
          <a:bodyPr/>
          <a:lstStyle/>
          <a:p>
            <a:fld id="{4E8B5C8E-E234-4012-A049-14ABECB4DBCC}" type="slidenum">
              <a:rPr lang="es-ES" smtClean="0"/>
              <a:t>2</a:t>
            </a:fld>
            <a:endParaRPr lang="es-ES"/>
          </a:p>
        </p:txBody>
      </p:sp>
    </p:spTree>
    <p:extLst>
      <p:ext uri="{BB962C8B-B14F-4D97-AF65-F5344CB8AC3E}">
        <p14:creationId xmlns:p14="http://schemas.microsoft.com/office/powerpoint/2010/main" val="154477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D6A6DC8-6AAE-4E0F-8DE6-F3EBD1CE7E5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b="1" kern="1200">
                <a:solidFill>
                  <a:schemeClr val="bg1"/>
                </a:solidFill>
                <a:latin typeface="+mj-lt"/>
                <a:ea typeface="+mj-ea"/>
                <a:cs typeface="+mj-cs"/>
              </a:rPr>
              <a:t>Descomposición en microservicios</a:t>
            </a:r>
          </a:p>
        </p:txBody>
      </p:sp>
      <p:sp>
        <p:nvSpPr>
          <p:cNvPr id="3" name="Marcador de número de diapositiva 2">
            <a:extLst>
              <a:ext uri="{FF2B5EF4-FFF2-40B4-BE49-F238E27FC236}">
                <a16:creationId xmlns:a16="http://schemas.microsoft.com/office/drawing/2014/main" id="{1E832D05-94E2-4063-BC0D-D16DDC495165}"/>
              </a:ext>
            </a:extLst>
          </p:cNvPr>
          <p:cNvSpPr>
            <a:spLocks noGrp="1"/>
          </p:cNvSpPr>
          <p:nvPr>
            <p:ph type="sldNum" sz="quarter" idx="12"/>
          </p:nvPr>
        </p:nvSpPr>
        <p:spPr/>
        <p:txBody>
          <a:bodyPr/>
          <a:lstStyle/>
          <a:p>
            <a:fld id="{4E8B5C8E-E234-4012-A049-14ABECB4DBCC}" type="slidenum">
              <a:rPr lang="es-ES" smtClean="0"/>
              <a:t>20</a:t>
            </a:fld>
            <a:endParaRPr lang="es-ES"/>
          </a:p>
        </p:txBody>
      </p:sp>
      <p:pic>
        <p:nvPicPr>
          <p:cNvPr id="6" name="Imagen 5">
            <a:extLst>
              <a:ext uri="{FF2B5EF4-FFF2-40B4-BE49-F238E27FC236}">
                <a16:creationId xmlns:a16="http://schemas.microsoft.com/office/drawing/2014/main" id="{B2FC28E1-8B6E-49C3-8399-BE7BDB587E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7383" y="1396588"/>
            <a:ext cx="8942718" cy="5343984"/>
          </a:xfrm>
          <a:prstGeom prst="rect">
            <a:avLst/>
          </a:prstGeom>
        </p:spPr>
      </p:pic>
    </p:spTree>
    <p:extLst>
      <p:ext uri="{BB962C8B-B14F-4D97-AF65-F5344CB8AC3E}">
        <p14:creationId xmlns:p14="http://schemas.microsoft.com/office/powerpoint/2010/main" val="3656669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DC090EE9-F280-451B-A257-5F21CAC99B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294"/>
            <a:ext cx="12192000" cy="7034998"/>
          </a:xfrm>
          <a:prstGeom prst="rect">
            <a:avLst/>
          </a:prstGeom>
        </p:spPr>
      </p:pic>
      <p:sp>
        <p:nvSpPr>
          <p:cNvPr id="2" name="Marcador de número de diapositiva 1">
            <a:extLst>
              <a:ext uri="{FF2B5EF4-FFF2-40B4-BE49-F238E27FC236}">
                <a16:creationId xmlns:a16="http://schemas.microsoft.com/office/drawing/2014/main" id="{F7F5F16E-50E6-4194-A1BB-DAAE77C26234}"/>
              </a:ext>
            </a:extLst>
          </p:cNvPr>
          <p:cNvSpPr>
            <a:spLocks noGrp="1"/>
          </p:cNvSpPr>
          <p:nvPr>
            <p:ph type="sldNum" sz="quarter" idx="12"/>
          </p:nvPr>
        </p:nvSpPr>
        <p:spPr/>
        <p:txBody>
          <a:bodyPr/>
          <a:lstStyle/>
          <a:p>
            <a:fld id="{4E8B5C8E-E234-4012-A049-14ABECB4DBCC}" type="slidenum">
              <a:rPr lang="es-ES" smtClean="0"/>
              <a:t>21</a:t>
            </a:fld>
            <a:endParaRPr lang="es-ES"/>
          </a:p>
        </p:txBody>
      </p:sp>
    </p:spTree>
    <p:extLst>
      <p:ext uri="{BB962C8B-B14F-4D97-AF65-F5344CB8AC3E}">
        <p14:creationId xmlns:p14="http://schemas.microsoft.com/office/powerpoint/2010/main" val="626924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DC090EE9-F280-451B-A257-5F21CAC99B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294"/>
            <a:ext cx="12192000" cy="7034998"/>
          </a:xfrm>
          <a:prstGeom prst="rect">
            <a:avLst/>
          </a:prstGeom>
        </p:spPr>
      </p:pic>
      <p:sp>
        <p:nvSpPr>
          <p:cNvPr id="2" name="Marcador de número de diapositiva 1">
            <a:extLst>
              <a:ext uri="{FF2B5EF4-FFF2-40B4-BE49-F238E27FC236}">
                <a16:creationId xmlns:a16="http://schemas.microsoft.com/office/drawing/2014/main" id="{F7F5F16E-50E6-4194-A1BB-DAAE77C26234}"/>
              </a:ext>
            </a:extLst>
          </p:cNvPr>
          <p:cNvSpPr>
            <a:spLocks noGrp="1"/>
          </p:cNvSpPr>
          <p:nvPr>
            <p:ph type="sldNum" sz="quarter" idx="12"/>
          </p:nvPr>
        </p:nvSpPr>
        <p:spPr/>
        <p:txBody>
          <a:bodyPr/>
          <a:lstStyle/>
          <a:p>
            <a:fld id="{4E8B5C8E-E234-4012-A049-14ABECB4DBCC}" type="slidenum">
              <a:rPr lang="es-ES" smtClean="0"/>
              <a:t>22</a:t>
            </a:fld>
            <a:endParaRPr lang="es-ES"/>
          </a:p>
        </p:txBody>
      </p:sp>
      <p:sp>
        <p:nvSpPr>
          <p:cNvPr id="3" name="Rectángulo 2">
            <a:extLst>
              <a:ext uri="{FF2B5EF4-FFF2-40B4-BE49-F238E27FC236}">
                <a16:creationId xmlns:a16="http://schemas.microsoft.com/office/drawing/2014/main" id="{49730E63-3B44-4D00-8C6A-7B99D07B3AD5}"/>
              </a:ext>
            </a:extLst>
          </p:cNvPr>
          <p:cNvSpPr/>
          <p:nvPr/>
        </p:nvSpPr>
        <p:spPr>
          <a:xfrm>
            <a:off x="2085974" y="990600"/>
            <a:ext cx="2276475" cy="20764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5">
            <a:extLst>
              <a:ext uri="{FF2B5EF4-FFF2-40B4-BE49-F238E27FC236}">
                <a16:creationId xmlns:a16="http://schemas.microsoft.com/office/drawing/2014/main" id="{746242CD-1B68-42E8-A87F-AB6558002267}"/>
              </a:ext>
            </a:extLst>
          </p:cNvPr>
          <p:cNvSpPr/>
          <p:nvPr/>
        </p:nvSpPr>
        <p:spPr>
          <a:xfrm>
            <a:off x="6029326" y="1352550"/>
            <a:ext cx="2343150" cy="20764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a:extLst>
              <a:ext uri="{FF2B5EF4-FFF2-40B4-BE49-F238E27FC236}">
                <a16:creationId xmlns:a16="http://schemas.microsoft.com/office/drawing/2014/main" id="{2E6945C5-F546-47D1-A1AB-A64C0E24A2BB}"/>
              </a:ext>
            </a:extLst>
          </p:cNvPr>
          <p:cNvSpPr/>
          <p:nvPr/>
        </p:nvSpPr>
        <p:spPr>
          <a:xfrm>
            <a:off x="9501190" y="3067050"/>
            <a:ext cx="2343150" cy="20764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4238084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DC090EE9-F280-451B-A257-5F21CAC99B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294"/>
            <a:ext cx="12192000" cy="7034998"/>
          </a:xfrm>
          <a:prstGeom prst="rect">
            <a:avLst/>
          </a:prstGeom>
        </p:spPr>
      </p:pic>
      <p:sp>
        <p:nvSpPr>
          <p:cNvPr id="2" name="Marcador de número de diapositiva 1">
            <a:extLst>
              <a:ext uri="{FF2B5EF4-FFF2-40B4-BE49-F238E27FC236}">
                <a16:creationId xmlns:a16="http://schemas.microsoft.com/office/drawing/2014/main" id="{F7F5F16E-50E6-4194-A1BB-DAAE77C26234}"/>
              </a:ext>
            </a:extLst>
          </p:cNvPr>
          <p:cNvSpPr>
            <a:spLocks noGrp="1"/>
          </p:cNvSpPr>
          <p:nvPr>
            <p:ph type="sldNum" sz="quarter" idx="12"/>
          </p:nvPr>
        </p:nvSpPr>
        <p:spPr/>
        <p:txBody>
          <a:bodyPr/>
          <a:lstStyle/>
          <a:p>
            <a:fld id="{4E8B5C8E-E234-4012-A049-14ABECB4DBCC}" type="slidenum">
              <a:rPr lang="es-ES" smtClean="0"/>
              <a:t>23</a:t>
            </a:fld>
            <a:endParaRPr lang="es-ES"/>
          </a:p>
        </p:txBody>
      </p:sp>
      <p:sp>
        <p:nvSpPr>
          <p:cNvPr id="3" name="Rectángulo 2">
            <a:extLst>
              <a:ext uri="{FF2B5EF4-FFF2-40B4-BE49-F238E27FC236}">
                <a16:creationId xmlns:a16="http://schemas.microsoft.com/office/drawing/2014/main" id="{9D7A6FD3-8BB8-4CB9-97AA-986C12AE8502}"/>
              </a:ext>
            </a:extLst>
          </p:cNvPr>
          <p:cNvSpPr/>
          <p:nvPr/>
        </p:nvSpPr>
        <p:spPr>
          <a:xfrm>
            <a:off x="2636520" y="3268980"/>
            <a:ext cx="1516380"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5">
            <a:extLst>
              <a:ext uri="{FF2B5EF4-FFF2-40B4-BE49-F238E27FC236}">
                <a16:creationId xmlns:a16="http://schemas.microsoft.com/office/drawing/2014/main" id="{50E87304-552B-4572-8825-496CE5626CCF}"/>
              </a:ext>
            </a:extLst>
          </p:cNvPr>
          <p:cNvSpPr/>
          <p:nvPr/>
        </p:nvSpPr>
        <p:spPr>
          <a:xfrm>
            <a:off x="6637020" y="3604260"/>
            <a:ext cx="1516380"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a:extLst>
              <a:ext uri="{FF2B5EF4-FFF2-40B4-BE49-F238E27FC236}">
                <a16:creationId xmlns:a16="http://schemas.microsoft.com/office/drawing/2014/main" id="{A3DA48A0-9B87-48E4-BADC-1B8B14598C54}"/>
              </a:ext>
            </a:extLst>
          </p:cNvPr>
          <p:cNvSpPr/>
          <p:nvPr/>
        </p:nvSpPr>
        <p:spPr>
          <a:xfrm>
            <a:off x="10165556" y="5331619"/>
            <a:ext cx="1421607" cy="4500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951699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DC090EE9-F280-451B-A257-5F21CAC99B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294"/>
            <a:ext cx="12192000" cy="7034998"/>
          </a:xfrm>
          <a:prstGeom prst="rect">
            <a:avLst/>
          </a:prstGeom>
        </p:spPr>
      </p:pic>
      <p:sp>
        <p:nvSpPr>
          <p:cNvPr id="2" name="Marcador de número de diapositiva 1">
            <a:extLst>
              <a:ext uri="{FF2B5EF4-FFF2-40B4-BE49-F238E27FC236}">
                <a16:creationId xmlns:a16="http://schemas.microsoft.com/office/drawing/2014/main" id="{F7F5F16E-50E6-4194-A1BB-DAAE77C26234}"/>
              </a:ext>
            </a:extLst>
          </p:cNvPr>
          <p:cNvSpPr>
            <a:spLocks noGrp="1"/>
          </p:cNvSpPr>
          <p:nvPr>
            <p:ph type="sldNum" sz="quarter" idx="12"/>
          </p:nvPr>
        </p:nvSpPr>
        <p:spPr/>
        <p:txBody>
          <a:bodyPr/>
          <a:lstStyle/>
          <a:p>
            <a:fld id="{4E8B5C8E-E234-4012-A049-14ABECB4DBCC}" type="slidenum">
              <a:rPr lang="es-ES" smtClean="0"/>
              <a:t>24</a:t>
            </a:fld>
            <a:endParaRPr lang="es-ES"/>
          </a:p>
        </p:txBody>
      </p:sp>
      <p:sp>
        <p:nvSpPr>
          <p:cNvPr id="3" name="Rectángulo 2">
            <a:extLst>
              <a:ext uri="{FF2B5EF4-FFF2-40B4-BE49-F238E27FC236}">
                <a16:creationId xmlns:a16="http://schemas.microsoft.com/office/drawing/2014/main" id="{4BA5C831-D738-487C-B446-E1F7DDDCA364}"/>
              </a:ext>
            </a:extLst>
          </p:cNvPr>
          <p:cNvSpPr/>
          <p:nvPr/>
        </p:nvSpPr>
        <p:spPr>
          <a:xfrm>
            <a:off x="9654540" y="792480"/>
            <a:ext cx="1264920" cy="5486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7197712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DC090EE9-F280-451B-A257-5F21CAC99B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294"/>
            <a:ext cx="12192000" cy="7034998"/>
          </a:xfrm>
          <a:prstGeom prst="rect">
            <a:avLst/>
          </a:prstGeom>
        </p:spPr>
      </p:pic>
      <p:sp>
        <p:nvSpPr>
          <p:cNvPr id="2" name="Marcador de número de diapositiva 1">
            <a:extLst>
              <a:ext uri="{FF2B5EF4-FFF2-40B4-BE49-F238E27FC236}">
                <a16:creationId xmlns:a16="http://schemas.microsoft.com/office/drawing/2014/main" id="{F7F5F16E-50E6-4194-A1BB-DAAE77C26234}"/>
              </a:ext>
            </a:extLst>
          </p:cNvPr>
          <p:cNvSpPr>
            <a:spLocks noGrp="1"/>
          </p:cNvSpPr>
          <p:nvPr>
            <p:ph type="sldNum" sz="quarter" idx="12"/>
          </p:nvPr>
        </p:nvSpPr>
        <p:spPr/>
        <p:txBody>
          <a:bodyPr/>
          <a:lstStyle/>
          <a:p>
            <a:fld id="{4E8B5C8E-E234-4012-A049-14ABECB4DBCC}" type="slidenum">
              <a:rPr lang="es-ES" smtClean="0"/>
              <a:t>25</a:t>
            </a:fld>
            <a:endParaRPr lang="es-ES"/>
          </a:p>
        </p:txBody>
      </p:sp>
      <p:sp>
        <p:nvSpPr>
          <p:cNvPr id="3" name="Rectángulo 2">
            <a:extLst>
              <a:ext uri="{FF2B5EF4-FFF2-40B4-BE49-F238E27FC236}">
                <a16:creationId xmlns:a16="http://schemas.microsoft.com/office/drawing/2014/main" id="{BF338598-D19E-47F1-8756-4DC5A27E9A18}"/>
              </a:ext>
            </a:extLst>
          </p:cNvPr>
          <p:cNvSpPr/>
          <p:nvPr/>
        </p:nvSpPr>
        <p:spPr>
          <a:xfrm>
            <a:off x="1390651" y="4565650"/>
            <a:ext cx="2317749" cy="15684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6246220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DC090EE9-F280-451B-A257-5F21CAC99B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294"/>
            <a:ext cx="12192000" cy="7034998"/>
          </a:xfrm>
          <a:prstGeom prst="rect">
            <a:avLst/>
          </a:prstGeom>
        </p:spPr>
      </p:pic>
      <p:sp>
        <p:nvSpPr>
          <p:cNvPr id="2" name="Marcador de número de diapositiva 1">
            <a:extLst>
              <a:ext uri="{FF2B5EF4-FFF2-40B4-BE49-F238E27FC236}">
                <a16:creationId xmlns:a16="http://schemas.microsoft.com/office/drawing/2014/main" id="{F7F5F16E-50E6-4194-A1BB-DAAE77C26234}"/>
              </a:ext>
            </a:extLst>
          </p:cNvPr>
          <p:cNvSpPr>
            <a:spLocks noGrp="1"/>
          </p:cNvSpPr>
          <p:nvPr>
            <p:ph type="sldNum" sz="quarter" idx="12"/>
          </p:nvPr>
        </p:nvSpPr>
        <p:spPr/>
        <p:txBody>
          <a:bodyPr/>
          <a:lstStyle/>
          <a:p>
            <a:fld id="{4E8B5C8E-E234-4012-A049-14ABECB4DBCC}" type="slidenum">
              <a:rPr lang="es-ES" smtClean="0"/>
              <a:t>26</a:t>
            </a:fld>
            <a:endParaRPr lang="es-ES"/>
          </a:p>
        </p:txBody>
      </p:sp>
      <p:sp>
        <p:nvSpPr>
          <p:cNvPr id="3" name="Rectángulo 2">
            <a:extLst>
              <a:ext uri="{FF2B5EF4-FFF2-40B4-BE49-F238E27FC236}">
                <a16:creationId xmlns:a16="http://schemas.microsoft.com/office/drawing/2014/main" id="{A86807BF-0D43-4148-A5C9-23D11D791B75}"/>
              </a:ext>
            </a:extLst>
          </p:cNvPr>
          <p:cNvSpPr/>
          <p:nvPr/>
        </p:nvSpPr>
        <p:spPr>
          <a:xfrm>
            <a:off x="6629400" y="3606801"/>
            <a:ext cx="1504950" cy="4635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6331277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DC090EE9-F280-451B-A257-5F21CAC99B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294"/>
            <a:ext cx="12192000" cy="7034998"/>
          </a:xfrm>
          <a:prstGeom prst="rect">
            <a:avLst/>
          </a:prstGeom>
        </p:spPr>
      </p:pic>
      <p:sp>
        <p:nvSpPr>
          <p:cNvPr id="2" name="Marcador de número de diapositiva 1">
            <a:extLst>
              <a:ext uri="{FF2B5EF4-FFF2-40B4-BE49-F238E27FC236}">
                <a16:creationId xmlns:a16="http://schemas.microsoft.com/office/drawing/2014/main" id="{F7F5F16E-50E6-4194-A1BB-DAAE77C26234}"/>
              </a:ext>
            </a:extLst>
          </p:cNvPr>
          <p:cNvSpPr>
            <a:spLocks noGrp="1"/>
          </p:cNvSpPr>
          <p:nvPr>
            <p:ph type="sldNum" sz="quarter" idx="12"/>
          </p:nvPr>
        </p:nvSpPr>
        <p:spPr/>
        <p:txBody>
          <a:bodyPr/>
          <a:lstStyle/>
          <a:p>
            <a:fld id="{4E8B5C8E-E234-4012-A049-14ABECB4DBCC}" type="slidenum">
              <a:rPr lang="es-ES" smtClean="0"/>
              <a:t>27</a:t>
            </a:fld>
            <a:endParaRPr lang="es-ES"/>
          </a:p>
        </p:txBody>
      </p:sp>
      <p:sp>
        <p:nvSpPr>
          <p:cNvPr id="3" name="Rectángulo 2">
            <a:extLst>
              <a:ext uri="{FF2B5EF4-FFF2-40B4-BE49-F238E27FC236}">
                <a16:creationId xmlns:a16="http://schemas.microsoft.com/office/drawing/2014/main" id="{8A76C8CC-A354-4678-8CF5-4FDA764B3BF1}"/>
              </a:ext>
            </a:extLst>
          </p:cNvPr>
          <p:cNvSpPr/>
          <p:nvPr/>
        </p:nvSpPr>
        <p:spPr>
          <a:xfrm>
            <a:off x="4762500" y="4572000"/>
            <a:ext cx="2330450" cy="15621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4452469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D6A6DC8-6AAE-4E0F-8DE6-F3EBD1CE7E5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s-ES" sz="4000" b="1" dirty="0">
                <a:solidFill>
                  <a:schemeClr val="bg1"/>
                </a:solidFill>
              </a:rPr>
              <a:t>Evolución de los microservicios</a:t>
            </a:r>
            <a:endParaRPr lang="en-US" sz="4000" b="1" dirty="0">
              <a:solidFill>
                <a:schemeClr val="bg1"/>
              </a:solidFill>
            </a:endParaRPr>
          </a:p>
        </p:txBody>
      </p:sp>
      <p:sp>
        <p:nvSpPr>
          <p:cNvPr id="3" name="Marcador de número de diapositiva 2">
            <a:extLst>
              <a:ext uri="{FF2B5EF4-FFF2-40B4-BE49-F238E27FC236}">
                <a16:creationId xmlns:a16="http://schemas.microsoft.com/office/drawing/2014/main" id="{1E832D05-94E2-4063-BC0D-D16DDC495165}"/>
              </a:ext>
            </a:extLst>
          </p:cNvPr>
          <p:cNvSpPr>
            <a:spLocks noGrp="1"/>
          </p:cNvSpPr>
          <p:nvPr>
            <p:ph type="sldNum" sz="quarter" idx="12"/>
          </p:nvPr>
        </p:nvSpPr>
        <p:spPr/>
        <p:txBody>
          <a:bodyPr/>
          <a:lstStyle/>
          <a:p>
            <a:fld id="{4E8B5C8E-E234-4012-A049-14ABECB4DBCC}" type="slidenum">
              <a:rPr lang="es-ES" smtClean="0"/>
              <a:t>28</a:t>
            </a:fld>
            <a:endParaRPr lang="es-ES"/>
          </a:p>
        </p:txBody>
      </p:sp>
      <p:sp>
        <p:nvSpPr>
          <p:cNvPr id="7" name="Marcador de contenido 2">
            <a:extLst>
              <a:ext uri="{FF2B5EF4-FFF2-40B4-BE49-F238E27FC236}">
                <a16:creationId xmlns:a16="http://schemas.microsoft.com/office/drawing/2014/main" id="{C4DC2A32-626F-4DF1-AB1D-CF31277843DD}"/>
              </a:ext>
            </a:extLst>
          </p:cNvPr>
          <p:cNvSpPr>
            <a:spLocks noGrp="1"/>
          </p:cNvSpPr>
          <p:nvPr>
            <p:ph idx="1"/>
          </p:nvPr>
        </p:nvSpPr>
        <p:spPr>
          <a:xfrm>
            <a:off x="408777" y="1928288"/>
            <a:ext cx="5266809" cy="4253438"/>
          </a:xfrm>
        </p:spPr>
        <p:txBody>
          <a:bodyPr anchor="ctr">
            <a:normAutofit/>
          </a:bodyPr>
          <a:lstStyle/>
          <a:p>
            <a:pPr>
              <a:lnSpc>
                <a:spcPct val="150000"/>
              </a:lnSpc>
            </a:pPr>
            <a:r>
              <a:rPr lang="es-ES" sz="2400" dirty="0">
                <a:solidFill>
                  <a:srgbClr val="000000"/>
                </a:solidFill>
              </a:rPr>
              <a:t>Consumo de un microservicio a través de un paquete </a:t>
            </a:r>
            <a:r>
              <a:rPr lang="es-ES" sz="2400" b="1" dirty="0" err="1">
                <a:solidFill>
                  <a:srgbClr val="002060"/>
                </a:solidFill>
              </a:rPr>
              <a:t>NuGet</a:t>
            </a:r>
            <a:r>
              <a:rPr lang="es-ES" sz="2400" dirty="0">
                <a:solidFill>
                  <a:srgbClr val="000000"/>
                </a:solidFill>
              </a:rPr>
              <a:t> de la capa de </a:t>
            </a:r>
            <a:r>
              <a:rPr lang="es-ES" sz="2400" i="1" dirty="0">
                <a:solidFill>
                  <a:srgbClr val="000000"/>
                </a:solidFill>
              </a:rPr>
              <a:t>proxy</a:t>
            </a:r>
          </a:p>
          <a:p>
            <a:pPr>
              <a:lnSpc>
                <a:spcPct val="150000"/>
              </a:lnSpc>
            </a:pPr>
            <a:r>
              <a:rPr lang="es-ES" sz="2400" dirty="0">
                <a:solidFill>
                  <a:srgbClr val="000000"/>
                </a:solidFill>
              </a:rPr>
              <a:t>Los microservicios evolucionan y se versionan de forma independiente</a:t>
            </a:r>
          </a:p>
        </p:txBody>
      </p:sp>
      <p:pic>
        <p:nvPicPr>
          <p:cNvPr id="8" name="Imagen 7">
            <a:extLst>
              <a:ext uri="{FF2B5EF4-FFF2-40B4-BE49-F238E27FC236}">
                <a16:creationId xmlns:a16="http://schemas.microsoft.com/office/drawing/2014/main" id="{3EC8ECED-D4DA-4085-A64C-140F2A9B16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5277" y="2322752"/>
            <a:ext cx="6236723" cy="3616998"/>
          </a:xfrm>
          <a:prstGeom prst="rect">
            <a:avLst/>
          </a:prstGeom>
        </p:spPr>
      </p:pic>
    </p:spTree>
    <p:extLst>
      <p:ext uri="{BB962C8B-B14F-4D97-AF65-F5344CB8AC3E}">
        <p14:creationId xmlns:p14="http://schemas.microsoft.com/office/powerpoint/2010/main" val="3300907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67FC6DF5-6695-481D-AEEA-555296115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26"/>
            <a:ext cx="6750334"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a:extLst>
              <a:ext uri="{FF2B5EF4-FFF2-40B4-BE49-F238E27FC236}">
                <a16:creationId xmlns:a16="http://schemas.microsoft.com/office/drawing/2014/main" id="{FE27E6BE-1194-49E7-BA29-0898123DD9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ítulo 1">
            <a:extLst>
              <a:ext uri="{FF2B5EF4-FFF2-40B4-BE49-F238E27FC236}">
                <a16:creationId xmlns:a16="http://schemas.microsoft.com/office/drawing/2014/main" id="{A78A7D09-294E-4004-8B3C-AD70AB7A6F1C}"/>
              </a:ext>
            </a:extLst>
          </p:cNvPr>
          <p:cNvSpPr>
            <a:spLocks noGrp="1"/>
          </p:cNvSpPr>
          <p:nvPr>
            <p:ph type="title"/>
          </p:nvPr>
        </p:nvSpPr>
        <p:spPr>
          <a:xfrm>
            <a:off x="7015829" y="3726"/>
            <a:ext cx="5335063" cy="2253280"/>
          </a:xfrm>
        </p:spPr>
        <p:txBody>
          <a:bodyPr>
            <a:normAutofit/>
          </a:bodyPr>
          <a:lstStyle/>
          <a:p>
            <a:r>
              <a:rPr lang="es-ES" b="1" dirty="0">
                <a:solidFill>
                  <a:srgbClr val="000000"/>
                </a:solidFill>
              </a:rPr>
              <a:t>Herramientas para la construcción</a:t>
            </a:r>
          </a:p>
        </p:txBody>
      </p:sp>
      <p:sp>
        <p:nvSpPr>
          <p:cNvPr id="37" name="Freeform 82">
            <a:extLst>
              <a:ext uri="{FF2B5EF4-FFF2-40B4-BE49-F238E27FC236}">
                <a16:creationId xmlns:a16="http://schemas.microsoft.com/office/drawing/2014/main" id="{63D44656-9703-4F76-BF95-869D8579EE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62511"/>
            <a:ext cx="3242130" cy="2704964"/>
          </a:xfrm>
          <a:custGeom>
            <a:avLst/>
            <a:gdLst>
              <a:gd name="connsiteX0" fmla="*/ 1465277 w 3242130"/>
              <a:gd name="connsiteY0" fmla="*/ 0 h 2704964"/>
              <a:gd name="connsiteX1" fmla="*/ 3242130 w 3242130"/>
              <a:gd name="connsiteY1" fmla="*/ 1776853 h 2704964"/>
              <a:gd name="connsiteX2" fmla="*/ 3027674 w 3242130"/>
              <a:gd name="connsiteY2" fmla="*/ 2623807 h 2704964"/>
              <a:gd name="connsiteX3" fmla="*/ 2978369 w 3242130"/>
              <a:gd name="connsiteY3" fmla="*/ 2704964 h 2704964"/>
              <a:gd name="connsiteX4" fmla="*/ 0 w 3242130"/>
              <a:gd name="connsiteY4" fmla="*/ 2704964 h 2704964"/>
              <a:gd name="connsiteX5" fmla="*/ 0 w 3242130"/>
              <a:gd name="connsiteY5" fmla="*/ 772542 h 2704964"/>
              <a:gd name="connsiteX6" fmla="*/ 94171 w 3242130"/>
              <a:gd name="connsiteY6" fmla="*/ 646610 h 2704964"/>
              <a:gd name="connsiteX7" fmla="*/ 1465277 w 3242130"/>
              <a:gd name="connsiteY7" fmla="*/ 0 h 2704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42130" h="2704964">
                <a:moveTo>
                  <a:pt x="1465277" y="0"/>
                </a:moveTo>
                <a:cubicBezTo>
                  <a:pt x="2446606" y="0"/>
                  <a:pt x="3242130" y="795524"/>
                  <a:pt x="3242130" y="1776853"/>
                </a:cubicBezTo>
                <a:cubicBezTo>
                  <a:pt x="3242130" y="2083519"/>
                  <a:pt x="3164442" y="2372039"/>
                  <a:pt x="3027674" y="2623807"/>
                </a:cubicBezTo>
                <a:lnTo>
                  <a:pt x="2978369" y="2704964"/>
                </a:lnTo>
                <a:lnTo>
                  <a:pt x="0" y="2704964"/>
                </a:lnTo>
                <a:lnTo>
                  <a:pt x="0" y="772542"/>
                </a:lnTo>
                <a:lnTo>
                  <a:pt x="94171" y="646610"/>
                </a:lnTo>
                <a:cubicBezTo>
                  <a:pt x="420072" y="251709"/>
                  <a:pt x="913280" y="0"/>
                  <a:pt x="1465277"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Oval 38">
            <a:extLst>
              <a:ext uri="{FF2B5EF4-FFF2-40B4-BE49-F238E27FC236}">
                <a16:creationId xmlns:a16="http://schemas.microsoft.com/office/drawing/2014/main" id="{6F72EDF1-3CBA-4BB0-8AE8-3583F0846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5971" y="2816635"/>
            <a:ext cx="2865340" cy="2865340"/>
          </a:xfrm>
          <a:prstGeom prst="ellipse">
            <a:avLst/>
          </a:pr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78">
            <a:extLst>
              <a:ext uri="{FF2B5EF4-FFF2-40B4-BE49-F238E27FC236}">
                <a16:creationId xmlns:a16="http://schemas.microsoft.com/office/drawing/2014/main" id="{29B389D7-95A7-4E4F-B9CF-F8D686302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090921" cy="3465906"/>
          </a:xfrm>
          <a:custGeom>
            <a:avLst/>
            <a:gdLst>
              <a:gd name="connsiteX0" fmla="*/ 0 w 4090921"/>
              <a:gd name="connsiteY0" fmla="*/ 0 h 3465906"/>
              <a:gd name="connsiteX1" fmla="*/ 3746474 w 4090921"/>
              <a:gd name="connsiteY1" fmla="*/ 0 h 3465906"/>
              <a:gd name="connsiteX2" fmla="*/ 3817144 w 4090921"/>
              <a:gd name="connsiteY2" fmla="*/ 116327 h 3465906"/>
              <a:gd name="connsiteX3" fmla="*/ 4090921 w 4090921"/>
              <a:gd name="connsiteY3" fmla="*/ 1197557 h 3465906"/>
              <a:gd name="connsiteX4" fmla="*/ 1822572 w 4090921"/>
              <a:gd name="connsiteY4" fmla="*/ 3465906 h 3465906"/>
              <a:gd name="connsiteX5" fmla="*/ 72204 w 4090921"/>
              <a:gd name="connsiteY5" fmla="*/ 2640438 h 3465906"/>
              <a:gd name="connsiteX6" fmla="*/ 0 w 4090921"/>
              <a:gd name="connsiteY6" fmla="*/ 2543882 h 3465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90921" h="3465906">
                <a:moveTo>
                  <a:pt x="0" y="0"/>
                </a:moveTo>
                <a:lnTo>
                  <a:pt x="3746474" y="0"/>
                </a:lnTo>
                <a:lnTo>
                  <a:pt x="3817144" y="116327"/>
                </a:lnTo>
                <a:cubicBezTo>
                  <a:pt x="3991744" y="437737"/>
                  <a:pt x="4090921" y="806065"/>
                  <a:pt x="4090921" y="1197557"/>
                </a:cubicBezTo>
                <a:cubicBezTo>
                  <a:pt x="4090921" y="2450332"/>
                  <a:pt x="3075348" y="3465906"/>
                  <a:pt x="1822572" y="3465906"/>
                </a:cubicBezTo>
                <a:cubicBezTo>
                  <a:pt x="1117886" y="3465906"/>
                  <a:pt x="488252" y="3144572"/>
                  <a:pt x="72204" y="2640438"/>
                </a:cubicBezTo>
                <a:lnTo>
                  <a:pt x="0" y="2543882"/>
                </a:ln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magen 4">
            <a:extLst>
              <a:ext uri="{FF2B5EF4-FFF2-40B4-BE49-F238E27FC236}">
                <a16:creationId xmlns:a16="http://schemas.microsoft.com/office/drawing/2014/main" id="{7B0CCC06-2C8B-4A16-97DE-3EFCB31ED3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5402" y="1002983"/>
            <a:ext cx="3060569" cy="1009752"/>
          </a:xfrm>
          <a:prstGeom prst="rect">
            <a:avLst/>
          </a:prstGeom>
        </p:spPr>
      </p:pic>
      <p:sp>
        <p:nvSpPr>
          <p:cNvPr id="43" name="Oval 42">
            <a:extLst>
              <a:ext uri="{FF2B5EF4-FFF2-40B4-BE49-F238E27FC236}">
                <a16:creationId xmlns:a16="http://schemas.microsoft.com/office/drawing/2014/main" id="{B275ED38-7160-44B2-ADEA-7615F92E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27" y="457158"/>
            <a:ext cx="1964524" cy="1964524"/>
          </a:xfrm>
          <a:prstGeom prst="ellipse">
            <a:avLst/>
          </a:pr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agen 8">
            <a:extLst>
              <a:ext uri="{FF2B5EF4-FFF2-40B4-BE49-F238E27FC236}">
                <a16:creationId xmlns:a16="http://schemas.microsoft.com/office/drawing/2014/main" id="{CA5A71BB-4E1A-448C-9EE0-B50A99AD13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39819" y="928881"/>
            <a:ext cx="1659339" cy="962600"/>
          </a:xfrm>
          <a:prstGeom prst="rect">
            <a:avLst/>
          </a:prstGeom>
        </p:spPr>
      </p:pic>
      <p:pic>
        <p:nvPicPr>
          <p:cNvPr id="7" name="Imagen 6">
            <a:extLst>
              <a:ext uri="{FF2B5EF4-FFF2-40B4-BE49-F238E27FC236}">
                <a16:creationId xmlns:a16="http://schemas.microsoft.com/office/drawing/2014/main" id="{C121F1CE-F043-4B65-BBBC-976475EF8F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87908" y="3469632"/>
            <a:ext cx="2451471" cy="1495396"/>
          </a:xfrm>
          <a:prstGeom prst="rect">
            <a:avLst/>
          </a:prstGeom>
        </p:spPr>
      </p:pic>
      <p:sp>
        <p:nvSpPr>
          <p:cNvPr id="3" name="Marcador de contenido 2">
            <a:extLst>
              <a:ext uri="{FF2B5EF4-FFF2-40B4-BE49-F238E27FC236}">
                <a16:creationId xmlns:a16="http://schemas.microsoft.com/office/drawing/2014/main" id="{F9A65CBD-86BE-4639-8A4B-99E905D2DAF1}"/>
              </a:ext>
            </a:extLst>
          </p:cNvPr>
          <p:cNvSpPr>
            <a:spLocks noGrp="1"/>
          </p:cNvSpPr>
          <p:nvPr>
            <p:ph idx="1"/>
          </p:nvPr>
        </p:nvSpPr>
        <p:spPr>
          <a:xfrm>
            <a:off x="6909226" y="1736403"/>
            <a:ext cx="5640249" cy="5025801"/>
          </a:xfrm>
        </p:spPr>
        <p:txBody>
          <a:bodyPr anchor="ctr">
            <a:normAutofit/>
          </a:bodyPr>
          <a:lstStyle/>
          <a:p>
            <a:r>
              <a:rPr lang="es-ES" sz="2000" dirty="0">
                <a:solidFill>
                  <a:srgbClr val="000000"/>
                </a:solidFill>
              </a:rPr>
              <a:t>Persistencia: </a:t>
            </a:r>
            <a:r>
              <a:rPr lang="es-ES" sz="2000" b="1" dirty="0" err="1">
                <a:solidFill>
                  <a:srgbClr val="000000"/>
                </a:solidFill>
              </a:rPr>
              <a:t>Entity</a:t>
            </a:r>
            <a:r>
              <a:rPr lang="es-ES" sz="2000" b="1" dirty="0">
                <a:solidFill>
                  <a:srgbClr val="000000"/>
                </a:solidFill>
              </a:rPr>
              <a:t> Framework Core</a:t>
            </a:r>
            <a:r>
              <a:rPr lang="es-ES" sz="2000" dirty="0">
                <a:solidFill>
                  <a:srgbClr val="000000"/>
                </a:solidFill>
              </a:rPr>
              <a:t>.</a:t>
            </a:r>
          </a:p>
          <a:p>
            <a:r>
              <a:rPr lang="es-ES" sz="2000" dirty="0">
                <a:solidFill>
                  <a:srgbClr val="000000"/>
                </a:solidFill>
              </a:rPr>
              <a:t>Seguridad: </a:t>
            </a:r>
            <a:r>
              <a:rPr lang="es-ES" sz="2000" dirty="0" err="1">
                <a:solidFill>
                  <a:srgbClr val="000000"/>
                </a:solidFill>
              </a:rPr>
              <a:t>Identity</a:t>
            </a:r>
            <a:r>
              <a:rPr lang="es-ES" sz="2000" dirty="0">
                <a:solidFill>
                  <a:srgbClr val="000000"/>
                </a:solidFill>
              </a:rPr>
              <a:t>.</a:t>
            </a:r>
          </a:p>
          <a:p>
            <a:r>
              <a:rPr lang="es-ES" sz="2000" dirty="0">
                <a:solidFill>
                  <a:srgbClr val="000000"/>
                </a:solidFill>
              </a:rPr>
              <a:t>Informes: Open XML </a:t>
            </a:r>
            <a:r>
              <a:rPr lang="es-ES" sz="2000" dirty="0" err="1">
                <a:solidFill>
                  <a:srgbClr val="000000"/>
                </a:solidFill>
              </a:rPr>
              <a:t>PowerTools</a:t>
            </a:r>
            <a:r>
              <a:rPr lang="es-ES" sz="2000" dirty="0">
                <a:solidFill>
                  <a:srgbClr val="000000"/>
                </a:solidFill>
              </a:rPr>
              <a:t>.</a:t>
            </a:r>
          </a:p>
          <a:p>
            <a:r>
              <a:rPr lang="es-ES" sz="2000" dirty="0">
                <a:solidFill>
                  <a:srgbClr val="000000"/>
                </a:solidFill>
              </a:rPr>
              <a:t>Notificaciones: </a:t>
            </a:r>
            <a:r>
              <a:rPr lang="es-ES" sz="2000" dirty="0" err="1">
                <a:solidFill>
                  <a:srgbClr val="000000"/>
                </a:solidFill>
              </a:rPr>
              <a:t>MailKit</a:t>
            </a:r>
            <a:r>
              <a:rPr lang="es-ES" sz="2000" dirty="0">
                <a:solidFill>
                  <a:srgbClr val="000000"/>
                </a:solidFill>
              </a:rPr>
              <a:t>.</a:t>
            </a:r>
          </a:p>
          <a:p>
            <a:r>
              <a:rPr lang="es-ES" sz="2000" dirty="0">
                <a:solidFill>
                  <a:srgbClr val="000000"/>
                </a:solidFill>
              </a:rPr>
              <a:t>API interactiva: </a:t>
            </a:r>
            <a:r>
              <a:rPr lang="es-ES" sz="2000" b="1" dirty="0" err="1">
                <a:solidFill>
                  <a:srgbClr val="000000"/>
                </a:solidFill>
              </a:rPr>
              <a:t>Swagger</a:t>
            </a:r>
            <a:r>
              <a:rPr lang="es-ES" sz="2000" b="1" dirty="0">
                <a:solidFill>
                  <a:srgbClr val="000000"/>
                </a:solidFill>
              </a:rPr>
              <a:t> UI</a:t>
            </a:r>
            <a:r>
              <a:rPr lang="es-ES" sz="2000" dirty="0">
                <a:solidFill>
                  <a:srgbClr val="000000"/>
                </a:solidFill>
              </a:rPr>
              <a:t>.</a:t>
            </a:r>
          </a:p>
          <a:p>
            <a:r>
              <a:rPr lang="es-ES" sz="2000" dirty="0">
                <a:solidFill>
                  <a:srgbClr val="000000"/>
                </a:solidFill>
              </a:rPr>
              <a:t>Generación de la capa de proxy: </a:t>
            </a:r>
            <a:r>
              <a:rPr lang="es-ES" sz="2000" dirty="0" err="1">
                <a:solidFill>
                  <a:srgbClr val="000000"/>
                </a:solidFill>
              </a:rPr>
              <a:t>NSwag</a:t>
            </a:r>
            <a:r>
              <a:rPr lang="es-ES" sz="2000" dirty="0">
                <a:solidFill>
                  <a:srgbClr val="000000"/>
                </a:solidFill>
              </a:rPr>
              <a:t>.</a:t>
            </a:r>
          </a:p>
          <a:p>
            <a:r>
              <a:rPr lang="es-ES" sz="2000" dirty="0">
                <a:solidFill>
                  <a:srgbClr val="000000"/>
                </a:solidFill>
              </a:rPr>
              <a:t>Calidad del código: </a:t>
            </a:r>
            <a:r>
              <a:rPr lang="es-ES" sz="2000" b="1" dirty="0" err="1">
                <a:solidFill>
                  <a:srgbClr val="000000"/>
                </a:solidFill>
              </a:rPr>
              <a:t>CodeMaid</a:t>
            </a:r>
            <a:r>
              <a:rPr lang="es-ES" sz="2000" dirty="0">
                <a:solidFill>
                  <a:srgbClr val="000000"/>
                </a:solidFill>
              </a:rPr>
              <a:t> y </a:t>
            </a:r>
            <a:r>
              <a:rPr lang="es-ES" sz="2000" dirty="0" err="1">
                <a:solidFill>
                  <a:srgbClr val="000000"/>
                </a:solidFill>
              </a:rPr>
              <a:t>StyleCop</a:t>
            </a:r>
            <a:r>
              <a:rPr lang="es-ES" sz="2000" dirty="0">
                <a:solidFill>
                  <a:srgbClr val="000000"/>
                </a:solidFill>
              </a:rPr>
              <a:t>.</a:t>
            </a:r>
          </a:p>
          <a:p>
            <a:r>
              <a:rPr lang="es-ES" sz="2000" dirty="0">
                <a:solidFill>
                  <a:srgbClr val="000000"/>
                </a:solidFill>
              </a:rPr>
              <a:t>Interfaz de usuario: </a:t>
            </a:r>
            <a:r>
              <a:rPr lang="es-ES" sz="2000" b="1" dirty="0" err="1">
                <a:solidFill>
                  <a:srgbClr val="000000"/>
                </a:solidFill>
              </a:rPr>
              <a:t>Xamarin</a:t>
            </a:r>
            <a:r>
              <a:rPr lang="es-ES" sz="2000" dirty="0">
                <a:solidFill>
                  <a:srgbClr val="000000"/>
                </a:solidFill>
              </a:rPr>
              <a:t>.</a:t>
            </a:r>
          </a:p>
          <a:p>
            <a:r>
              <a:rPr lang="es-ES" sz="2000" dirty="0">
                <a:solidFill>
                  <a:srgbClr val="000000"/>
                </a:solidFill>
              </a:rPr>
              <a:t>Pruebas: </a:t>
            </a:r>
            <a:r>
              <a:rPr lang="es-ES" sz="2000" dirty="0" err="1">
                <a:solidFill>
                  <a:srgbClr val="000000"/>
                </a:solidFill>
              </a:rPr>
              <a:t>NUnit</a:t>
            </a:r>
            <a:r>
              <a:rPr lang="es-ES" sz="2000" dirty="0">
                <a:solidFill>
                  <a:srgbClr val="000000"/>
                </a:solidFill>
              </a:rPr>
              <a:t>.</a:t>
            </a:r>
          </a:p>
          <a:p>
            <a:r>
              <a:rPr lang="es-ES" sz="2000" dirty="0">
                <a:solidFill>
                  <a:srgbClr val="000000"/>
                </a:solidFill>
              </a:rPr>
              <a:t>Despliegue: </a:t>
            </a:r>
            <a:r>
              <a:rPr lang="es-ES" sz="2000" b="1" dirty="0">
                <a:solidFill>
                  <a:srgbClr val="000000"/>
                </a:solidFill>
              </a:rPr>
              <a:t>Docker, Kubernetes y Azure</a:t>
            </a:r>
            <a:r>
              <a:rPr lang="es-ES" sz="2000" dirty="0">
                <a:solidFill>
                  <a:srgbClr val="000000"/>
                </a:solidFill>
              </a:rPr>
              <a:t>.</a:t>
            </a:r>
          </a:p>
        </p:txBody>
      </p:sp>
      <p:pic>
        <p:nvPicPr>
          <p:cNvPr id="6" name="Imagen 5">
            <a:extLst>
              <a:ext uri="{FF2B5EF4-FFF2-40B4-BE49-F238E27FC236}">
                <a16:creationId xmlns:a16="http://schemas.microsoft.com/office/drawing/2014/main" id="{D3C2986C-DC27-4B92-A0F5-AF649EDC3A5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8892" y="4949796"/>
            <a:ext cx="3473468" cy="1641414"/>
          </a:xfrm>
          <a:prstGeom prst="rect">
            <a:avLst/>
          </a:prstGeom>
        </p:spPr>
      </p:pic>
      <p:sp>
        <p:nvSpPr>
          <p:cNvPr id="4" name="Marcador de número de diapositiva 3">
            <a:extLst>
              <a:ext uri="{FF2B5EF4-FFF2-40B4-BE49-F238E27FC236}">
                <a16:creationId xmlns:a16="http://schemas.microsoft.com/office/drawing/2014/main" id="{16EDC647-D0FC-4BBD-87D0-9CAD748BAD50}"/>
              </a:ext>
            </a:extLst>
          </p:cNvPr>
          <p:cNvSpPr>
            <a:spLocks noGrp="1"/>
          </p:cNvSpPr>
          <p:nvPr>
            <p:ph type="sldNum" sz="quarter" idx="12"/>
          </p:nvPr>
        </p:nvSpPr>
        <p:spPr/>
        <p:txBody>
          <a:bodyPr/>
          <a:lstStyle/>
          <a:p>
            <a:fld id="{4E8B5C8E-E234-4012-A049-14ABECB4DBCC}" type="slidenum">
              <a:rPr lang="es-ES" smtClean="0"/>
              <a:t>29</a:t>
            </a:fld>
            <a:endParaRPr lang="es-ES"/>
          </a:p>
        </p:txBody>
      </p:sp>
    </p:spTree>
    <p:extLst>
      <p:ext uri="{BB962C8B-B14F-4D97-AF65-F5344CB8AC3E}">
        <p14:creationId xmlns:p14="http://schemas.microsoft.com/office/powerpoint/2010/main" val="385483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fltVal val="0"/>
                                          </p:val>
                                        </p:tav>
                                        <p:tav tm="100000">
                                          <p:val>
                                            <p:strVal val="#ppt_w"/>
                                          </p:val>
                                        </p:tav>
                                      </p:tavLst>
                                    </p:anim>
                                    <p:anim calcmode="lin" valueType="num">
                                      <p:cBhvr>
                                        <p:cTn id="13" dur="1000" fill="hold"/>
                                        <p:tgtEl>
                                          <p:spTgt spid="5"/>
                                        </p:tgtEl>
                                        <p:attrNameLst>
                                          <p:attrName>ppt_h</p:attrName>
                                        </p:attrNameLst>
                                      </p:cBhvr>
                                      <p:tavLst>
                                        <p:tav tm="0">
                                          <p:val>
                                            <p:fltVal val="0"/>
                                          </p:val>
                                        </p:tav>
                                        <p:tav tm="100000">
                                          <p:val>
                                            <p:strVal val="#ppt_h"/>
                                          </p:val>
                                        </p:tav>
                                      </p:tavLst>
                                    </p:anim>
                                    <p:anim calcmode="lin" valueType="num">
                                      <p:cBhvr>
                                        <p:cTn id="14" dur="1000" fill="hold"/>
                                        <p:tgtEl>
                                          <p:spTgt spid="5"/>
                                        </p:tgtEl>
                                        <p:attrNameLst>
                                          <p:attrName>style.rotation</p:attrName>
                                        </p:attrNameLst>
                                      </p:cBhvr>
                                      <p:tavLst>
                                        <p:tav tm="0">
                                          <p:val>
                                            <p:fltVal val="90"/>
                                          </p:val>
                                        </p:tav>
                                        <p:tav tm="100000">
                                          <p:val>
                                            <p:fltVal val="0"/>
                                          </p:val>
                                        </p:tav>
                                      </p:tavLst>
                                    </p:anim>
                                    <p:animEffect transition="in" filter="fade">
                                      <p:cBhvr>
                                        <p:cTn id="15" dur="1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heel(1)">
                                      <p:cBhvr>
                                        <p:cTn id="20" dur="20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07FFCD42-6DE5-4C99-8B98-992AE176CDC8}"/>
              </a:ext>
            </a:extLst>
          </p:cNvPr>
          <p:cNvSpPr>
            <a:spLocks noGrp="1"/>
          </p:cNvSpPr>
          <p:nvPr>
            <p:ph type="title"/>
          </p:nvPr>
        </p:nvSpPr>
        <p:spPr>
          <a:xfrm>
            <a:off x="599096" y="963877"/>
            <a:ext cx="3733466" cy="4930246"/>
          </a:xfrm>
        </p:spPr>
        <p:txBody>
          <a:bodyPr vert="horz" lIns="91440" tIns="45720" rIns="91440" bIns="45720" rtlCol="0" anchor="ctr">
            <a:normAutofit/>
          </a:bodyPr>
          <a:lstStyle/>
          <a:p>
            <a:pPr algn="r"/>
            <a:r>
              <a:rPr lang="en-US" b="1" dirty="0" err="1">
                <a:solidFill>
                  <a:schemeClr val="accent1"/>
                </a:solidFill>
              </a:rPr>
              <a:t>Arquitectura</a:t>
            </a:r>
            <a:r>
              <a:rPr lang="en-US" b="1" dirty="0">
                <a:solidFill>
                  <a:schemeClr val="accent1"/>
                </a:solidFill>
              </a:rPr>
              <a:t> de </a:t>
            </a:r>
            <a:r>
              <a:rPr lang="en-US" b="1" dirty="0" err="1">
                <a:solidFill>
                  <a:schemeClr val="accent1"/>
                </a:solidFill>
              </a:rPr>
              <a:t>m</a:t>
            </a:r>
            <a:r>
              <a:rPr lang="en-US" b="1" kern="1200" dirty="0" err="1">
                <a:solidFill>
                  <a:schemeClr val="accent1"/>
                </a:solidFill>
                <a:latin typeface="+mj-lt"/>
                <a:ea typeface="+mj-ea"/>
                <a:cs typeface="+mj-cs"/>
              </a:rPr>
              <a:t>icroservicios</a:t>
            </a:r>
            <a:endParaRPr lang="en-US" b="1" kern="1200" dirty="0">
              <a:solidFill>
                <a:schemeClr val="accent1"/>
              </a:solidFill>
              <a:latin typeface="+mj-lt"/>
              <a:ea typeface="+mj-ea"/>
              <a:cs typeface="+mj-cs"/>
            </a:endParaRPr>
          </a:p>
        </p:txBody>
      </p:sp>
      <p:cxnSp>
        <p:nvCxnSpPr>
          <p:cNvPr id="39" name="Straight Connector 38">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FDEED8E7-FDD7-47B2-AF9F-C7A56E4B12B0}"/>
              </a:ext>
            </a:extLst>
          </p:cNvPr>
          <p:cNvSpPr>
            <a:spLocks noGrp="1"/>
          </p:cNvSpPr>
          <p:nvPr>
            <p:ph sz="half" idx="2"/>
          </p:nvPr>
        </p:nvSpPr>
        <p:spPr>
          <a:xfrm>
            <a:off x="4976031" y="963877"/>
            <a:ext cx="6377769" cy="4930246"/>
          </a:xfrm>
        </p:spPr>
        <p:txBody>
          <a:bodyPr vert="horz" lIns="91440" tIns="45720" rIns="91440" bIns="45720" rtlCol="0" anchor="ctr">
            <a:normAutofit/>
          </a:bodyPr>
          <a:lstStyle/>
          <a:p>
            <a:pPr lvl="1"/>
            <a:r>
              <a:rPr lang="es-ES" u="sng" dirty="0"/>
              <a:t>Servicios</a:t>
            </a:r>
            <a:r>
              <a:rPr lang="es-ES" dirty="0"/>
              <a:t>: funcionalidades que se exponen a los clientes. Se ejecutan en procesos independientes</a:t>
            </a:r>
          </a:p>
          <a:p>
            <a:pPr marL="457200" lvl="1" indent="0">
              <a:buNone/>
            </a:pPr>
            <a:endParaRPr lang="es-ES" dirty="0"/>
          </a:p>
          <a:p>
            <a:pPr lvl="1"/>
            <a:r>
              <a:rPr lang="es-ES" u="sng" dirty="0"/>
              <a:t>Pequeños</a:t>
            </a:r>
            <a:r>
              <a:rPr lang="es-ES" dirty="0"/>
              <a:t>: no debe ser el foco principal. Prevalece respetar los principios de alta cohesión y bajo acoplamiento</a:t>
            </a:r>
          </a:p>
          <a:p>
            <a:pPr marL="457200" lvl="1" indent="0">
              <a:buNone/>
            </a:pPr>
            <a:endParaRPr lang="es-ES" dirty="0"/>
          </a:p>
          <a:p>
            <a:pPr lvl="1"/>
            <a:r>
              <a:rPr lang="es-ES" u="sng" dirty="0"/>
              <a:t>Autónomos</a:t>
            </a:r>
            <a:r>
              <a:rPr lang="es-ES" dirty="0"/>
              <a:t>: evolucionan de forma independiente</a:t>
            </a:r>
          </a:p>
        </p:txBody>
      </p:sp>
      <p:sp>
        <p:nvSpPr>
          <p:cNvPr id="4" name="Marcador de número de diapositiva 3">
            <a:extLst>
              <a:ext uri="{FF2B5EF4-FFF2-40B4-BE49-F238E27FC236}">
                <a16:creationId xmlns:a16="http://schemas.microsoft.com/office/drawing/2014/main" id="{290B5E6F-8A49-425C-965C-AC9827FFBFC3}"/>
              </a:ext>
            </a:extLst>
          </p:cNvPr>
          <p:cNvSpPr>
            <a:spLocks noGrp="1"/>
          </p:cNvSpPr>
          <p:nvPr>
            <p:ph type="sldNum" sz="quarter" idx="12"/>
          </p:nvPr>
        </p:nvSpPr>
        <p:spPr/>
        <p:txBody>
          <a:bodyPr/>
          <a:lstStyle/>
          <a:p>
            <a:fld id="{4E8B5C8E-E234-4012-A049-14ABECB4DBCC}" type="slidenum">
              <a:rPr lang="es-ES" smtClean="0"/>
              <a:t>3</a:t>
            </a:fld>
            <a:endParaRPr lang="es-ES"/>
          </a:p>
        </p:txBody>
      </p:sp>
    </p:spTree>
    <p:extLst>
      <p:ext uri="{BB962C8B-B14F-4D97-AF65-F5344CB8AC3E}">
        <p14:creationId xmlns:p14="http://schemas.microsoft.com/office/powerpoint/2010/main" val="858983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6011EBE-2A28-4BCA-8A5C-236D0576883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Mantenimiento de las soluciones</a:t>
            </a:r>
          </a:p>
        </p:txBody>
      </p:sp>
      <p:graphicFrame>
        <p:nvGraphicFramePr>
          <p:cNvPr id="6" name="Tabla 5">
            <a:extLst>
              <a:ext uri="{FF2B5EF4-FFF2-40B4-BE49-F238E27FC236}">
                <a16:creationId xmlns:a16="http://schemas.microsoft.com/office/drawing/2014/main" id="{0913A6BA-0374-48BC-AC95-890080E4E6E5}"/>
              </a:ext>
            </a:extLst>
          </p:cNvPr>
          <p:cNvGraphicFramePr>
            <a:graphicFrameLocks noGrp="1"/>
          </p:cNvGraphicFramePr>
          <p:nvPr>
            <p:extLst>
              <p:ext uri="{D42A27DB-BD31-4B8C-83A1-F6EECF244321}">
                <p14:modId xmlns:p14="http://schemas.microsoft.com/office/powerpoint/2010/main" val="2127093234"/>
              </p:ext>
            </p:extLst>
          </p:nvPr>
        </p:nvGraphicFramePr>
        <p:xfrm>
          <a:off x="327724" y="2064360"/>
          <a:ext cx="11668539" cy="4276439"/>
        </p:xfrm>
        <a:graphic>
          <a:graphicData uri="http://schemas.openxmlformats.org/drawingml/2006/table">
            <a:tbl>
              <a:tblPr firstRow="1" firstCol="1" bandRow="1">
                <a:tableStyleId>{5C22544A-7EE6-4342-B048-85BDC9FD1C3A}</a:tableStyleId>
              </a:tblPr>
              <a:tblGrid>
                <a:gridCol w="1709798">
                  <a:extLst>
                    <a:ext uri="{9D8B030D-6E8A-4147-A177-3AD203B41FA5}">
                      <a16:colId xmlns:a16="http://schemas.microsoft.com/office/drawing/2014/main" val="1883238552"/>
                    </a:ext>
                  </a:extLst>
                </a:gridCol>
                <a:gridCol w="5177928">
                  <a:extLst>
                    <a:ext uri="{9D8B030D-6E8A-4147-A177-3AD203B41FA5}">
                      <a16:colId xmlns:a16="http://schemas.microsoft.com/office/drawing/2014/main" val="1893057276"/>
                    </a:ext>
                  </a:extLst>
                </a:gridCol>
                <a:gridCol w="4780813">
                  <a:extLst>
                    <a:ext uri="{9D8B030D-6E8A-4147-A177-3AD203B41FA5}">
                      <a16:colId xmlns:a16="http://schemas.microsoft.com/office/drawing/2014/main" val="1626670283"/>
                    </a:ext>
                  </a:extLst>
                </a:gridCol>
              </a:tblGrid>
              <a:tr h="406746">
                <a:tc>
                  <a:txBody>
                    <a:bodyPr/>
                    <a:lstStyle/>
                    <a:p>
                      <a:endParaRPr lang="es-ES" sz="1600">
                        <a:effectLst/>
                        <a:latin typeface="Calibri" panose="020F0502020204030204" pitchFamily="34" charset="0"/>
                        <a:cs typeface="Arial" panose="020B0604020202020204" pitchFamily="34" charset="0"/>
                      </a:endParaRPr>
                    </a:p>
                  </a:txBody>
                  <a:tcPr marL="74137" marR="74137" marT="0" marB="0"/>
                </a:tc>
                <a:tc>
                  <a:txBody>
                    <a:bodyPr/>
                    <a:lstStyle/>
                    <a:p>
                      <a:pPr algn="ctr">
                        <a:lnSpc>
                          <a:spcPct val="107000"/>
                        </a:lnSpc>
                        <a:spcAft>
                          <a:spcPts val="0"/>
                        </a:spcAft>
                      </a:pPr>
                      <a:r>
                        <a:rPr lang="es-ES" sz="1800" dirty="0">
                          <a:effectLst/>
                        </a:rPr>
                        <a:t>Sistema basado en microservicios</a:t>
                      </a:r>
                      <a:endParaRPr lang="es-ES" sz="1800" dirty="0">
                        <a:effectLst/>
                        <a:latin typeface="Calibri" panose="020F0502020204030204" pitchFamily="34" charset="0"/>
                        <a:ea typeface="Calibri" panose="020F0502020204030204" pitchFamily="34" charset="0"/>
                        <a:cs typeface="Arial" panose="020B0604020202020204" pitchFamily="34" charset="0"/>
                      </a:endParaRPr>
                    </a:p>
                  </a:txBody>
                  <a:tcPr marL="74137" marR="74137" marT="0" marB="0" anchor="ctr"/>
                </a:tc>
                <a:tc>
                  <a:txBody>
                    <a:bodyPr/>
                    <a:lstStyle/>
                    <a:p>
                      <a:pPr algn="ctr">
                        <a:lnSpc>
                          <a:spcPct val="107000"/>
                        </a:lnSpc>
                        <a:spcAft>
                          <a:spcPts val="0"/>
                        </a:spcAft>
                      </a:pPr>
                      <a:r>
                        <a:rPr lang="es-ES" sz="1800">
                          <a:effectLst/>
                        </a:rPr>
                        <a:t>Sistema monolítico</a:t>
                      </a:r>
                      <a:endParaRPr lang="es-ES" sz="1800">
                        <a:effectLst/>
                        <a:latin typeface="Calibri" panose="020F0502020204030204" pitchFamily="34" charset="0"/>
                        <a:ea typeface="Calibri" panose="020F0502020204030204" pitchFamily="34" charset="0"/>
                        <a:cs typeface="Arial" panose="020B0604020202020204" pitchFamily="34" charset="0"/>
                      </a:endParaRPr>
                    </a:p>
                  </a:txBody>
                  <a:tcPr marL="74137" marR="74137" marT="0" marB="0" anchor="ctr"/>
                </a:tc>
                <a:extLst>
                  <a:ext uri="{0D108BD9-81ED-4DB2-BD59-A6C34878D82A}">
                    <a16:rowId xmlns:a16="http://schemas.microsoft.com/office/drawing/2014/main" val="4283126485"/>
                  </a:ext>
                </a:extLst>
              </a:tr>
              <a:tr h="1165219">
                <a:tc>
                  <a:txBody>
                    <a:bodyPr/>
                    <a:lstStyle/>
                    <a:p>
                      <a:pPr algn="ctr">
                        <a:lnSpc>
                          <a:spcPct val="107000"/>
                        </a:lnSpc>
                        <a:spcAft>
                          <a:spcPts val="0"/>
                        </a:spcAft>
                      </a:pPr>
                      <a:r>
                        <a:rPr lang="es-ES" sz="1800">
                          <a:effectLst/>
                        </a:rPr>
                        <a:t>Mantenimiento correctivo</a:t>
                      </a:r>
                      <a:endParaRPr lang="es-ES" sz="1800">
                        <a:effectLst/>
                        <a:latin typeface="Calibri" panose="020F0502020204030204" pitchFamily="34" charset="0"/>
                        <a:ea typeface="Calibri" panose="020F0502020204030204" pitchFamily="34" charset="0"/>
                        <a:cs typeface="Arial" panose="020B0604020202020204" pitchFamily="34" charset="0"/>
                      </a:endParaRPr>
                    </a:p>
                  </a:txBody>
                  <a:tcPr marL="74137" marR="74137" marT="0" marB="0" anchor="ctr"/>
                </a:tc>
                <a:tc>
                  <a:txBody>
                    <a:bodyPr/>
                    <a:lstStyle/>
                    <a:p>
                      <a:pPr>
                        <a:lnSpc>
                          <a:spcPct val="107000"/>
                        </a:lnSpc>
                        <a:spcAft>
                          <a:spcPts val="0"/>
                        </a:spcAft>
                      </a:pPr>
                      <a:r>
                        <a:rPr lang="es-ES" sz="1800" dirty="0">
                          <a:effectLst/>
                        </a:rPr>
                        <a:t>Los defectos:</a:t>
                      </a:r>
                    </a:p>
                    <a:p>
                      <a:pPr marL="342900" lvl="0" indent="-342900">
                        <a:spcAft>
                          <a:spcPts val="0"/>
                        </a:spcAft>
                        <a:buFont typeface="Symbol" panose="05050102010706020507" pitchFamily="18" charset="2"/>
                        <a:buChar char=""/>
                      </a:pPr>
                      <a:r>
                        <a:rPr lang="es-ES" sz="1800" dirty="0">
                          <a:effectLst/>
                        </a:rPr>
                        <a:t>Se localizan en un único microservicio.</a:t>
                      </a:r>
                    </a:p>
                    <a:p>
                      <a:pPr marL="342900" lvl="0" indent="-342900">
                        <a:spcAft>
                          <a:spcPts val="0"/>
                        </a:spcAft>
                        <a:buFont typeface="Symbol" panose="05050102010706020507" pitchFamily="18" charset="2"/>
                        <a:buChar char=""/>
                      </a:pPr>
                      <a:r>
                        <a:rPr lang="es-ES" sz="1800" dirty="0">
                          <a:effectLst/>
                        </a:rPr>
                        <a:t>Son difíciles de depurar si involucra a más de un servicio.</a:t>
                      </a:r>
                    </a:p>
                  </a:txBody>
                  <a:tcPr marL="74137" marR="74137" marT="0" marB="0"/>
                </a:tc>
                <a:tc>
                  <a:txBody>
                    <a:bodyPr/>
                    <a:lstStyle/>
                    <a:p>
                      <a:pPr marL="342900" lvl="0" indent="-342900">
                        <a:spcAft>
                          <a:spcPts val="0"/>
                        </a:spcAft>
                        <a:buFont typeface="Symbol" panose="05050102010706020507" pitchFamily="18" charset="2"/>
                        <a:buChar char=""/>
                      </a:pPr>
                      <a:endParaRPr lang="es-ES" sz="1800" dirty="0">
                        <a:effectLst/>
                      </a:endParaRPr>
                    </a:p>
                    <a:p>
                      <a:pPr marL="342900" lvl="0" indent="-342900">
                        <a:spcAft>
                          <a:spcPts val="0"/>
                        </a:spcAft>
                        <a:buFont typeface="Symbol" panose="05050102010706020507" pitchFamily="18" charset="2"/>
                        <a:buChar char=""/>
                      </a:pPr>
                      <a:r>
                        <a:rPr lang="es-ES" sz="1800" dirty="0">
                          <a:effectLst/>
                        </a:rPr>
                        <a:t>Difíciles de localizar.</a:t>
                      </a:r>
                    </a:p>
                    <a:p>
                      <a:pPr marL="342900" lvl="0" indent="-342900">
                        <a:spcAft>
                          <a:spcPts val="0"/>
                        </a:spcAft>
                        <a:buFont typeface="Symbol" panose="05050102010706020507" pitchFamily="18" charset="2"/>
                        <a:buChar char=""/>
                      </a:pPr>
                      <a:r>
                        <a:rPr lang="es-ES" sz="1800" dirty="0">
                          <a:effectLst/>
                        </a:rPr>
                        <a:t>Más fácil de depurar la solución para encontrar el defecto.</a:t>
                      </a:r>
                      <a:endParaRPr lang="es-E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74137" marR="74137" marT="0" marB="0"/>
                </a:tc>
                <a:extLst>
                  <a:ext uri="{0D108BD9-81ED-4DB2-BD59-A6C34878D82A}">
                    <a16:rowId xmlns:a16="http://schemas.microsoft.com/office/drawing/2014/main" val="1136375632"/>
                  </a:ext>
                </a:extLst>
              </a:tr>
              <a:tr h="1190476">
                <a:tc>
                  <a:txBody>
                    <a:bodyPr/>
                    <a:lstStyle/>
                    <a:p>
                      <a:pPr algn="ctr">
                        <a:spcAft>
                          <a:spcPts val="0"/>
                        </a:spcAft>
                      </a:pPr>
                      <a:r>
                        <a:rPr lang="es-ES" sz="1800">
                          <a:effectLst/>
                        </a:rPr>
                        <a:t>Mantenimiento perfectivo</a:t>
                      </a:r>
                      <a:endParaRPr lang="es-ES" sz="1800">
                        <a:effectLst/>
                        <a:latin typeface="Calibri" panose="020F0502020204030204" pitchFamily="34" charset="0"/>
                        <a:cs typeface="Arial" panose="020B0604020202020204" pitchFamily="34" charset="0"/>
                      </a:endParaRPr>
                    </a:p>
                  </a:txBody>
                  <a:tcPr marL="74137" marR="74137" marT="0" marB="0" anchor="ctr"/>
                </a:tc>
                <a:tc>
                  <a:txBody>
                    <a:bodyPr/>
                    <a:lstStyle/>
                    <a:p>
                      <a:pPr>
                        <a:lnSpc>
                          <a:spcPct val="107000"/>
                        </a:lnSpc>
                        <a:spcAft>
                          <a:spcPts val="0"/>
                        </a:spcAft>
                      </a:pPr>
                      <a:r>
                        <a:rPr lang="es-ES" sz="1800" dirty="0">
                          <a:effectLst/>
                        </a:rPr>
                        <a:t>Los nuevos requisitos:</a:t>
                      </a:r>
                    </a:p>
                    <a:p>
                      <a:pPr marL="342900" lvl="0" indent="-342900">
                        <a:spcAft>
                          <a:spcPts val="0"/>
                        </a:spcAft>
                        <a:buFont typeface="Symbol" panose="05050102010706020507" pitchFamily="18" charset="2"/>
                        <a:buChar char=""/>
                      </a:pPr>
                      <a:r>
                        <a:rPr lang="es-ES" sz="1800" dirty="0">
                          <a:effectLst/>
                        </a:rPr>
                        <a:t>Encajan dentro de un microservicio.</a:t>
                      </a:r>
                    </a:p>
                    <a:p>
                      <a:pPr marL="342900" lvl="0" indent="-342900">
                        <a:spcAft>
                          <a:spcPts val="0"/>
                        </a:spcAft>
                        <a:buFont typeface="Symbol" panose="05050102010706020507" pitchFamily="18" charset="2"/>
                        <a:buChar char=""/>
                      </a:pPr>
                      <a:r>
                        <a:rPr lang="es-ES" sz="1800" dirty="0">
                          <a:effectLst/>
                        </a:rPr>
                        <a:t>Dan lugar a nuevos microservicios.</a:t>
                      </a:r>
                    </a:p>
                    <a:p>
                      <a:pPr marL="342900" lvl="0" indent="-342900">
                        <a:spcAft>
                          <a:spcPts val="0"/>
                        </a:spcAft>
                        <a:buFont typeface="Symbol" panose="05050102010706020507" pitchFamily="18" charset="2"/>
                        <a:buChar char=""/>
                      </a:pPr>
                      <a:r>
                        <a:rPr lang="es-ES" sz="1800" dirty="0">
                          <a:effectLst/>
                        </a:rPr>
                        <a:t>Replantean la descomposición del sistema.</a:t>
                      </a:r>
                    </a:p>
                  </a:txBody>
                  <a:tcPr marL="74137" marR="74137" marT="0" marB="0"/>
                </a:tc>
                <a:tc>
                  <a:txBody>
                    <a:bodyPr/>
                    <a:lstStyle/>
                    <a:p>
                      <a:pPr marL="342900" lvl="0" indent="-342900">
                        <a:spcAft>
                          <a:spcPts val="0"/>
                        </a:spcAft>
                        <a:buFont typeface="Symbol" panose="05050102010706020507" pitchFamily="18" charset="2"/>
                        <a:buChar char=""/>
                      </a:pPr>
                      <a:r>
                        <a:rPr lang="es-ES" sz="1800" dirty="0">
                          <a:effectLst/>
                        </a:rPr>
                        <a:t>Los nuevos requisitos añaden complejidad al sistema.</a:t>
                      </a:r>
                    </a:p>
                    <a:p>
                      <a:pPr marL="342900" lvl="0" indent="-342900">
                        <a:spcAft>
                          <a:spcPts val="0"/>
                        </a:spcAft>
                        <a:buFont typeface="Symbol" panose="05050102010706020507" pitchFamily="18" charset="2"/>
                        <a:buChar char=""/>
                      </a:pPr>
                      <a:r>
                        <a:rPr lang="es-ES" sz="1800" dirty="0">
                          <a:effectLst/>
                        </a:rPr>
                        <a:t>Hacen que el futuro mantenimiento sea más complejo.</a:t>
                      </a:r>
                      <a:endParaRPr lang="es-E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74137" marR="74137" marT="0" marB="0"/>
                </a:tc>
                <a:extLst>
                  <a:ext uri="{0D108BD9-81ED-4DB2-BD59-A6C34878D82A}">
                    <a16:rowId xmlns:a16="http://schemas.microsoft.com/office/drawing/2014/main" val="2603449583"/>
                  </a:ext>
                </a:extLst>
              </a:tr>
              <a:tr h="1513998">
                <a:tc>
                  <a:txBody>
                    <a:bodyPr/>
                    <a:lstStyle/>
                    <a:p>
                      <a:pPr algn="ctr">
                        <a:lnSpc>
                          <a:spcPct val="107000"/>
                        </a:lnSpc>
                        <a:spcAft>
                          <a:spcPts val="0"/>
                        </a:spcAft>
                      </a:pPr>
                      <a:r>
                        <a:rPr lang="es-ES" sz="1800">
                          <a:effectLst/>
                        </a:rPr>
                        <a:t>Mantenimiento adaptativo</a:t>
                      </a:r>
                      <a:endParaRPr lang="es-ES" sz="1800">
                        <a:effectLst/>
                        <a:latin typeface="Calibri" panose="020F0502020204030204" pitchFamily="34" charset="0"/>
                        <a:ea typeface="Calibri" panose="020F0502020204030204" pitchFamily="34" charset="0"/>
                        <a:cs typeface="Arial" panose="020B0604020202020204" pitchFamily="34" charset="0"/>
                      </a:endParaRPr>
                    </a:p>
                  </a:txBody>
                  <a:tcPr marL="74137" marR="74137" marT="0" marB="0" anchor="ctr"/>
                </a:tc>
                <a:tc>
                  <a:txBody>
                    <a:bodyPr/>
                    <a:lstStyle/>
                    <a:p>
                      <a:pPr>
                        <a:lnSpc>
                          <a:spcPct val="107000"/>
                        </a:lnSpc>
                        <a:spcAft>
                          <a:spcPts val="0"/>
                        </a:spcAft>
                      </a:pPr>
                      <a:r>
                        <a:rPr lang="es-ES" sz="1800" dirty="0">
                          <a:effectLst/>
                        </a:rPr>
                        <a:t>Los cambios en el hardware, la plataforma y productos software de los que depende el sistema:</a:t>
                      </a:r>
                    </a:p>
                    <a:p>
                      <a:pPr marL="342900" lvl="0" indent="-342900">
                        <a:spcAft>
                          <a:spcPts val="0"/>
                        </a:spcAft>
                        <a:buFont typeface="Symbol" panose="05050102010706020507" pitchFamily="18" charset="2"/>
                        <a:buChar char=""/>
                      </a:pPr>
                      <a:r>
                        <a:rPr lang="es-ES" sz="1800" dirty="0">
                          <a:effectLst/>
                        </a:rPr>
                        <a:t>Afectan a solo una porción del sistema.</a:t>
                      </a:r>
                    </a:p>
                    <a:p>
                      <a:pPr marL="342900" lvl="0" indent="-342900">
                        <a:spcAft>
                          <a:spcPts val="0"/>
                        </a:spcAft>
                        <a:buFont typeface="Symbol" panose="05050102010706020507" pitchFamily="18" charset="2"/>
                        <a:buChar char=""/>
                      </a:pPr>
                      <a:r>
                        <a:rPr lang="es-ES" sz="1800" dirty="0">
                          <a:effectLst/>
                        </a:rPr>
                        <a:t>Pueden abordarse de forma incremental.</a:t>
                      </a:r>
                      <a:endParaRPr lang="es-E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74137" marR="74137" marT="0" marB="0"/>
                </a:tc>
                <a:tc>
                  <a:txBody>
                    <a:bodyPr/>
                    <a:lstStyle/>
                    <a:p>
                      <a:pPr marL="342900" lvl="0" indent="-342900">
                        <a:spcAft>
                          <a:spcPts val="0"/>
                        </a:spcAft>
                        <a:buFont typeface="Symbol" panose="05050102010706020507" pitchFamily="18" charset="2"/>
                        <a:buChar char=""/>
                      </a:pPr>
                      <a:r>
                        <a:rPr lang="es-ES" sz="1800" dirty="0">
                          <a:effectLst/>
                        </a:rPr>
                        <a:t>Los cambios afectan al sistema en su totalidad.</a:t>
                      </a:r>
                    </a:p>
                    <a:p>
                      <a:pPr marL="342900" lvl="0" indent="-342900">
                        <a:spcAft>
                          <a:spcPts val="0"/>
                        </a:spcAft>
                        <a:buFont typeface="Symbol" panose="05050102010706020507" pitchFamily="18" charset="2"/>
                        <a:buChar char=""/>
                      </a:pPr>
                      <a:r>
                        <a:rPr lang="es-ES" sz="1800" dirty="0">
                          <a:effectLst/>
                        </a:rPr>
                        <a:t>No pueden abordarse de forma incremental.</a:t>
                      </a:r>
                      <a:endParaRPr lang="es-E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74137" marR="74137" marT="0" marB="0"/>
                </a:tc>
                <a:extLst>
                  <a:ext uri="{0D108BD9-81ED-4DB2-BD59-A6C34878D82A}">
                    <a16:rowId xmlns:a16="http://schemas.microsoft.com/office/drawing/2014/main" val="615270659"/>
                  </a:ext>
                </a:extLst>
              </a:tr>
            </a:tbl>
          </a:graphicData>
        </a:graphic>
      </p:graphicFrame>
      <p:sp>
        <p:nvSpPr>
          <p:cNvPr id="3" name="Marcador de número de diapositiva 2">
            <a:extLst>
              <a:ext uri="{FF2B5EF4-FFF2-40B4-BE49-F238E27FC236}">
                <a16:creationId xmlns:a16="http://schemas.microsoft.com/office/drawing/2014/main" id="{DC876BB3-FBBD-4A9C-8C05-D568A36AC15F}"/>
              </a:ext>
            </a:extLst>
          </p:cNvPr>
          <p:cNvSpPr>
            <a:spLocks noGrp="1"/>
          </p:cNvSpPr>
          <p:nvPr>
            <p:ph type="sldNum" sz="quarter" idx="12"/>
          </p:nvPr>
        </p:nvSpPr>
        <p:spPr/>
        <p:txBody>
          <a:bodyPr/>
          <a:lstStyle/>
          <a:p>
            <a:fld id="{4E8B5C8E-E234-4012-A049-14ABECB4DBCC}" type="slidenum">
              <a:rPr lang="es-ES" smtClean="0"/>
              <a:t>30</a:t>
            </a:fld>
            <a:endParaRPr lang="es-ES"/>
          </a:p>
        </p:txBody>
      </p:sp>
    </p:spTree>
    <p:extLst>
      <p:ext uri="{BB962C8B-B14F-4D97-AF65-F5344CB8AC3E}">
        <p14:creationId xmlns:p14="http://schemas.microsoft.com/office/powerpoint/2010/main" val="23484933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C6EEAF1-D390-4F10-BEE3-1F2F8B07302D}"/>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Evaluación de requisitos no funcionales</a:t>
            </a:r>
          </a:p>
        </p:txBody>
      </p:sp>
      <p:graphicFrame>
        <p:nvGraphicFramePr>
          <p:cNvPr id="6" name="Tabla 5">
            <a:extLst>
              <a:ext uri="{FF2B5EF4-FFF2-40B4-BE49-F238E27FC236}">
                <a16:creationId xmlns:a16="http://schemas.microsoft.com/office/drawing/2014/main" id="{B8BE6C6D-7E27-4B7A-91EC-9E041C3D5B4C}"/>
              </a:ext>
            </a:extLst>
          </p:cNvPr>
          <p:cNvGraphicFramePr>
            <a:graphicFrameLocks noGrp="1"/>
          </p:cNvGraphicFramePr>
          <p:nvPr>
            <p:extLst>
              <p:ext uri="{D42A27DB-BD31-4B8C-83A1-F6EECF244321}">
                <p14:modId xmlns:p14="http://schemas.microsoft.com/office/powerpoint/2010/main" val="205904070"/>
              </p:ext>
            </p:extLst>
          </p:nvPr>
        </p:nvGraphicFramePr>
        <p:xfrm>
          <a:off x="222105" y="1948584"/>
          <a:ext cx="11747789" cy="4025009"/>
        </p:xfrm>
        <a:graphic>
          <a:graphicData uri="http://schemas.openxmlformats.org/drawingml/2006/table">
            <a:tbl>
              <a:tblPr firstRow="1" firstCol="1" bandRow="1">
                <a:tableStyleId>{5C22544A-7EE6-4342-B048-85BDC9FD1C3A}</a:tableStyleId>
              </a:tblPr>
              <a:tblGrid>
                <a:gridCol w="1583373">
                  <a:extLst>
                    <a:ext uri="{9D8B030D-6E8A-4147-A177-3AD203B41FA5}">
                      <a16:colId xmlns:a16="http://schemas.microsoft.com/office/drawing/2014/main" val="406105630"/>
                    </a:ext>
                  </a:extLst>
                </a:gridCol>
                <a:gridCol w="5105798">
                  <a:extLst>
                    <a:ext uri="{9D8B030D-6E8A-4147-A177-3AD203B41FA5}">
                      <a16:colId xmlns:a16="http://schemas.microsoft.com/office/drawing/2014/main" val="900130041"/>
                    </a:ext>
                  </a:extLst>
                </a:gridCol>
                <a:gridCol w="5058618">
                  <a:extLst>
                    <a:ext uri="{9D8B030D-6E8A-4147-A177-3AD203B41FA5}">
                      <a16:colId xmlns:a16="http://schemas.microsoft.com/office/drawing/2014/main" val="4030223710"/>
                    </a:ext>
                  </a:extLst>
                </a:gridCol>
              </a:tblGrid>
              <a:tr h="423141">
                <a:tc>
                  <a:txBody>
                    <a:bodyPr/>
                    <a:lstStyle/>
                    <a:p>
                      <a:pPr>
                        <a:lnSpc>
                          <a:spcPct val="107000"/>
                        </a:lnSpc>
                        <a:spcAft>
                          <a:spcPts val="0"/>
                        </a:spcAft>
                      </a:pPr>
                      <a:r>
                        <a:rPr lang="es-ES" sz="1600">
                          <a:effectLst/>
                        </a:rPr>
                        <a:t> </a:t>
                      </a:r>
                      <a:endParaRPr lang="es-ES" sz="1600">
                        <a:effectLst/>
                        <a:latin typeface="Calibri" panose="020F0502020204030204" pitchFamily="34" charset="0"/>
                        <a:ea typeface="Calibri" panose="020F0502020204030204" pitchFamily="34" charset="0"/>
                        <a:cs typeface="Arial" panose="020B0604020202020204" pitchFamily="34" charset="0"/>
                      </a:endParaRPr>
                    </a:p>
                  </a:txBody>
                  <a:tcPr marL="69076" marR="69076" marT="0" marB="0"/>
                </a:tc>
                <a:tc>
                  <a:txBody>
                    <a:bodyPr/>
                    <a:lstStyle/>
                    <a:p>
                      <a:pPr algn="ctr">
                        <a:lnSpc>
                          <a:spcPct val="107000"/>
                        </a:lnSpc>
                        <a:spcAft>
                          <a:spcPts val="0"/>
                        </a:spcAft>
                      </a:pPr>
                      <a:r>
                        <a:rPr lang="es-ES" sz="1800" dirty="0">
                          <a:effectLst/>
                        </a:rPr>
                        <a:t>Sistema basado en microservicios</a:t>
                      </a:r>
                      <a:endParaRPr lang="es-ES" sz="1800" dirty="0">
                        <a:effectLst/>
                        <a:latin typeface="Calibri" panose="020F0502020204030204" pitchFamily="34" charset="0"/>
                        <a:ea typeface="Calibri" panose="020F0502020204030204" pitchFamily="34" charset="0"/>
                        <a:cs typeface="Arial" panose="020B0604020202020204" pitchFamily="34" charset="0"/>
                      </a:endParaRPr>
                    </a:p>
                  </a:txBody>
                  <a:tcPr marL="69076" marR="69076" marT="0" marB="0" anchor="ctr"/>
                </a:tc>
                <a:tc>
                  <a:txBody>
                    <a:bodyPr/>
                    <a:lstStyle/>
                    <a:p>
                      <a:pPr algn="ctr">
                        <a:lnSpc>
                          <a:spcPct val="107000"/>
                        </a:lnSpc>
                        <a:spcAft>
                          <a:spcPts val="0"/>
                        </a:spcAft>
                      </a:pPr>
                      <a:r>
                        <a:rPr lang="es-ES" sz="1800">
                          <a:effectLst/>
                        </a:rPr>
                        <a:t>Sistema monolítico</a:t>
                      </a:r>
                      <a:endParaRPr lang="es-ES" sz="1800" dirty="0">
                        <a:effectLst/>
                        <a:latin typeface="Calibri" panose="020F0502020204030204" pitchFamily="34" charset="0"/>
                        <a:ea typeface="Calibri" panose="020F0502020204030204" pitchFamily="34" charset="0"/>
                        <a:cs typeface="Arial" panose="020B0604020202020204" pitchFamily="34" charset="0"/>
                      </a:endParaRPr>
                    </a:p>
                  </a:txBody>
                  <a:tcPr marL="69076" marR="69076" marT="0" marB="0" anchor="ctr"/>
                </a:tc>
                <a:extLst>
                  <a:ext uri="{0D108BD9-81ED-4DB2-BD59-A6C34878D82A}">
                    <a16:rowId xmlns:a16="http://schemas.microsoft.com/office/drawing/2014/main" val="834041799"/>
                  </a:ext>
                </a:extLst>
              </a:tr>
              <a:tr h="679764">
                <a:tc>
                  <a:txBody>
                    <a:bodyPr/>
                    <a:lstStyle/>
                    <a:p>
                      <a:pPr algn="ctr">
                        <a:lnSpc>
                          <a:spcPct val="107000"/>
                        </a:lnSpc>
                        <a:spcAft>
                          <a:spcPts val="0"/>
                        </a:spcAft>
                      </a:pPr>
                      <a:r>
                        <a:rPr lang="es-ES" sz="1800" dirty="0">
                          <a:effectLst/>
                        </a:rPr>
                        <a:t>Disponibilidad</a:t>
                      </a:r>
                      <a:endParaRPr lang="es-ES" sz="1800" dirty="0">
                        <a:effectLst/>
                        <a:latin typeface="Calibri" panose="020F0502020204030204" pitchFamily="34" charset="0"/>
                        <a:ea typeface="Calibri" panose="020F0502020204030204" pitchFamily="34" charset="0"/>
                        <a:cs typeface="Arial" panose="020B0604020202020204" pitchFamily="34" charset="0"/>
                      </a:endParaRPr>
                    </a:p>
                  </a:txBody>
                  <a:tcPr marL="69076" marR="69076" marT="0" marB="0" anchor="ctr"/>
                </a:tc>
                <a:tc>
                  <a:txBody>
                    <a:bodyPr/>
                    <a:lstStyle/>
                    <a:p>
                      <a:pPr>
                        <a:lnSpc>
                          <a:spcPct val="107000"/>
                        </a:lnSpc>
                        <a:spcAft>
                          <a:spcPts val="0"/>
                        </a:spcAft>
                      </a:pPr>
                      <a:r>
                        <a:rPr lang="es-ES" sz="1800" dirty="0">
                          <a:effectLst/>
                        </a:rPr>
                        <a:t>Se garantiza frente a algunas situaciones gracias al uso de Kubernetes.</a:t>
                      </a:r>
                      <a:endParaRPr lang="es-ES" sz="1800" dirty="0">
                        <a:effectLst/>
                        <a:latin typeface="Calibri" panose="020F0502020204030204" pitchFamily="34" charset="0"/>
                        <a:ea typeface="Calibri" panose="020F0502020204030204" pitchFamily="34" charset="0"/>
                        <a:cs typeface="Arial" panose="020B0604020202020204" pitchFamily="34" charset="0"/>
                      </a:endParaRPr>
                    </a:p>
                  </a:txBody>
                  <a:tcPr marL="69076" marR="69076" marT="0" marB="0" anchor="ctr"/>
                </a:tc>
                <a:tc>
                  <a:txBody>
                    <a:bodyPr/>
                    <a:lstStyle/>
                    <a:p>
                      <a:pPr>
                        <a:lnSpc>
                          <a:spcPct val="107000"/>
                        </a:lnSpc>
                        <a:spcAft>
                          <a:spcPts val="0"/>
                        </a:spcAft>
                      </a:pPr>
                      <a:r>
                        <a:rPr lang="es-ES" sz="1800">
                          <a:effectLst/>
                        </a:rPr>
                        <a:t>No se ha implementado ningún mecanismo.</a:t>
                      </a:r>
                      <a:endParaRPr lang="es-ES" sz="1800" dirty="0">
                        <a:effectLst/>
                        <a:latin typeface="Calibri" panose="020F0502020204030204" pitchFamily="34" charset="0"/>
                        <a:ea typeface="Calibri" panose="020F0502020204030204" pitchFamily="34" charset="0"/>
                        <a:cs typeface="Arial" panose="020B0604020202020204" pitchFamily="34" charset="0"/>
                      </a:endParaRPr>
                    </a:p>
                  </a:txBody>
                  <a:tcPr marL="69076" marR="69076" marT="0" marB="0" anchor="ctr"/>
                </a:tc>
                <a:extLst>
                  <a:ext uri="{0D108BD9-81ED-4DB2-BD59-A6C34878D82A}">
                    <a16:rowId xmlns:a16="http://schemas.microsoft.com/office/drawing/2014/main" val="2841428433"/>
                  </a:ext>
                </a:extLst>
              </a:tr>
              <a:tr h="1368916">
                <a:tc>
                  <a:txBody>
                    <a:bodyPr/>
                    <a:lstStyle/>
                    <a:p>
                      <a:pPr algn="ctr">
                        <a:lnSpc>
                          <a:spcPct val="107000"/>
                        </a:lnSpc>
                        <a:spcAft>
                          <a:spcPts val="0"/>
                        </a:spcAft>
                      </a:pPr>
                      <a:r>
                        <a:rPr lang="es-ES" sz="1800" dirty="0">
                          <a:effectLst/>
                        </a:rPr>
                        <a:t>Tolerancia a fallos</a:t>
                      </a:r>
                      <a:endParaRPr lang="es-ES" sz="1800" dirty="0">
                        <a:effectLst/>
                        <a:latin typeface="Calibri" panose="020F0502020204030204" pitchFamily="34" charset="0"/>
                        <a:ea typeface="Calibri" panose="020F0502020204030204" pitchFamily="34" charset="0"/>
                        <a:cs typeface="Arial" panose="020B0604020202020204" pitchFamily="34" charset="0"/>
                      </a:endParaRPr>
                    </a:p>
                  </a:txBody>
                  <a:tcPr marL="69076" marR="69076" marT="0" marB="0" anchor="ctr"/>
                </a:tc>
                <a:tc>
                  <a:txBody>
                    <a:bodyPr/>
                    <a:lstStyle/>
                    <a:p>
                      <a:pPr marL="342900" lvl="0" indent="-342900">
                        <a:spcAft>
                          <a:spcPts val="0"/>
                        </a:spcAft>
                        <a:buFont typeface="Symbol" panose="05050102010706020507" pitchFamily="18" charset="2"/>
                        <a:buChar char=""/>
                      </a:pPr>
                      <a:r>
                        <a:rPr lang="es-ES" sz="1800" dirty="0">
                          <a:effectLst/>
                        </a:rPr>
                        <a:t>Se asume que cualquier servicio puede fallar. </a:t>
                      </a:r>
                    </a:p>
                    <a:p>
                      <a:pPr marL="342900" lvl="0" indent="-342900">
                        <a:spcAft>
                          <a:spcPts val="0"/>
                        </a:spcAft>
                        <a:buFont typeface="Symbol" panose="05050102010706020507" pitchFamily="18" charset="2"/>
                        <a:buChar char=""/>
                      </a:pPr>
                      <a:r>
                        <a:rPr lang="es-ES" sz="1800" dirty="0">
                          <a:effectLst/>
                        </a:rPr>
                        <a:t>Uso de </a:t>
                      </a:r>
                      <a:r>
                        <a:rPr lang="es-ES" sz="1800" i="1" dirty="0" err="1">
                          <a:effectLst/>
                        </a:rPr>
                        <a:t>timeouts</a:t>
                      </a:r>
                      <a:r>
                        <a:rPr lang="es-ES" sz="1800" dirty="0">
                          <a:effectLst/>
                        </a:rPr>
                        <a:t> para detectar servicios inoperativos.</a:t>
                      </a:r>
                    </a:p>
                    <a:p>
                      <a:pPr marL="342900" lvl="0" indent="-342900">
                        <a:spcAft>
                          <a:spcPts val="0"/>
                        </a:spcAft>
                        <a:buFont typeface="Symbol" panose="05050102010706020507" pitchFamily="18" charset="2"/>
                        <a:buChar char=""/>
                      </a:pPr>
                      <a:r>
                        <a:rPr lang="es-ES" sz="1800" dirty="0">
                          <a:effectLst/>
                        </a:rPr>
                        <a:t>Cada microservicio tiene su propia base de datos. Así, no hay un único punto de fallo.</a:t>
                      </a:r>
                      <a:endParaRPr lang="es-E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9076" marR="69076" marT="0" marB="0" anchor="ctr"/>
                </a:tc>
                <a:tc>
                  <a:txBody>
                    <a:bodyPr/>
                    <a:lstStyle/>
                    <a:p>
                      <a:pPr marL="342900" lvl="0" indent="-342900">
                        <a:spcAft>
                          <a:spcPts val="0"/>
                        </a:spcAft>
                        <a:buFont typeface="Symbol" panose="05050102010706020507" pitchFamily="18" charset="2"/>
                        <a:buChar char=""/>
                      </a:pPr>
                      <a:r>
                        <a:rPr lang="es-ES" sz="1800" dirty="0">
                          <a:effectLst/>
                        </a:rPr>
                        <a:t>El fallo de un módulo puede suponer que todo el sistema se encuentre inoperativo.</a:t>
                      </a:r>
                    </a:p>
                    <a:p>
                      <a:pPr marL="342900" lvl="0" indent="-342900">
                        <a:spcAft>
                          <a:spcPts val="0"/>
                        </a:spcAft>
                        <a:buFont typeface="Symbol" panose="05050102010706020507" pitchFamily="18" charset="2"/>
                        <a:buChar char=""/>
                      </a:pPr>
                      <a:r>
                        <a:rPr lang="es-ES" sz="1800" dirty="0">
                          <a:effectLst/>
                        </a:rPr>
                        <a:t>Existe una única base de datos, por lo que existe un único punto de fallo en los datos.</a:t>
                      </a:r>
                      <a:endParaRPr lang="es-E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9076" marR="69076" marT="0" marB="0" anchor="ctr"/>
                </a:tc>
                <a:extLst>
                  <a:ext uri="{0D108BD9-81ED-4DB2-BD59-A6C34878D82A}">
                    <a16:rowId xmlns:a16="http://schemas.microsoft.com/office/drawing/2014/main" val="419951241"/>
                  </a:ext>
                </a:extLst>
              </a:tr>
              <a:tr h="467139">
                <a:tc>
                  <a:txBody>
                    <a:bodyPr/>
                    <a:lstStyle/>
                    <a:p>
                      <a:pPr algn="ctr">
                        <a:lnSpc>
                          <a:spcPct val="107000"/>
                        </a:lnSpc>
                        <a:spcAft>
                          <a:spcPts val="0"/>
                        </a:spcAft>
                      </a:pPr>
                      <a:r>
                        <a:rPr lang="es-ES" sz="1800">
                          <a:effectLst/>
                        </a:rPr>
                        <a:t>Utilización de recursos</a:t>
                      </a:r>
                      <a:endParaRPr lang="es-ES" sz="1800">
                        <a:effectLst/>
                        <a:latin typeface="Calibri" panose="020F0502020204030204" pitchFamily="34" charset="0"/>
                        <a:ea typeface="Calibri" panose="020F0502020204030204" pitchFamily="34" charset="0"/>
                        <a:cs typeface="Arial" panose="020B0604020202020204" pitchFamily="34" charset="0"/>
                      </a:endParaRPr>
                    </a:p>
                  </a:txBody>
                  <a:tcPr marL="69076" marR="69076" marT="0" marB="0" anchor="ctr"/>
                </a:tc>
                <a:tc gridSpan="2">
                  <a:txBody>
                    <a:bodyPr/>
                    <a:lstStyle/>
                    <a:p>
                      <a:pPr algn="ctr">
                        <a:lnSpc>
                          <a:spcPct val="107000"/>
                        </a:lnSpc>
                        <a:spcAft>
                          <a:spcPts val="0"/>
                        </a:spcAft>
                      </a:pPr>
                      <a:r>
                        <a:rPr lang="es-ES" sz="1800" dirty="0">
                          <a:effectLst/>
                        </a:rPr>
                        <a:t>No se han apreciado grandes diferencias. Teóricamente, estas se perciben conforme el sistema escala.</a:t>
                      </a:r>
                      <a:endParaRPr lang="es-ES" sz="1800" dirty="0">
                        <a:effectLst/>
                        <a:latin typeface="Calibri" panose="020F0502020204030204" pitchFamily="34" charset="0"/>
                        <a:ea typeface="Calibri" panose="020F0502020204030204" pitchFamily="34" charset="0"/>
                        <a:cs typeface="Arial" panose="020B0604020202020204" pitchFamily="34" charset="0"/>
                      </a:endParaRPr>
                    </a:p>
                  </a:txBody>
                  <a:tcPr marL="69076" marR="69076" marT="0" marB="0" anchor="ctr"/>
                </a:tc>
                <a:tc hMerge="1">
                  <a:txBody>
                    <a:bodyPr/>
                    <a:lstStyle/>
                    <a:p>
                      <a:endParaRPr lang="es-ES"/>
                    </a:p>
                  </a:txBody>
                  <a:tcPr/>
                </a:tc>
                <a:extLst>
                  <a:ext uri="{0D108BD9-81ED-4DB2-BD59-A6C34878D82A}">
                    <a16:rowId xmlns:a16="http://schemas.microsoft.com/office/drawing/2014/main" val="1585065039"/>
                  </a:ext>
                </a:extLst>
              </a:tr>
              <a:tr h="976527">
                <a:tc>
                  <a:txBody>
                    <a:bodyPr/>
                    <a:lstStyle/>
                    <a:p>
                      <a:pPr marL="0" indent="0" algn="ctr">
                        <a:lnSpc>
                          <a:spcPct val="107000"/>
                        </a:lnSpc>
                        <a:spcAft>
                          <a:spcPts val="0"/>
                        </a:spcAft>
                        <a:buFont typeface="Arial" panose="020B0604020202020204" pitchFamily="34" charset="0"/>
                        <a:buNone/>
                      </a:pPr>
                      <a:r>
                        <a:rPr lang="es-ES" sz="1800" dirty="0">
                          <a:effectLst/>
                        </a:rPr>
                        <a:t>Capacidad de ser reemplazado</a:t>
                      </a:r>
                      <a:endParaRPr lang="es-ES" sz="1800" dirty="0">
                        <a:effectLst/>
                        <a:latin typeface="Calibri" panose="020F0502020204030204" pitchFamily="34" charset="0"/>
                        <a:ea typeface="Calibri" panose="020F0502020204030204" pitchFamily="34" charset="0"/>
                        <a:cs typeface="Arial" panose="020B0604020202020204" pitchFamily="34" charset="0"/>
                      </a:endParaRPr>
                    </a:p>
                  </a:txBody>
                  <a:tcPr marL="69076" marR="69076" marT="0" marB="0" anchor="ctr"/>
                </a:tc>
                <a:tc>
                  <a:txBody>
                    <a:bodyPr/>
                    <a:lstStyle/>
                    <a:p>
                      <a:pPr marL="285750" indent="-285750">
                        <a:lnSpc>
                          <a:spcPct val="107000"/>
                        </a:lnSpc>
                        <a:spcAft>
                          <a:spcPts val="0"/>
                        </a:spcAft>
                        <a:buFont typeface="Arial" panose="020B0604020202020204" pitchFamily="34" charset="0"/>
                        <a:buChar char="•"/>
                      </a:pPr>
                      <a:r>
                        <a:rPr lang="es-ES" sz="1800" dirty="0">
                          <a:effectLst/>
                        </a:rPr>
                        <a:t>Tiempo para reemplazar un microservicio:</a:t>
                      </a:r>
                      <a:r>
                        <a:rPr lang="es-ES" sz="1800" dirty="0">
                          <a:effectLst/>
                          <a:latin typeface="Calibri" panose="020F0502020204030204" pitchFamily="34" charset="0"/>
                          <a:cs typeface="Arial" panose="020B0604020202020204" pitchFamily="34" charset="0"/>
                        </a:rPr>
                        <a:t>             2 semanas.</a:t>
                      </a:r>
                    </a:p>
                    <a:p>
                      <a:pPr marL="285750" indent="-285750">
                        <a:lnSpc>
                          <a:spcPct val="107000"/>
                        </a:lnSpc>
                        <a:spcAft>
                          <a:spcPts val="0"/>
                        </a:spcAft>
                        <a:buFont typeface="Arial" panose="020B0604020202020204" pitchFamily="34" charset="0"/>
                        <a:buChar char="•"/>
                      </a:pPr>
                      <a:r>
                        <a:rPr lang="es-ES" sz="1800" dirty="0">
                          <a:effectLst/>
                          <a:latin typeface="Calibri" panose="020F0502020204030204" pitchFamily="34" charset="0"/>
                          <a:cs typeface="Arial" panose="020B0604020202020204" pitchFamily="34" charset="0"/>
                        </a:rPr>
                        <a:t>Se puede abordar de forma incremental.</a:t>
                      </a:r>
                      <a:endParaRPr lang="es-ES" sz="1800" dirty="0">
                        <a:effectLst/>
                      </a:endParaRPr>
                    </a:p>
                  </a:txBody>
                  <a:tcPr marL="69076" marR="69076" marT="0" marB="0" anchor="ctr"/>
                </a:tc>
                <a:tc>
                  <a:txBody>
                    <a:bodyPr/>
                    <a:lstStyle/>
                    <a:p>
                      <a:pPr marL="285750" indent="-285750">
                        <a:lnSpc>
                          <a:spcPct val="107000"/>
                        </a:lnSpc>
                        <a:spcAft>
                          <a:spcPts val="0"/>
                        </a:spcAft>
                        <a:buFont typeface="Arial" panose="020B0604020202020204" pitchFamily="34" charset="0"/>
                        <a:buChar char="•"/>
                      </a:pPr>
                      <a:r>
                        <a:rPr lang="es-ES" sz="1800" dirty="0">
                          <a:effectLst/>
                        </a:rPr>
                        <a:t>Tiempo para reemplazar el sistema: 1 mes</a:t>
                      </a:r>
                      <a:r>
                        <a:rPr lang="es-ES" sz="1800" dirty="0">
                          <a:effectLst/>
                          <a:latin typeface="Calibri" panose="020F0502020204030204" pitchFamily="34" charset="0"/>
                          <a:cs typeface="Arial" panose="020B0604020202020204" pitchFamily="34" charset="0"/>
                        </a:rPr>
                        <a:t>.</a:t>
                      </a:r>
                    </a:p>
                    <a:p>
                      <a:pPr marL="285750" indent="-285750">
                        <a:lnSpc>
                          <a:spcPct val="107000"/>
                        </a:lnSpc>
                        <a:spcAft>
                          <a:spcPts val="0"/>
                        </a:spcAft>
                        <a:buFont typeface="Arial" panose="020B0604020202020204" pitchFamily="34" charset="0"/>
                        <a:buChar char="•"/>
                      </a:pPr>
                      <a:r>
                        <a:rPr lang="es-ES" sz="1800" b="1" dirty="0">
                          <a:effectLst/>
                          <a:latin typeface="Calibri" panose="020F0502020204030204" pitchFamily="34" charset="0"/>
                          <a:cs typeface="Arial" panose="020B0604020202020204" pitchFamily="34" charset="0"/>
                        </a:rPr>
                        <a:t>NO</a:t>
                      </a:r>
                      <a:r>
                        <a:rPr lang="es-ES" sz="1800" dirty="0">
                          <a:effectLst/>
                          <a:latin typeface="Calibri" panose="020F0502020204030204" pitchFamily="34" charset="0"/>
                          <a:cs typeface="Arial" panose="020B0604020202020204" pitchFamily="34" charset="0"/>
                        </a:rPr>
                        <a:t> se puede abordar de forma incremental.</a:t>
                      </a:r>
                      <a:endParaRPr lang="es-ES" sz="1800" dirty="0">
                        <a:effectLst/>
                      </a:endParaRPr>
                    </a:p>
                  </a:txBody>
                  <a:tcPr marL="69076" marR="69076" marT="0" marB="0" anchor="ctr"/>
                </a:tc>
                <a:extLst>
                  <a:ext uri="{0D108BD9-81ED-4DB2-BD59-A6C34878D82A}">
                    <a16:rowId xmlns:a16="http://schemas.microsoft.com/office/drawing/2014/main" val="2677240471"/>
                  </a:ext>
                </a:extLst>
              </a:tr>
            </a:tbl>
          </a:graphicData>
        </a:graphic>
      </p:graphicFrame>
      <p:sp>
        <p:nvSpPr>
          <p:cNvPr id="3" name="Marcador de número de diapositiva 2">
            <a:extLst>
              <a:ext uri="{FF2B5EF4-FFF2-40B4-BE49-F238E27FC236}">
                <a16:creationId xmlns:a16="http://schemas.microsoft.com/office/drawing/2014/main" id="{6E755876-68D2-436C-9472-A0552D510EE9}"/>
              </a:ext>
            </a:extLst>
          </p:cNvPr>
          <p:cNvSpPr>
            <a:spLocks noGrp="1"/>
          </p:cNvSpPr>
          <p:nvPr>
            <p:ph type="sldNum" sz="quarter" idx="12"/>
          </p:nvPr>
        </p:nvSpPr>
        <p:spPr/>
        <p:txBody>
          <a:bodyPr/>
          <a:lstStyle/>
          <a:p>
            <a:fld id="{4E8B5C8E-E234-4012-A049-14ABECB4DBCC}" type="slidenum">
              <a:rPr lang="es-ES" smtClean="0"/>
              <a:t>31</a:t>
            </a:fld>
            <a:endParaRPr lang="es-ES"/>
          </a:p>
        </p:txBody>
      </p:sp>
    </p:spTree>
    <p:extLst>
      <p:ext uri="{BB962C8B-B14F-4D97-AF65-F5344CB8AC3E}">
        <p14:creationId xmlns:p14="http://schemas.microsoft.com/office/powerpoint/2010/main" val="4424853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D278AD-2600-4EC8-9649-8C7F9C07D59D}"/>
              </a:ext>
            </a:extLst>
          </p:cNvPr>
          <p:cNvSpPr>
            <a:spLocks noGrp="1"/>
          </p:cNvSpPr>
          <p:nvPr>
            <p:ph type="title"/>
          </p:nvPr>
        </p:nvSpPr>
        <p:spPr>
          <a:xfrm>
            <a:off x="1136428" y="627564"/>
            <a:ext cx="7474172" cy="1325563"/>
          </a:xfrm>
        </p:spPr>
        <p:txBody>
          <a:bodyPr>
            <a:normAutofit/>
          </a:bodyPr>
          <a:lstStyle/>
          <a:p>
            <a:r>
              <a:rPr lang="es-ES" dirty="0"/>
              <a:t>Conclusiones y trabajos futuros</a:t>
            </a:r>
          </a:p>
        </p:txBody>
      </p:sp>
      <p:sp>
        <p:nvSpPr>
          <p:cNvPr id="3" name="Marcador de contenido 2">
            <a:extLst>
              <a:ext uri="{FF2B5EF4-FFF2-40B4-BE49-F238E27FC236}">
                <a16:creationId xmlns:a16="http://schemas.microsoft.com/office/drawing/2014/main" id="{E999766A-9F92-4CB5-B905-B663D36853D4}"/>
              </a:ext>
            </a:extLst>
          </p:cNvPr>
          <p:cNvSpPr>
            <a:spLocks noGrp="1"/>
          </p:cNvSpPr>
          <p:nvPr>
            <p:ph idx="1"/>
          </p:nvPr>
        </p:nvSpPr>
        <p:spPr>
          <a:xfrm>
            <a:off x="1136429" y="2278173"/>
            <a:ext cx="6467867" cy="4208352"/>
          </a:xfrm>
        </p:spPr>
        <p:txBody>
          <a:bodyPr anchor="ctr">
            <a:normAutofit/>
          </a:bodyPr>
          <a:lstStyle/>
          <a:p>
            <a:pPr>
              <a:buFont typeface="Wingdings" panose="05000000000000000000" pitchFamily="2" charset="2"/>
              <a:buChar char="ü"/>
            </a:pPr>
            <a:r>
              <a:rPr lang="es-ES" sz="2400" dirty="0"/>
              <a:t> Desarrollo </a:t>
            </a:r>
            <a:r>
              <a:rPr lang="es-ES" sz="2400" b="1" dirty="0"/>
              <a:t>satisfactorio</a:t>
            </a:r>
            <a:r>
              <a:rPr lang="es-ES" sz="2400" dirty="0"/>
              <a:t> siguiendo ambas arquitecturas</a:t>
            </a:r>
          </a:p>
          <a:p>
            <a:pPr>
              <a:buFont typeface="Wingdings" panose="05000000000000000000" pitchFamily="2" charset="2"/>
              <a:buChar char="ü"/>
            </a:pPr>
            <a:r>
              <a:rPr lang="es-ES" sz="2400" dirty="0"/>
              <a:t> Desarrollo más desafiante en las actividades de implementación, despliegue y pruebas en una solución basada en </a:t>
            </a:r>
            <a:r>
              <a:rPr lang="es-ES" sz="2400" b="1" dirty="0"/>
              <a:t>microservicios</a:t>
            </a:r>
          </a:p>
          <a:p>
            <a:pPr>
              <a:buFont typeface="Wingdings" panose="05000000000000000000" pitchFamily="2" charset="2"/>
              <a:buChar char="ü"/>
            </a:pPr>
            <a:r>
              <a:rPr lang="es-ES" sz="2400" dirty="0"/>
              <a:t> Mantenimiento más </a:t>
            </a:r>
            <a:r>
              <a:rPr lang="es-ES" sz="2400" b="1" dirty="0"/>
              <a:t>simple</a:t>
            </a:r>
            <a:r>
              <a:rPr lang="es-ES" sz="2400" dirty="0"/>
              <a:t> en un sistema basado en microservicios</a:t>
            </a:r>
          </a:p>
          <a:p>
            <a:pPr>
              <a:buFont typeface="Wingdings" panose="05000000000000000000" pitchFamily="2" charset="2"/>
              <a:buChar char="ü"/>
            </a:pPr>
            <a:r>
              <a:rPr lang="es-ES" sz="2400" dirty="0"/>
              <a:t>Supremacía del sistema basado en microservicios frente a los </a:t>
            </a:r>
            <a:r>
              <a:rPr lang="es-ES" sz="2400" b="1" dirty="0" err="1"/>
              <a:t>RNFs</a:t>
            </a:r>
            <a:r>
              <a:rPr lang="es-ES" sz="2400" dirty="0"/>
              <a:t> analizados</a:t>
            </a:r>
          </a:p>
        </p:txBody>
      </p:sp>
      <p:sp>
        <p:nvSpPr>
          <p:cNvPr id="15" name="Rectangle 14">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áfico 4" descr="Libro abierto">
            <a:extLst>
              <a:ext uri="{FF2B5EF4-FFF2-40B4-BE49-F238E27FC236}">
                <a16:creationId xmlns:a16="http://schemas.microsoft.com/office/drawing/2014/main" id="{D1CBDC22-8ED4-4DF9-A0F6-BC0F53C374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9413987" y="2857501"/>
            <a:ext cx="1142998" cy="1142998"/>
          </a:xfrm>
          <a:prstGeom prst="rect">
            <a:avLst/>
          </a:prstGeom>
        </p:spPr>
      </p:pic>
      <p:sp>
        <p:nvSpPr>
          <p:cNvPr id="4" name="Marcador de número de diapositiva 3">
            <a:extLst>
              <a:ext uri="{FF2B5EF4-FFF2-40B4-BE49-F238E27FC236}">
                <a16:creationId xmlns:a16="http://schemas.microsoft.com/office/drawing/2014/main" id="{150889D1-56ED-497B-80C2-5952D5D4C5C1}"/>
              </a:ext>
            </a:extLst>
          </p:cNvPr>
          <p:cNvSpPr>
            <a:spLocks noGrp="1"/>
          </p:cNvSpPr>
          <p:nvPr>
            <p:ph type="sldNum" sz="quarter" idx="12"/>
          </p:nvPr>
        </p:nvSpPr>
        <p:spPr/>
        <p:txBody>
          <a:bodyPr/>
          <a:lstStyle/>
          <a:p>
            <a:fld id="{4E8B5C8E-E234-4012-A049-14ABECB4DBCC}" type="slidenum">
              <a:rPr lang="es-ES" smtClean="0"/>
              <a:t>32</a:t>
            </a:fld>
            <a:endParaRPr lang="es-ES"/>
          </a:p>
        </p:txBody>
      </p:sp>
    </p:spTree>
    <p:extLst>
      <p:ext uri="{BB962C8B-B14F-4D97-AF65-F5344CB8AC3E}">
        <p14:creationId xmlns:p14="http://schemas.microsoft.com/office/powerpoint/2010/main" val="3450631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999766A-9F92-4CB5-B905-B663D36853D4}"/>
              </a:ext>
            </a:extLst>
          </p:cNvPr>
          <p:cNvSpPr>
            <a:spLocks noGrp="1"/>
          </p:cNvSpPr>
          <p:nvPr>
            <p:ph idx="1"/>
          </p:nvPr>
        </p:nvSpPr>
        <p:spPr>
          <a:xfrm>
            <a:off x="1136430" y="2278173"/>
            <a:ext cx="6759795" cy="3450613"/>
          </a:xfrm>
        </p:spPr>
        <p:txBody>
          <a:bodyPr anchor="ctr">
            <a:normAutofit/>
          </a:bodyPr>
          <a:lstStyle/>
          <a:p>
            <a:pPr>
              <a:buFont typeface="Wingdings" panose="05000000000000000000" pitchFamily="2" charset="2"/>
              <a:buChar char="ü"/>
            </a:pPr>
            <a:r>
              <a:rPr lang="es-ES" sz="2200" dirty="0"/>
              <a:t> Experiencia con las tecnologías asociadas a los microservicios</a:t>
            </a:r>
          </a:p>
          <a:p>
            <a:pPr>
              <a:buFont typeface="Wingdings" panose="05000000000000000000" pitchFamily="2" charset="2"/>
              <a:buChar char="ü"/>
            </a:pPr>
            <a:r>
              <a:rPr lang="es-ES" sz="2200" dirty="0"/>
              <a:t> Aplicación de los conocimientos obtenidos en  asignaturas como Proceso de Software (</a:t>
            </a:r>
            <a:r>
              <a:rPr lang="es-ES" sz="2200" b="1" dirty="0"/>
              <a:t>PSW</a:t>
            </a:r>
            <a:r>
              <a:rPr lang="es-ES" sz="2200" dirty="0"/>
              <a:t>) o Tecnología de Sistemas de Información en la Red (</a:t>
            </a:r>
            <a:r>
              <a:rPr lang="es-ES" sz="2200" b="1" dirty="0"/>
              <a:t>TSR</a:t>
            </a:r>
            <a:r>
              <a:rPr lang="es-ES" sz="2200" dirty="0"/>
              <a:t>)</a:t>
            </a:r>
          </a:p>
          <a:p>
            <a:pPr>
              <a:buFont typeface="Wingdings" panose="05000000000000000000" pitchFamily="2" charset="2"/>
              <a:buChar char="ü"/>
            </a:pPr>
            <a:r>
              <a:rPr lang="es-ES" sz="2200" dirty="0"/>
              <a:t> Mayor desempeño profesional</a:t>
            </a:r>
          </a:p>
          <a:p>
            <a:pPr>
              <a:buFont typeface="Wingdings" panose="05000000000000000000" pitchFamily="2" charset="2"/>
              <a:buChar char="ü"/>
            </a:pPr>
            <a:endParaRPr lang="es-ES" sz="2200" b="1" dirty="0"/>
          </a:p>
          <a:p>
            <a:pPr>
              <a:buFont typeface="Wingdings" panose="05000000000000000000" pitchFamily="2" charset="2"/>
              <a:buChar char="ü"/>
            </a:pPr>
            <a:r>
              <a:rPr lang="es-ES" sz="2200" b="1" dirty="0"/>
              <a:t>Líneas de trabajo futuro: </a:t>
            </a:r>
            <a:r>
              <a:rPr lang="es-ES" sz="2200" dirty="0"/>
              <a:t>aplicación de un modelo de calidad</a:t>
            </a:r>
          </a:p>
        </p:txBody>
      </p:sp>
      <p:sp>
        <p:nvSpPr>
          <p:cNvPr id="15" name="Rectangle 14">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áfico 4" descr="Libro abierto">
            <a:extLst>
              <a:ext uri="{FF2B5EF4-FFF2-40B4-BE49-F238E27FC236}">
                <a16:creationId xmlns:a16="http://schemas.microsoft.com/office/drawing/2014/main" id="{D1CBDC22-8ED4-4DF9-A0F6-BC0F53C374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
        <p:nvSpPr>
          <p:cNvPr id="2" name="Marcador de número de diapositiva 1">
            <a:extLst>
              <a:ext uri="{FF2B5EF4-FFF2-40B4-BE49-F238E27FC236}">
                <a16:creationId xmlns:a16="http://schemas.microsoft.com/office/drawing/2014/main" id="{8EADCA75-234C-4DF2-9F4A-25BB74B3E2A3}"/>
              </a:ext>
            </a:extLst>
          </p:cNvPr>
          <p:cNvSpPr>
            <a:spLocks noGrp="1"/>
          </p:cNvSpPr>
          <p:nvPr>
            <p:ph type="sldNum" sz="quarter" idx="12"/>
          </p:nvPr>
        </p:nvSpPr>
        <p:spPr/>
        <p:txBody>
          <a:bodyPr/>
          <a:lstStyle/>
          <a:p>
            <a:fld id="{4E8B5C8E-E234-4012-A049-14ABECB4DBCC}" type="slidenum">
              <a:rPr lang="es-ES" smtClean="0"/>
              <a:t>33</a:t>
            </a:fld>
            <a:endParaRPr lang="es-ES"/>
          </a:p>
        </p:txBody>
      </p:sp>
      <p:sp>
        <p:nvSpPr>
          <p:cNvPr id="7" name="Título 1">
            <a:extLst>
              <a:ext uri="{FF2B5EF4-FFF2-40B4-BE49-F238E27FC236}">
                <a16:creationId xmlns:a16="http://schemas.microsoft.com/office/drawing/2014/main" id="{6DCABEC2-143C-45FB-AA81-6DF8C66ABA66}"/>
              </a:ext>
            </a:extLst>
          </p:cNvPr>
          <p:cNvSpPr>
            <a:spLocks noGrp="1"/>
          </p:cNvSpPr>
          <p:nvPr>
            <p:ph type="title"/>
          </p:nvPr>
        </p:nvSpPr>
        <p:spPr>
          <a:xfrm>
            <a:off x="1213581" y="676272"/>
            <a:ext cx="7778972" cy="1325563"/>
          </a:xfrm>
        </p:spPr>
        <p:txBody>
          <a:bodyPr>
            <a:normAutofit/>
          </a:bodyPr>
          <a:lstStyle/>
          <a:p>
            <a:r>
              <a:rPr lang="es-ES" dirty="0"/>
              <a:t>Conclusiones y trabajos futuros …</a:t>
            </a:r>
          </a:p>
        </p:txBody>
      </p:sp>
    </p:spTree>
    <p:extLst>
      <p:ext uri="{BB962C8B-B14F-4D97-AF65-F5344CB8AC3E}">
        <p14:creationId xmlns:p14="http://schemas.microsoft.com/office/powerpoint/2010/main" val="2619373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5D3806-4FE0-4345-82D4-8215C3ECB27B}"/>
              </a:ext>
            </a:extLst>
          </p:cNvPr>
          <p:cNvSpPr>
            <a:spLocks noGrp="1"/>
          </p:cNvSpPr>
          <p:nvPr>
            <p:ph type="ctrTitle"/>
          </p:nvPr>
        </p:nvSpPr>
        <p:spPr>
          <a:xfrm>
            <a:off x="975217" y="1747777"/>
            <a:ext cx="10241566" cy="2325962"/>
          </a:xfrm>
        </p:spPr>
        <p:txBody>
          <a:bodyPr>
            <a:normAutofit/>
          </a:bodyPr>
          <a:lstStyle/>
          <a:p>
            <a:r>
              <a:rPr lang="es-ES" sz="4800" b="1" dirty="0"/>
              <a:t>Desarrollo de software basado en microservicios: un caso de estudio para evaluar sus ventajas e inconvenientes</a:t>
            </a:r>
            <a:endParaRPr lang="es-ES" sz="4800" dirty="0"/>
          </a:p>
        </p:txBody>
      </p:sp>
      <p:pic>
        <p:nvPicPr>
          <p:cNvPr id="4" name="Imagen 3">
            <a:extLst>
              <a:ext uri="{FF2B5EF4-FFF2-40B4-BE49-F238E27FC236}">
                <a16:creationId xmlns:a16="http://schemas.microsoft.com/office/drawing/2014/main" id="{62A84D00-3BBC-43BC-875A-A2650032A153}"/>
              </a:ext>
            </a:extLst>
          </p:cNvPr>
          <p:cNvPicPr>
            <a:picLocks noChangeAspect="1"/>
          </p:cNvPicPr>
          <p:nvPr/>
        </p:nvPicPr>
        <p:blipFill>
          <a:blip r:embed="rId3"/>
          <a:stretch>
            <a:fillRect/>
          </a:stretch>
        </p:blipFill>
        <p:spPr>
          <a:xfrm>
            <a:off x="1078476" y="5866449"/>
            <a:ext cx="1971650" cy="696454"/>
          </a:xfrm>
          <a:prstGeom prst="rect">
            <a:avLst/>
          </a:prstGeom>
        </p:spPr>
      </p:pic>
      <p:pic>
        <p:nvPicPr>
          <p:cNvPr id="5" name="Imagen 4">
            <a:extLst>
              <a:ext uri="{FF2B5EF4-FFF2-40B4-BE49-F238E27FC236}">
                <a16:creationId xmlns:a16="http://schemas.microsoft.com/office/drawing/2014/main" id="{860A5EA3-5B3E-463E-8860-C7307C1F2CCD}"/>
              </a:ext>
            </a:extLst>
          </p:cNvPr>
          <p:cNvPicPr>
            <a:picLocks noChangeAspect="1"/>
          </p:cNvPicPr>
          <p:nvPr/>
        </p:nvPicPr>
        <p:blipFill>
          <a:blip r:embed="rId4"/>
          <a:stretch>
            <a:fillRect/>
          </a:stretch>
        </p:blipFill>
        <p:spPr>
          <a:xfrm>
            <a:off x="3176159" y="5931067"/>
            <a:ext cx="3335607" cy="567217"/>
          </a:xfrm>
          <a:prstGeom prst="rect">
            <a:avLst/>
          </a:prstGeom>
        </p:spPr>
      </p:pic>
      <p:sp>
        <p:nvSpPr>
          <p:cNvPr id="6" name="CuadroTexto 5">
            <a:extLst>
              <a:ext uri="{FF2B5EF4-FFF2-40B4-BE49-F238E27FC236}">
                <a16:creationId xmlns:a16="http://schemas.microsoft.com/office/drawing/2014/main" id="{CDB9D7D0-368A-4364-AA28-FE1273CCC31E}"/>
              </a:ext>
            </a:extLst>
          </p:cNvPr>
          <p:cNvSpPr txBox="1"/>
          <p:nvPr/>
        </p:nvSpPr>
        <p:spPr>
          <a:xfrm>
            <a:off x="7303625" y="5463251"/>
            <a:ext cx="4525702" cy="923330"/>
          </a:xfrm>
          <a:prstGeom prst="rect">
            <a:avLst/>
          </a:prstGeom>
          <a:noFill/>
        </p:spPr>
        <p:txBody>
          <a:bodyPr wrap="square" rtlCol="0">
            <a:spAutoFit/>
          </a:bodyPr>
          <a:lstStyle/>
          <a:p>
            <a:pPr algn="r"/>
            <a:r>
              <a:rPr lang="es-ES" dirty="0"/>
              <a:t>Autor: Víctor Alberto Iranzo Jiménez</a:t>
            </a:r>
          </a:p>
          <a:p>
            <a:pPr algn="r"/>
            <a:r>
              <a:rPr lang="es-ES" dirty="0"/>
              <a:t>Tutor: Patricio Orlando Letelier Torres</a:t>
            </a:r>
          </a:p>
          <a:p>
            <a:pPr algn="r"/>
            <a:r>
              <a:rPr lang="es-ES" dirty="0"/>
              <a:t>Curso: 2017/2018</a:t>
            </a:r>
          </a:p>
        </p:txBody>
      </p:sp>
    </p:spTree>
    <p:extLst>
      <p:ext uri="{BB962C8B-B14F-4D97-AF65-F5344CB8AC3E}">
        <p14:creationId xmlns:p14="http://schemas.microsoft.com/office/powerpoint/2010/main" val="31380220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24B20A3-4B16-4899-AD84-945BAAA2B7C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b="1" dirty="0" err="1">
                <a:solidFill>
                  <a:schemeClr val="bg1"/>
                </a:solidFill>
              </a:rPr>
              <a:t>Comparación</a:t>
            </a:r>
            <a:r>
              <a:rPr lang="en-US" b="1" dirty="0">
                <a:solidFill>
                  <a:schemeClr val="bg1"/>
                </a:solidFill>
              </a:rPr>
              <a:t> de los </a:t>
            </a:r>
            <a:r>
              <a:rPr lang="en-US" b="1" dirty="0" err="1">
                <a:solidFill>
                  <a:schemeClr val="bg1"/>
                </a:solidFill>
              </a:rPr>
              <a:t>sistemas</a:t>
            </a:r>
            <a:r>
              <a:rPr lang="en-US" b="1" dirty="0">
                <a:solidFill>
                  <a:schemeClr val="bg1"/>
                </a:solidFill>
              </a:rPr>
              <a:t> </a:t>
            </a:r>
            <a:r>
              <a:rPr lang="en-US" b="1" dirty="0" err="1">
                <a:solidFill>
                  <a:schemeClr val="bg1"/>
                </a:solidFill>
              </a:rPr>
              <a:t>cuando</a:t>
            </a:r>
            <a:r>
              <a:rPr lang="en-US" b="1" dirty="0">
                <a:solidFill>
                  <a:schemeClr val="bg1"/>
                </a:solidFill>
              </a:rPr>
              <a:t> </a:t>
            </a:r>
            <a:r>
              <a:rPr lang="en-US" b="1" dirty="0" err="1">
                <a:solidFill>
                  <a:schemeClr val="bg1"/>
                </a:solidFill>
              </a:rPr>
              <a:t>escalan</a:t>
            </a:r>
            <a:endParaRPr lang="en-US" b="1" kern="1200" dirty="0">
              <a:solidFill>
                <a:schemeClr val="bg1"/>
              </a:solidFill>
            </a:endParaRPr>
          </a:p>
        </p:txBody>
      </p:sp>
      <p:pic>
        <p:nvPicPr>
          <p:cNvPr id="5" name="Imagen 4">
            <a:extLst>
              <a:ext uri="{FF2B5EF4-FFF2-40B4-BE49-F238E27FC236}">
                <a16:creationId xmlns:a16="http://schemas.microsoft.com/office/drawing/2014/main" id="{28AFD9A9-7597-470B-AC58-8164B5A2DE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6776" y="1490373"/>
            <a:ext cx="8050435" cy="5200364"/>
          </a:xfrm>
          <a:prstGeom prst="rect">
            <a:avLst/>
          </a:prstGeom>
        </p:spPr>
      </p:pic>
      <p:sp>
        <p:nvSpPr>
          <p:cNvPr id="3" name="Marcador de número de diapositiva 2">
            <a:extLst>
              <a:ext uri="{FF2B5EF4-FFF2-40B4-BE49-F238E27FC236}">
                <a16:creationId xmlns:a16="http://schemas.microsoft.com/office/drawing/2014/main" id="{8A7A9CA2-91D6-427E-894E-644BA686B772}"/>
              </a:ext>
            </a:extLst>
          </p:cNvPr>
          <p:cNvSpPr>
            <a:spLocks noGrp="1"/>
          </p:cNvSpPr>
          <p:nvPr>
            <p:ph type="sldNum" sz="quarter" idx="12"/>
          </p:nvPr>
        </p:nvSpPr>
        <p:spPr/>
        <p:txBody>
          <a:bodyPr/>
          <a:lstStyle/>
          <a:p>
            <a:fld id="{4E8B5C8E-E234-4012-A049-14ABECB4DBCC}" type="slidenum">
              <a:rPr lang="es-ES" smtClean="0"/>
              <a:t>35</a:t>
            </a:fld>
            <a:endParaRPr lang="es-ES"/>
          </a:p>
        </p:txBody>
      </p:sp>
    </p:spTree>
    <p:extLst>
      <p:ext uri="{BB962C8B-B14F-4D97-AF65-F5344CB8AC3E}">
        <p14:creationId xmlns:p14="http://schemas.microsoft.com/office/powerpoint/2010/main" val="7061626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24B20A3-4B16-4899-AD84-945BAAA2B7C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b="1" kern="1200" dirty="0" err="1">
                <a:solidFill>
                  <a:schemeClr val="bg1"/>
                </a:solidFill>
              </a:rPr>
              <a:t>Despliegue</a:t>
            </a:r>
            <a:r>
              <a:rPr lang="en-US" b="1" kern="1200" dirty="0">
                <a:solidFill>
                  <a:schemeClr val="bg1"/>
                </a:solidFill>
              </a:rPr>
              <a:t> </a:t>
            </a:r>
            <a:r>
              <a:rPr lang="en-US" b="1" kern="1200" dirty="0" err="1">
                <a:solidFill>
                  <a:schemeClr val="bg1"/>
                </a:solidFill>
              </a:rPr>
              <a:t>en</a:t>
            </a:r>
            <a:r>
              <a:rPr lang="en-US" b="1" kern="1200" dirty="0">
                <a:solidFill>
                  <a:schemeClr val="bg1"/>
                </a:solidFill>
              </a:rPr>
              <a:t> </a:t>
            </a:r>
            <a:r>
              <a:rPr lang="en-US" b="1" kern="1200" dirty="0" err="1">
                <a:solidFill>
                  <a:schemeClr val="bg1"/>
                </a:solidFill>
              </a:rPr>
              <a:t>producción</a:t>
            </a:r>
            <a:endParaRPr lang="en-US" b="1" kern="1200" dirty="0">
              <a:solidFill>
                <a:schemeClr val="bg1"/>
              </a:solidFill>
            </a:endParaRPr>
          </a:p>
        </p:txBody>
      </p:sp>
      <p:pic>
        <p:nvPicPr>
          <p:cNvPr id="4" name="Imagen 3">
            <a:extLst>
              <a:ext uri="{FF2B5EF4-FFF2-40B4-BE49-F238E27FC236}">
                <a16:creationId xmlns:a16="http://schemas.microsoft.com/office/drawing/2014/main" id="{47DF75D8-D6B6-497E-AABD-1F3539D93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323" y="1609725"/>
            <a:ext cx="10749354" cy="4750614"/>
          </a:xfrm>
          <a:prstGeom prst="rect">
            <a:avLst/>
          </a:prstGeom>
        </p:spPr>
      </p:pic>
      <p:sp>
        <p:nvSpPr>
          <p:cNvPr id="3" name="Marcador de número de diapositiva 2">
            <a:extLst>
              <a:ext uri="{FF2B5EF4-FFF2-40B4-BE49-F238E27FC236}">
                <a16:creationId xmlns:a16="http://schemas.microsoft.com/office/drawing/2014/main" id="{858BC1BF-3A03-4615-9FEF-EB9CEDA5D839}"/>
              </a:ext>
            </a:extLst>
          </p:cNvPr>
          <p:cNvSpPr>
            <a:spLocks noGrp="1"/>
          </p:cNvSpPr>
          <p:nvPr>
            <p:ph type="sldNum" sz="quarter" idx="12"/>
          </p:nvPr>
        </p:nvSpPr>
        <p:spPr/>
        <p:txBody>
          <a:bodyPr/>
          <a:lstStyle/>
          <a:p>
            <a:fld id="{4E8B5C8E-E234-4012-A049-14ABECB4DBCC}" type="slidenum">
              <a:rPr lang="es-ES" smtClean="0"/>
              <a:t>36</a:t>
            </a:fld>
            <a:endParaRPr lang="es-ES"/>
          </a:p>
        </p:txBody>
      </p:sp>
    </p:spTree>
    <p:extLst>
      <p:ext uri="{BB962C8B-B14F-4D97-AF65-F5344CB8AC3E}">
        <p14:creationId xmlns:p14="http://schemas.microsoft.com/office/powerpoint/2010/main" val="14074064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24B20A3-4B16-4899-AD84-945BAAA2B7C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b="1" dirty="0" err="1">
                <a:solidFill>
                  <a:schemeClr val="bg1"/>
                </a:solidFill>
              </a:rPr>
              <a:t>Uso</a:t>
            </a:r>
            <a:r>
              <a:rPr lang="en-US" b="1" dirty="0">
                <a:solidFill>
                  <a:schemeClr val="bg1"/>
                </a:solidFill>
              </a:rPr>
              <a:t> del proxy</a:t>
            </a:r>
            <a:endParaRPr lang="en-US" b="1" kern="1200" dirty="0">
              <a:solidFill>
                <a:schemeClr val="bg1"/>
              </a:solidFill>
            </a:endParaRPr>
          </a:p>
        </p:txBody>
      </p:sp>
      <p:sp>
        <p:nvSpPr>
          <p:cNvPr id="3" name="Marcador de número de diapositiva 2">
            <a:extLst>
              <a:ext uri="{FF2B5EF4-FFF2-40B4-BE49-F238E27FC236}">
                <a16:creationId xmlns:a16="http://schemas.microsoft.com/office/drawing/2014/main" id="{858BC1BF-3A03-4615-9FEF-EB9CEDA5D839}"/>
              </a:ext>
            </a:extLst>
          </p:cNvPr>
          <p:cNvSpPr>
            <a:spLocks noGrp="1"/>
          </p:cNvSpPr>
          <p:nvPr>
            <p:ph type="sldNum" sz="quarter" idx="12"/>
          </p:nvPr>
        </p:nvSpPr>
        <p:spPr/>
        <p:txBody>
          <a:bodyPr/>
          <a:lstStyle/>
          <a:p>
            <a:fld id="{4E8B5C8E-E234-4012-A049-14ABECB4DBCC}" type="slidenum">
              <a:rPr lang="es-ES" smtClean="0"/>
              <a:t>37</a:t>
            </a:fld>
            <a:endParaRPr lang="es-ES"/>
          </a:p>
        </p:txBody>
      </p:sp>
      <p:pic>
        <p:nvPicPr>
          <p:cNvPr id="6" name="Imagen 5">
            <a:extLst>
              <a:ext uri="{FF2B5EF4-FFF2-40B4-BE49-F238E27FC236}">
                <a16:creationId xmlns:a16="http://schemas.microsoft.com/office/drawing/2014/main" id="{80974BA2-7B40-4B3A-AD18-9DD20FDB27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899" y="1396588"/>
            <a:ext cx="10220901" cy="5363952"/>
          </a:xfrm>
          <a:prstGeom prst="rect">
            <a:avLst/>
          </a:prstGeom>
        </p:spPr>
      </p:pic>
    </p:spTree>
    <p:extLst>
      <p:ext uri="{BB962C8B-B14F-4D97-AF65-F5344CB8AC3E}">
        <p14:creationId xmlns:p14="http://schemas.microsoft.com/office/powerpoint/2010/main" val="26311250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24B20A3-4B16-4899-AD84-945BAAA2B7C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b="1" kern="1200" dirty="0" err="1">
                <a:solidFill>
                  <a:schemeClr val="bg1"/>
                </a:solidFill>
              </a:rPr>
              <a:t>Pirámide</a:t>
            </a:r>
            <a:r>
              <a:rPr lang="en-US" b="1" kern="1200" dirty="0">
                <a:solidFill>
                  <a:schemeClr val="bg1"/>
                </a:solidFill>
              </a:rPr>
              <a:t> de Cohn</a:t>
            </a:r>
          </a:p>
        </p:txBody>
      </p:sp>
      <p:sp>
        <p:nvSpPr>
          <p:cNvPr id="3" name="Marcador de número de diapositiva 2">
            <a:extLst>
              <a:ext uri="{FF2B5EF4-FFF2-40B4-BE49-F238E27FC236}">
                <a16:creationId xmlns:a16="http://schemas.microsoft.com/office/drawing/2014/main" id="{858BC1BF-3A03-4615-9FEF-EB9CEDA5D839}"/>
              </a:ext>
            </a:extLst>
          </p:cNvPr>
          <p:cNvSpPr>
            <a:spLocks noGrp="1"/>
          </p:cNvSpPr>
          <p:nvPr>
            <p:ph type="sldNum" sz="quarter" idx="12"/>
          </p:nvPr>
        </p:nvSpPr>
        <p:spPr/>
        <p:txBody>
          <a:bodyPr/>
          <a:lstStyle/>
          <a:p>
            <a:fld id="{4E8B5C8E-E234-4012-A049-14ABECB4DBCC}" type="slidenum">
              <a:rPr lang="es-ES" smtClean="0"/>
              <a:t>38</a:t>
            </a:fld>
            <a:endParaRPr lang="es-ES"/>
          </a:p>
        </p:txBody>
      </p:sp>
      <p:pic>
        <p:nvPicPr>
          <p:cNvPr id="6" name="Imagen 5">
            <a:extLst>
              <a:ext uri="{FF2B5EF4-FFF2-40B4-BE49-F238E27FC236}">
                <a16:creationId xmlns:a16="http://schemas.microsoft.com/office/drawing/2014/main" id="{2F180EB9-75CE-4D3B-BC6A-DFCB2FBBC6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0638" y="1412435"/>
            <a:ext cx="7002712" cy="5445565"/>
          </a:xfrm>
          <a:prstGeom prst="rect">
            <a:avLst/>
          </a:prstGeom>
        </p:spPr>
      </p:pic>
    </p:spTree>
    <p:extLst>
      <p:ext uri="{BB962C8B-B14F-4D97-AF65-F5344CB8AC3E}">
        <p14:creationId xmlns:p14="http://schemas.microsoft.com/office/powerpoint/2010/main" val="1212067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24B20A3-4B16-4899-AD84-945BAAA2B7C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b="1" dirty="0" err="1">
                <a:solidFill>
                  <a:schemeClr val="bg1"/>
                </a:solidFill>
              </a:rPr>
              <a:t>Prototipo</a:t>
            </a:r>
            <a:r>
              <a:rPr lang="en-US" b="1" dirty="0">
                <a:solidFill>
                  <a:schemeClr val="bg1"/>
                </a:solidFill>
              </a:rPr>
              <a:t> </a:t>
            </a:r>
            <a:r>
              <a:rPr lang="en-US" b="1" dirty="0" err="1">
                <a:solidFill>
                  <a:schemeClr val="bg1"/>
                </a:solidFill>
              </a:rPr>
              <a:t>desarrollado</a:t>
            </a:r>
            <a:endParaRPr lang="en-US" b="1" kern="1200" dirty="0">
              <a:solidFill>
                <a:schemeClr val="bg1"/>
              </a:solidFill>
            </a:endParaRPr>
          </a:p>
        </p:txBody>
      </p:sp>
      <p:pic>
        <p:nvPicPr>
          <p:cNvPr id="7" name="Imagen 6">
            <a:extLst>
              <a:ext uri="{FF2B5EF4-FFF2-40B4-BE49-F238E27FC236}">
                <a16:creationId xmlns:a16="http://schemas.microsoft.com/office/drawing/2014/main" id="{DC496CA0-A915-423B-A7BC-5996EEACE8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12" y="1647815"/>
            <a:ext cx="2829382" cy="5030014"/>
          </a:xfrm>
          <a:prstGeom prst="rect">
            <a:avLst/>
          </a:prstGeom>
        </p:spPr>
      </p:pic>
      <p:pic>
        <p:nvPicPr>
          <p:cNvPr id="8" name="Imagen 7">
            <a:extLst>
              <a:ext uri="{FF2B5EF4-FFF2-40B4-BE49-F238E27FC236}">
                <a16:creationId xmlns:a16="http://schemas.microsoft.com/office/drawing/2014/main" id="{8706130E-FAB1-4F8B-A514-79C1A5491B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7478" y="1647815"/>
            <a:ext cx="2829382" cy="5030014"/>
          </a:xfrm>
          <a:prstGeom prst="rect">
            <a:avLst/>
          </a:prstGeom>
        </p:spPr>
      </p:pic>
      <p:pic>
        <p:nvPicPr>
          <p:cNvPr id="9" name="Imagen 8">
            <a:extLst>
              <a:ext uri="{FF2B5EF4-FFF2-40B4-BE49-F238E27FC236}">
                <a16:creationId xmlns:a16="http://schemas.microsoft.com/office/drawing/2014/main" id="{005E8897-C121-4A36-829F-D9FD9F4D6C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2343" y="1647813"/>
            <a:ext cx="2829383" cy="5030015"/>
          </a:xfrm>
          <a:prstGeom prst="rect">
            <a:avLst/>
          </a:prstGeom>
        </p:spPr>
      </p:pic>
      <p:pic>
        <p:nvPicPr>
          <p:cNvPr id="10" name="Marcador de contenido 4">
            <a:extLst>
              <a:ext uri="{FF2B5EF4-FFF2-40B4-BE49-F238E27FC236}">
                <a16:creationId xmlns:a16="http://schemas.microsoft.com/office/drawing/2014/main" id="{1285D9E4-B4A4-43B0-83D1-76C182C40A50}"/>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9157211" y="1647814"/>
            <a:ext cx="2829382" cy="5030014"/>
          </a:xfrm>
          <a:prstGeom prst="rect">
            <a:avLst/>
          </a:prstGeom>
        </p:spPr>
      </p:pic>
      <p:sp>
        <p:nvSpPr>
          <p:cNvPr id="3" name="Marcador de número de diapositiva 2">
            <a:extLst>
              <a:ext uri="{FF2B5EF4-FFF2-40B4-BE49-F238E27FC236}">
                <a16:creationId xmlns:a16="http://schemas.microsoft.com/office/drawing/2014/main" id="{052B072F-266D-4AE9-B912-F53585206AD8}"/>
              </a:ext>
            </a:extLst>
          </p:cNvPr>
          <p:cNvSpPr>
            <a:spLocks noGrp="1"/>
          </p:cNvSpPr>
          <p:nvPr>
            <p:ph type="sldNum" sz="quarter" idx="12"/>
          </p:nvPr>
        </p:nvSpPr>
        <p:spPr/>
        <p:txBody>
          <a:bodyPr/>
          <a:lstStyle/>
          <a:p>
            <a:fld id="{4E8B5C8E-E234-4012-A049-14ABECB4DBCC}" type="slidenum">
              <a:rPr lang="es-ES" smtClean="0"/>
              <a:t>39</a:t>
            </a:fld>
            <a:endParaRPr lang="es-ES"/>
          </a:p>
        </p:txBody>
      </p:sp>
    </p:spTree>
    <p:extLst>
      <p:ext uri="{BB962C8B-B14F-4D97-AF65-F5344CB8AC3E}">
        <p14:creationId xmlns:p14="http://schemas.microsoft.com/office/powerpoint/2010/main" val="3288870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4A5C44D-9A93-458D-AE2B-78378C3C961C}"/>
              </a:ext>
            </a:extLst>
          </p:cNvPr>
          <p:cNvSpPr>
            <a:spLocks noGrp="1"/>
          </p:cNvSpPr>
          <p:nvPr>
            <p:ph type="title"/>
          </p:nvPr>
        </p:nvSpPr>
        <p:spPr>
          <a:xfrm>
            <a:off x="838200" y="963877"/>
            <a:ext cx="3494362" cy="4930246"/>
          </a:xfrm>
        </p:spPr>
        <p:txBody>
          <a:bodyPr>
            <a:normAutofit/>
          </a:bodyPr>
          <a:lstStyle/>
          <a:p>
            <a:pPr algn="r"/>
            <a:r>
              <a:rPr lang="es-ES" b="1" dirty="0">
                <a:solidFill>
                  <a:schemeClr val="accent1"/>
                </a:solidFill>
              </a:rPr>
              <a:t>Arquitectura monolítica</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05B08D75-11FD-49F1-BC36-753DFC11E3BA}"/>
              </a:ext>
            </a:extLst>
          </p:cNvPr>
          <p:cNvSpPr>
            <a:spLocks noGrp="1"/>
          </p:cNvSpPr>
          <p:nvPr>
            <p:ph idx="1"/>
          </p:nvPr>
        </p:nvSpPr>
        <p:spPr>
          <a:xfrm>
            <a:off x="4976031" y="963877"/>
            <a:ext cx="6377769" cy="4930246"/>
          </a:xfrm>
        </p:spPr>
        <p:txBody>
          <a:bodyPr anchor="ctr">
            <a:normAutofit/>
          </a:bodyPr>
          <a:lstStyle/>
          <a:p>
            <a:pPr lvl="1"/>
            <a:r>
              <a:rPr lang="es-ES" dirty="0"/>
              <a:t>Sus módulos no pueden ejecutarse de forma independiente</a:t>
            </a:r>
          </a:p>
          <a:p>
            <a:pPr marL="0" indent="0">
              <a:buNone/>
            </a:pPr>
            <a:endParaRPr lang="es-ES" sz="2400" dirty="0"/>
          </a:p>
          <a:p>
            <a:pPr lvl="1"/>
            <a:r>
              <a:rPr lang="es-ES" dirty="0"/>
              <a:t> </a:t>
            </a:r>
          </a:p>
          <a:p>
            <a:pPr lvl="1"/>
            <a:endParaRPr lang="es-ES" dirty="0"/>
          </a:p>
          <a:p>
            <a:pPr lvl="1"/>
            <a:r>
              <a:rPr lang="es-ES" dirty="0"/>
              <a:t>Escala como un conjunto</a:t>
            </a:r>
          </a:p>
          <a:p>
            <a:pPr marL="457200" lvl="1" indent="0">
              <a:buNone/>
            </a:pPr>
            <a:endParaRPr lang="es-ES" dirty="0"/>
          </a:p>
          <a:p>
            <a:pPr lvl="1"/>
            <a:r>
              <a:rPr lang="es-ES" dirty="0"/>
              <a:t>Limita el uso de lenguajes y herramientas que se pueden emplear</a:t>
            </a:r>
          </a:p>
        </p:txBody>
      </p:sp>
      <p:grpSp>
        <p:nvGrpSpPr>
          <p:cNvPr id="20" name="Grupo 19">
            <a:extLst>
              <a:ext uri="{FF2B5EF4-FFF2-40B4-BE49-F238E27FC236}">
                <a16:creationId xmlns:a16="http://schemas.microsoft.com/office/drawing/2014/main" id="{7BCBF57D-3C83-4C6C-A33F-8C3846F33027}"/>
              </a:ext>
            </a:extLst>
          </p:cNvPr>
          <p:cNvGrpSpPr/>
          <p:nvPr/>
        </p:nvGrpSpPr>
        <p:grpSpPr>
          <a:xfrm>
            <a:off x="5873331" y="2850740"/>
            <a:ext cx="3776219" cy="477221"/>
            <a:chOff x="685800" y="6254506"/>
            <a:chExt cx="4697470" cy="477221"/>
          </a:xfrm>
        </p:grpSpPr>
        <p:sp>
          <p:nvSpPr>
            <p:cNvPr id="21" name="CuadroTexto 20">
              <a:extLst>
                <a:ext uri="{FF2B5EF4-FFF2-40B4-BE49-F238E27FC236}">
                  <a16:creationId xmlns:a16="http://schemas.microsoft.com/office/drawing/2014/main" id="{5D241737-8970-4F7B-9743-743B4AF6B8E5}"/>
                </a:ext>
              </a:extLst>
            </p:cNvPr>
            <p:cNvSpPr txBox="1"/>
            <p:nvPr/>
          </p:nvSpPr>
          <p:spPr>
            <a:xfrm>
              <a:off x="809437" y="6270062"/>
              <a:ext cx="1462055" cy="461665"/>
            </a:xfrm>
            <a:prstGeom prst="rect">
              <a:avLst/>
            </a:prstGeom>
            <a:noFill/>
          </p:spPr>
          <p:txBody>
            <a:bodyPr wrap="none" rtlCol="0">
              <a:spAutoFit/>
            </a:bodyPr>
            <a:lstStyle/>
            <a:p>
              <a:r>
                <a:rPr lang="es-ES" sz="2400" dirty="0"/>
                <a:t>Tamaño</a:t>
              </a:r>
            </a:p>
          </p:txBody>
        </p:sp>
        <p:sp>
          <p:nvSpPr>
            <p:cNvPr id="22" name="CuadroTexto 21">
              <a:extLst>
                <a:ext uri="{FF2B5EF4-FFF2-40B4-BE49-F238E27FC236}">
                  <a16:creationId xmlns:a16="http://schemas.microsoft.com/office/drawing/2014/main" id="{B8F4924B-E034-4184-86D4-E3592760664E}"/>
                </a:ext>
              </a:extLst>
            </p:cNvPr>
            <p:cNvSpPr txBox="1"/>
            <p:nvPr/>
          </p:nvSpPr>
          <p:spPr>
            <a:xfrm>
              <a:off x="3197367" y="6254506"/>
              <a:ext cx="2185903" cy="461665"/>
            </a:xfrm>
            <a:prstGeom prst="rect">
              <a:avLst/>
            </a:prstGeom>
            <a:noFill/>
          </p:spPr>
          <p:txBody>
            <a:bodyPr wrap="none" rtlCol="0">
              <a:spAutoFit/>
            </a:bodyPr>
            <a:lstStyle/>
            <a:p>
              <a:r>
                <a:rPr lang="es-ES" sz="2400" dirty="0"/>
                <a:t>Complejidad</a:t>
              </a:r>
            </a:p>
          </p:txBody>
        </p:sp>
        <p:cxnSp>
          <p:nvCxnSpPr>
            <p:cNvPr id="23" name="Conector recto de flecha 22">
              <a:extLst>
                <a:ext uri="{FF2B5EF4-FFF2-40B4-BE49-F238E27FC236}">
                  <a16:creationId xmlns:a16="http://schemas.microsoft.com/office/drawing/2014/main" id="{F47494E1-2ECD-4B12-A5E0-9C5DC7043F9A}"/>
                </a:ext>
              </a:extLst>
            </p:cNvPr>
            <p:cNvCxnSpPr>
              <a:cxnSpLocks/>
            </p:cNvCxnSpPr>
            <p:nvPr/>
          </p:nvCxnSpPr>
          <p:spPr>
            <a:xfrm>
              <a:off x="2327003" y="6529982"/>
              <a:ext cx="542592" cy="0"/>
            </a:xfrm>
            <a:prstGeom prst="straightConnector1">
              <a:avLst/>
            </a:prstGeom>
            <a:ln w="12700">
              <a:solidFill>
                <a:schemeClr val="tx1"/>
              </a:solidFill>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24" name="Conector recto de flecha 23">
              <a:extLst>
                <a:ext uri="{FF2B5EF4-FFF2-40B4-BE49-F238E27FC236}">
                  <a16:creationId xmlns:a16="http://schemas.microsoft.com/office/drawing/2014/main" id="{34713F5E-CE1E-48A6-9AB3-4123FEA7EE9B}"/>
                </a:ext>
              </a:extLst>
            </p:cNvPr>
            <p:cNvCxnSpPr>
              <a:cxnSpLocks/>
            </p:cNvCxnSpPr>
            <p:nvPr/>
          </p:nvCxnSpPr>
          <p:spPr>
            <a:xfrm flipV="1">
              <a:off x="685800" y="6254506"/>
              <a:ext cx="0" cy="3693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a:extLst>
                <a:ext uri="{FF2B5EF4-FFF2-40B4-BE49-F238E27FC236}">
                  <a16:creationId xmlns:a16="http://schemas.microsoft.com/office/drawing/2014/main" id="{D2F11FC1-C071-48E0-8705-32FB7465ABFC}"/>
                </a:ext>
              </a:extLst>
            </p:cNvPr>
            <p:cNvCxnSpPr>
              <a:cxnSpLocks/>
            </p:cNvCxnSpPr>
            <p:nvPr/>
          </p:nvCxnSpPr>
          <p:spPr>
            <a:xfrm flipV="1">
              <a:off x="3144690" y="6254506"/>
              <a:ext cx="0" cy="3693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4" name="Marcador de número de diapositiva 3">
            <a:extLst>
              <a:ext uri="{FF2B5EF4-FFF2-40B4-BE49-F238E27FC236}">
                <a16:creationId xmlns:a16="http://schemas.microsoft.com/office/drawing/2014/main" id="{DC4E7072-CFBA-4316-A9AC-E9325FDBBB56}"/>
              </a:ext>
            </a:extLst>
          </p:cNvPr>
          <p:cNvSpPr>
            <a:spLocks noGrp="1"/>
          </p:cNvSpPr>
          <p:nvPr>
            <p:ph type="sldNum" sz="quarter" idx="12"/>
          </p:nvPr>
        </p:nvSpPr>
        <p:spPr/>
        <p:txBody>
          <a:bodyPr/>
          <a:lstStyle/>
          <a:p>
            <a:fld id="{4E8B5C8E-E234-4012-A049-14ABECB4DBCC}" type="slidenum">
              <a:rPr lang="es-ES" smtClean="0"/>
              <a:t>4</a:t>
            </a:fld>
            <a:endParaRPr lang="es-ES"/>
          </a:p>
        </p:txBody>
      </p:sp>
    </p:spTree>
    <p:extLst>
      <p:ext uri="{BB962C8B-B14F-4D97-AF65-F5344CB8AC3E}">
        <p14:creationId xmlns:p14="http://schemas.microsoft.com/office/powerpoint/2010/main" val="165608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1000"/>
                                        <p:tgtEl>
                                          <p:spTgt spid="20"/>
                                        </p:tgtEl>
                                      </p:cBhvr>
                                    </p:animEffect>
                                    <p:anim calcmode="lin" valueType="num">
                                      <p:cBhvr>
                                        <p:cTn id="15" dur="1000" fill="hold"/>
                                        <p:tgtEl>
                                          <p:spTgt spid="20"/>
                                        </p:tgtEl>
                                        <p:attrNameLst>
                                          <p:attrName>ppt_x</p:attrName>
                                        </p:attrNameLst>
                                      </p:cBhvr>
                                      <p:tavLst>
                                        <p:tav tm="0">
                                          <p:val>
                                            <p:strVal val="#ppt_x"/>
                                          </p:val>
                                        </p:tav>
                                        <p:tav tm="100000">
                                          <p:val>
                                            <p:strVal val="#ppt_x"/>
                                          </p:val>
                                        </p:tav>
                                      </p:tavLst>
                                    </p:anim>
                                    <p:anim calcmode="lin" valueType="num">
                                      <p:cBhvr>
                                        <p:cTn id="16" dur="1000" fill="hold"/>
                                        <p:tgtEl>
                                          <p:spTgt spid="20"/>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1000"/>
                                        <p:tgtEl>
                                          <p:spTgt spid="3">
                                            <p:txEl>
                                              <p:pRg st="6" end="6"/>
                                            </p:txEl>
                                          </p:spTgt>
                                        </p:tgtEl>
                                      </p:cBhvr>
                                    </p:animEffect>
                                    <p:anim calcmode="lin" valueType="num">
                                      <p:cBhvr>
                                        <p:cTn id="3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24B20A3-4B16-4899-AD84-945BAAA2B7C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b="1" kern="1200" dirty="0" err="1">
                <a:solidFill>
                  <a:schemeClr val="bg1"/>
                </a:solidFill>
              </a:rPr>
              <a:t>Migración</a:t>
            </a:r>
            <a:r>
              <a:rPr lang="en-US" b="1" kern="1200" dirty="0">
                <a:solidFill>
                  <a:schemeClr val="bg1"/>
                </a:solidFill>
              </a:rPr>
              <a:t> a un </a:t>
            </a:r>
            <a:r>
              <a:rPr lang="en-US" b="1" dirty="0" err="1">
                <a:solidFill>
                  <a:schemeClr val="bg1"/>
                </a:solidFill>
              </a:rPr>
              <a:t>s</a:t>
            </a:r>
            <a:r>
              <a:rPr lang="en-US" b="1" kern="1200" dirty="0" err="1">
                <a:solidFill>
                  <a:schemeClr val="bg1"/>
                </a:solidFill>
              </a:rPr>
              <a:t>istema</a:t>
            </a:r>
            <a:r>
              <a:rPr lang="en-US" b="1" kern="1200" dirty="0">
                <a:solidFill>
                  <a:schemeClr val="bg1"/>
                </a:solidFill>
              </a:rPr>
              <a:t> </a:t>
            </a:r>
            <a:r>
              <a:rPr lang="en-US" b="1" kern="1200" dirty="0" err="1">
                <a:solidFill>
                  <a:schemeClr val="bg1"/>
                </a:solidFill>
              </a:rPr>
              <a:t>basado</a:t>
            </a:r>
            <a:r>
              <a:rPr lang="en-US" b="1" kern="1200" dirty="0">
                <a:solidFill>
                  <a:schemeClr val="bg1"/>
                </a:solidFill>
              </a:rPr>
              <a:t> </a:t>
            </a:r>
            <a:r>
              <a:rPr lang="en-US" b="1" kern="1200" dirty="0" err="1">
                <a:solidFill>
                  <a:schemeClr val="bg1"/>
                </a:solidFill>
              </a:rPr>
              <a:t>en</a:t>
            </a:r>
            <a:r>
              <a:rPr lang="en-US" b="1" kern="1200" dirty="0">
                <a:solidFill>
                  <a:schemeClr val="bg1"/>
                </a:solidFill>
              </a:rPr>
              <a:t> </a:t>
            </a:r>
            <a:r>
              <a:rPr lang="en-US" b="1" kern="1200" dirty="0" err="1">
                <a:solidFill>
                  <a:schemeClr val="bg1"/>
                </a:solidFill>
              </a:rPr>
              <a:t>microservicios</a:t>
            </a:r>
            <a:endParaRPr lang="en-US" b="1" kern="1200" dirty="0">
              <a:solidFill>
                <a:schemeClr val="bg1"/>
              </a:solidFill>
            </a:endParaRPr>
          </a:p>
        </p:txBody>
      </p:sp>
      <p:pic>
        <p:nvPicPr>
          <p:cNvPr id="4" name="Imagen 3">
            <a:extLst>
              <a:ext uri="{FF2B5EF4-FFF2-40B4-BE49-F238E27FC236}">
                <a16:creationId xmlns:a16="http://schemas.microsoft.com/office/drawing/2014/main" id="{AAB8EA55-B6EA-4F85-8327-F3BED2883B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6907" y="1396588"/>
            <a:ext cx="5933454" cy="5461412"/>
          </a:xfrm>
          <a:prstGeom prst="rect">
            <a:avLst/>
          </a:prstGeom>
        </p:spPr>
      </p:pic>
      <p:sp>
        <p:nvSpPr>
          <p:cNvPr id="3" name="Marcador de número de diapositiva 2">
            <a:extLst>
              <a:ext uri="{FF2B5EF4-FFF2-40B4-BE49-F238E27FC236}">
                <a16:creationId xmlns:a16="http://schemas.microsoft.com/office/drawing/2014/main" id="{6CFD0B23-8E89-42A9-9AA6-642C768CB438}"/>
              </a:ext>
            </a:extLst>
          </p:cNvPr>
          <p:cNvSpPr>
            <a:spLocks noGrp="1"/>
          </p:cNvSpPr>
          <p:nvPr>
            <p:ph type="sldNum" sz="quarter" idx="12"/>
          </p:nvPr>
        </p:nvSpPr>
        <p:spPr/>
        <p:txBody>
          <a:bodyPr/>
          <a:lstStyle/>
          <a:p>
            <a:fld id="{4E8B5C8E-E234-4012-A049-14ABECB4DBCC}" type="slidenum">
              <a:rPr lang="es-ES" smtClean="0"/>
              <a:t>40</a:t>
            </a:fld>
            <a:endParaRPr lang="es-ES"/>
          </a:p>
        </p:txBody>
      </p:sp>
    </p:spTree>
    <p:extLst>
      <p:ext uri="{BB962C8B-B14F-4D97-AF65-F5344CB8AC3E}">
        <p14:creationId xmlns:p14="http://schemas.microsoft.com/office/powerpoint/2010/main" val="25662912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24B20A3-4B16-4899-AD84-945BAAA2B7C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b="1" kern="1200" dirty="0" err="1">
                <a:solidFill>
                  <a:schemeClr val="bg1"/>
                </a:solidFill>
              </a:rPr>
              <a:t>Pruebas</a:t>
            </a:r>
            <a:r>
              <a:rPr lang="en-US" b="1" kern="1200" dirty="0">
                <a:solidFill>
                  <a:schemeClr val="bg1"/>
                </a:solidFill>
              </a:rPr>
              <a:t> </a:t>
            </a:r>
            <a:r>
              <a:rPr lang="en-US" b="1" kern="1200" dirty="0" err="1">
                <a:solidFill>
                  <a:schemeClr val="bg1"/>
                </a:solidFill>
              </a:rPr>
              <a:t>en</a:t>
            </a:r>
            <a:r>
              <a:rPr lang="en-US" b="1" kern="1200" dirty="0">
                <a:solidFill>
                  <a:schemeClr val="bg1"/>
                </a:solidFill>
              </a:rPr>
              <a:t> los </a:t>
            </a:r>
            <a:r>
              <a:rPr lang="en-US" b="1" kern="1200" dirty="0" err="1">
                <a:solidFill>
                  <a:schemeClr val="bg1"/>
                </a:solidFill>
              </a:rPr>
              <a:t>microservicios</a:t>
            </a:r>
            <a:endParaRPr lang="en-US" b="1" kern="1200" dirty="0">
              <a:solidFill>
                <a:schemeClr val="bg1"/>
              </a:solidFill>
            </a:endParaRPr>
          </a:p>
        </p:txBody>
      </p:sp>
      <p:pic>
        <p:nvPicPr>
          <p:cNvPr id="5" name="Imagen 4">
            <a:extLst>
              <a:ext uri="{FF2B5EF4-FFF2-40B4-BE49-F238E27FC236}">
                <a16:creationId xmlns:a16="http://schemas.microsoft.com/office/drawing/2014/main" id="{F3214A72-B5BC-4EBB-8D98-4C6268BEBED4}"/>
              </a:ext>
            </a:extLst>
          </p:cNvPr>
          <p:cNvPicPr>
            <a:picLocks noChangeAspect="1"/>
          </p:cNvPicPr>
          <p:nvPr/>
        </p:nvPicPr>
        <p:blipFill rotWithShape="1">
          <a:blip r:embed="rId2">
            <a:extLst>
              <a:ext uri="{28A0092B-C50C-407E-A947-70E740481C1C}">
                <a14:useLocalDpi xmlns:a14="http://schemas.microsoft.com/office/drawing/2010/main" val="0"/>
              </a:ext>
            </a:extLst>
          </a:blip>
          <a:srcRect b="4476"/>
          <a:stretch/>
        </p:blipFill>
        <p:spPr>
          <a:xfrm>
            <a:off x="37575" y="1516262"/>
            <a:ext cx="6058425" cy="2598817"/>
          </a:xfrm>
          <a:prstGeom prst="rect">
            <a:avLst/>
          </a:prstGeom>
        </p:spPr>
      </p:pic>
      <p:pic>
        <p:nvPicPr>
          <p:cNvPr id="7" name="Imagen 6">
            <a:extLst>
              <a:ext uri="{FF2B5EF4-FFF2-40B4-BE49-F238E27FC236}">
                <a16:creationId xmlns:a16="http://schemas.microsoft.com/office/drawing/2014/main" id="{241454BD-2E6E-4663-9511-586057134F8F}"/>
              </a:ext>
            </a:extLst>
          </p:cNvPr>
          <p:cNvPicPr>
            <a:picLocks noChangeAspect="1"/>
          </p:cNvPicPr>
          <p:nvPr/>
        </p:nvPicPr>
        <p:blipFill rotWithShape="1">
          <a:blip r:embed="rId3">
            <a:extLst>
              <a:ext uri="{28A0092B-C50C-407E-A947-70E740481C1C}">
                <a14:useLocalDpi xmlns:a14="http://schemas.microsoft.com/office/drawing/2010/main" val="0"/>
              </a:ext>
            </a:extLst>
          </a:blip>
          <a:srcRect t="7763"/>
          <a:stretch/>
        </p:blipFill>
        <p:spPr>
          <a:xfrm>
            <a:off x="6149345" y="1396588"/>
            <a:ext cx="6005080" cy="3324760"/>
          </a:xfrm>
          <a:prstGeom prst="rect">
            <a:avLst/>
          </a:prstGeom>
        </p:spPr>
      </p:pic>
      <p:pic>
        <p:nvPicPr>
          <p:cNvPr id="9" name="Imagen 8">
            <a:extLst>
              <a:ext uri="{FF2B5EF4-FFF2-40B4-BE49-F238E27FC236}">
                <a16:creationId xmlns:a16="http://schemas.microsoft.com/office/drawing/2014/main" id="{F3F6348B-48EB-44C3-A0AD-746BF1AA49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1721" y="4115079"/>
            <a:ext cx="4850935" cy="2647671"/>
          </a:xfrm>
          <a:prstGeom prst="rect">
            <a:avLst/>
          </a:prstGeom>
        </p:spPr>
      </p:pic>
      <p:sp>
        <p:nvSpPr>
          <p:cNvPr id="3" name="Marcador de número de diapositiva 2">
            <a:extLst>
              <a:ext uri="{FF2B5EF4-FFF2-40B4-BE49-F238E27FC236}">
                <a16:creationId xmlns:a16="http://schemas.microsoft.com/office/drawing/2014/main" id="{39566805-23ED-445C-BFE9-DCC2D312C64D}"/>
              </a:ext>
            </a:extLst>
          </p:cNvPr>
          <p:cNvSpPr>
            <a:spLocks noGrp="1"/>
          </p:cNvSpPr>
          <p:nvPr>
            <p:ph type="sldNum" sz="quarter" idx="12"/>
          </p:nvPr>
        </p:nvSpPr>
        <p:spPr/>
        <p:txBody>
          <a:bodyPr/>
          <a:lstStyle/>
          <a:p>
            <a:fld id="{4E8B5C8E-E234-4012-A049-14ABECB4DBCC}" type="slidenum">
              <a:rPr lang="es-ES" smtClean="0"/>
              <a:t>41</a:t>
            </a:fld>
            <a:endParaRPr lang="es-ES"/>
          </a:p>
        </p:txBody>
      </p:sp>
    </p:spTree>
    <p:extLst>
      <p:ext uri="{BB962C8B-B14F-4D97-AF65-F5344CB8AC3E}">
        <p14:creationId xmlns:p14="http://schemas.microsoft.com/office/powerpoint/2010/main" val="21785520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24B20A3-4B16-4899-AD84-945BAAA2B7C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b="1" kern="1200" dirty="0" err="1">
                <a:solidFill>
                  <a:schemeClr val="bg1"/>
                </a:solidFill>
              </a:rPr>
              <a:t>Comparación</a:t>
            </a:r>
            <a:r>
              <a:rPr lang="en-US" b="1" kern="1200" dirty="0">
                <a:solidFill>
                  <a:schemeClr val="bg1"/>
                </a:solidFill>
              </a:rPr>
              <a:t> de </a:t>
            </a:r>
            <a:r>
              <a:rPr lang="en-US" b="1" kern="1200" dirty="0" err="1">
                <a:solidFill>
                  <a:schemeClr val="bg1"/>
                </a:solidFill>
              </a:rPr>
              <a:t>orquestadores</a:t>
            </a:r>
            <a:endParaRPr lang="en-US" b="1" kern="1200" dirty="0">
              <a:solidFill>
                <a:schemeClr val="bg1"/>
              </a:solidFill>
            </a:endParaRPr>
          </a:p>
        </p:txBody>
      </p:sp>
      <p:pic>
        <p:nvPicPr>
          <p:cNvPr id="5" name="Imagen 4">
            <a:extLst>
              <a:ext uri="{FF2B5EF4-FFF2-40B4-BE49-F238E27FC236}">
                <a16:creationId xmlns:a16="http://schemas.microsoft.com/office/drawing/2014/main" id="{A82477B1-5300-4CA5-ABE7-868837E3FC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0492" y="1458056"/>
            <a:ext cx="8531912" cy="5399944"/>
          </a:xfrm>
          <a:prstGeom prst="rect">
            <a:avLst/>
          </a:prstGeom>
        </p:spPr>
      </p:pic>
      <p:sp>
        <p:nvSpPr>
          <p:cNvPr id="3" name="Marcador de número de diapositiva 2">
            <a:extLst>
              <a:ext uri="{FF2B5EF4-FFF2-40B4-BE49-F238E27FC236}">
                <a16:creationId xmlns:a16="http://schemas.microsoft.com/office/drawing/2014/main" id="{B6C88B35-2842-4936-AD96-C41298300817}"/>
              </a:ext>
            </a:extLst>
          </p:cNvPr>
          <p:cNvSpPr>
            <a:spLocks noGrp="1"/>
          </p:cNvSpPr>
          <p:nvPr>
            <p:ph type="sldNum" sz="quarter" idx="12"/>
          </p:nvPr>
        </p:nvSpPr>
        <p:spPr/>
        <p:txBody>
          <a:bodyPr/>
          <a:lstStyle/>
          <a:p>
            <a:fld id="{4E8B5C8E-E234-4012-A049-14ABECB4DBCC}" type="slidenum">
              <a:rPr lang="es-ES" smtClean="0"/>
              <a:t>42</a:t>
            </a:fld>
            <a:endParaRPr lang="es-ES"/>
          </a:p>
        </p:txBody>
      </p:sp>
    </p:spTree>
    <p:extLst>
      <p:ext uri="{BB962C8B-B14F-4D97-AF65-F5344CB8AC3E}">
        <p14:creationId xmlns:p14="http://schemas.microsoft.com/office/powerpoint/2010/main" val="10743075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24B20A3-4B16-4899-AD84-945BAAA2B7C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b="1" kern="1200" dirty="0" err="1">
                <a:solidFill>
                  <a:schemeClr val="bg1"/>
                </a:solidFill>
              </a:rPr>
              <a:t>Solución</a:t>
            </a:r>
            <a:r>
              <a:rPr lang="en-US" b="1" kern="1200" dirty="0">
                <a:solidFill>
                  <a:schemeClr val="bg1"/>
                </a:solidFill>
              </a:rPr>
              <a:t> </a:t>
            </a:r>
            <a:r>
              <a:rPr lang="en-US" b="1" kern="1200" dirty="0" err="1">
                <a:solidFill>
                  <a:schemeClr val="bg1"/>
                </a:solidFill>
              </a:rPr>
              <a:t>en</a:t>
            </a:r>
            <a:r>
              <a:rPr lang="en-US" b="1" kern="1200" dirty="0">
                <a:solidFill>
                  <a:schemeClr val="bg1"/>
                </a:solidFill>
              </a:rPr>
              <a:t> VS del </a:t>
            </a:r>
            <a:r>
              <a:rPr lang="en-US" b="1" kern="1200" dirty="0" err="1">
                <a:solidFill>
                  <a:schemeClr val="bg1"/>
                </a:solidFill>
              </a:rPr>
              <a:t>sistema</a:t>
            </a:r>
            <a:r>
              <a:rPr lang="en-US" b="1" kern="1200" dirty="0">
                <a:solidFill>
                  <a:schemeClr val="bg1"/>
                </a:solidFill>
              </a:rPr>
              <a:t> de </a:t>
            </a:r>
            <a:r>
              <a:rPr lang="en-US" b="1" kern="1200" dirty="0" err="1">
                <a:solidFill>
                  <a:schemeClr val="bg1"/>
                </a:solidFill>
              </a:rPr>
              <a:t>microservicos</a:t>
            </a:r>
            <a:endParaRPr lang="en-US" b="1" kern="1200" dirty="0">
              <a:solidFill>
                <a:schemeClr val="bg1"/>
              </a:solidFill>
            </a:endParaRPr>
          </a:p>
        </p:txBody>
      </p:sp>
      <p:sp>
        <p:nvSpPr>
          <p:cNvPr id="3" name="Marcador de número de diapositiva 2">
            <a:extLst>
              <a:ext uri="{FF2B5EF4-FFF2-40B4-BE49-F238E27FC236}">
                <a16:creationId xmlns:a16="http://schemas.microsoft.com/office/drawing/2014/main" id="{B6C88B35-2842-4936-AD96-C41298300817}"/>
              </a:ext>
            </a:extLst>
          </p:cNvPr>
          <p:cNvSpPr>
            <a:spLocks noGrp="1"/>
          </p:cNvSpPr>
          <p:nvPr>
            <p:ph type="sldNum" sz="quarter" idx="12"/>
          </p:nvPr>
        </p:nvSpPr>
        <p:spPr/>
        <p:txBody>
          <a:bodyPr/>
          <a:lstStyle/>
          <a:p>
            <a:fld id="{4E8B5C8E-E234-4012-A049-14ABECB4DBCC}" type="slidenum">
              <a:rPr lang="es-ES" smtClean="0"/>
              <a:t>43</a:t>
            </a:fld>
            <a:endParaRPr lang="es-ES"/>
          </a:p>
        </p:txBody>
      </p:sp>
      <p:pic>
        <p:nvPicPr>
          <p:cNvPr id="6" name="Imagen 5">
            <a:extLst>
              <a:ext uri="{FF2B5EF4-FFF2-40B4-BE49-F238E27FC236}">
                <a16:creationId xmlns:a16="http://schemas.microsoft.com/office/drawing/2014/main" id="{53CB7CED-C524-4156-85D9-8E86E0893E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5519" y="1396588"/>
            <a:ext cx="7560105" cy="5465915"/>
          </a:xfrm>
          <a:prstGeom prst="rect">
            <a:avLst/>
          </a:prstGeom>
        </p:spPr>
      </p:pic>
    </p:spTree>
    <p:extLst>
      <p:ext uri="{BB962C8B-B14F-4D97-AF65-F5344CB8AC3E}">
        <p14:creationId xmlns:p14="http://schemas.microsoft.com/office/powerpoint/2010/main" val="40023848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24B20A3-4B16-4899-AD84-945BAAA2B7C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b="1" dirty="0">
                <a:solidFill>
                  <a:schemeClr val="bg1"/>
                </a:solidFill>
              </a:rPr>
              <a:t>Plantilla de Open-Xml PowerTools</a:t>
            </a:r>
            <a:endParaRPr lang="en-US" b="1" kern="1200" dirty="0">
              <a:solidFill>
                <a:schemeClr val="bg1"/>
              </a:solidFill>
            </a:endParaRPr>
          </a:p>
        </p:txBody>
      </p:sp>
      <p:pic>
        <p:nvPicPr>
          <p:cNvPr id="4" name="Imagen 3">
            <a:extLst>
              <a:ext uri="{FF2B5EF4-FFF2-40B4-BE49-F238E27FC236}">
                <a16:creationId xmlns:a16="http://schemas.microsoft.com/office/drawing/2014/main" id="{261C5E16-77BD-4721-88A3-681666B3AC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5170" y="1388303"/>
            <a:ext cx="7841660" cy="5532599"/>
          </a:xfrm>
          <a:prstGeom prst="rect">
            <a:avLst/>
          </a:prstGeom>
        </p:spPr>
      </p:pic>
      <p:sp>
        <p:nvSpPr>
          <p:cNvPr id="3" name="Marcador de número de diapositiva 2">
            <a:extLst>
              <a:ext uri="{FF2B5EF4-FFF2-40B4-BE49-F238E27FC236}">
                <a16:creationId xmlns:a16="http://schemas.microsoft.com/office/drawing/2014/main" id="{9943D476-9E2E-4F35-9A70-F89DA1634D86}"/>
              </a:ext>
            </a:extLst>
          </p:cNvPr>
          <p:cNvSpPr>
            <a:spLocks noGrp="1"/>
          </p:cNvSpPr>
          <p:nvPr>
            <p:ph type="sldNum" sz="quarter" idx="12"/>
          </p:nvPr>
        </p:nvSpPr>
        <p:spPr/>
        <p:txBody>
          <a:bodyPr/>
          <a:lstStyle/>
          <a:p>
            <a:fld id="{4E8B5C8E-E234-4012-A049-14ABECB4DBCC}" type="slidenum">
              <a:rPr lang="es-ES" smtClean="0"/>
              <a:t>44</a:t>
            </a:fld>
            <a:endParaRPr lang="es-ES"/>
          </a:p>
        </p:txBody>
      </p:sp>
    </p:spTree>
    <p:extLst>
      <p:ext uri="{BB962C8B-B14F-4D97-AF65-F5344CB8AC3E}">
        <p14:creationId xmlns:p14="http://schemas.microsoft.com/office/powerpoint/2010/main" val="2259702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EBE90B-59F0-45F6-B071-B2A30AC24507}"/>
              </a:ext>
            </a:extLst>
          </p:cNvPr>
          <p:cNvSpPr>
            <a:spLocks noGrp="1"/>
          </p:cNvSpPr>
          <p:nvPr>
            <p:ph type="title"/>
          </p:nvPr>
        </p:nvSpPr>
        <p:spPr>
          <a:xfrm>
            <a:off x="1136428" y="627564"/>
            <a:ext cx="7474172" cy="1325563"/>
          </a:xfrm>
        </p:spPr>
        <p:txBody>
          <a:bodyPr>
            <a:normAutofit/>
          </a:bodyPr>
          <a:lstStyle/>
          <a:p>
            <a:r>
              <a:rPr lang="es-ES" b="1" dirty="0"/>
              <a:t>Motivación</a:t>
            </a:r>
          </a:p>
        </p:txBody>
      </p:sp>
      <p:sp>
        <p:nvSpPr>
          <p:cNvPr id="3" name="Marcador de contenido 2">
            <a:extLst>
              <a:ext uri="{FF2B5EF4-FFF2-40B4-BE49-F238E27FC236}">
                <a16:creationId xmlns:a16="http://schemas.microsoft.com/office/drawing/2014/main" id="{946C1FC0-EBC8-44B1-9F3E-B328485C3A56}"/>
              </a:ext>
            </a:extLst>
          </p:cNvPr>
          <p:cNvSpPr>
            <a:spLocks noGrp="1"/>
          </p:cNvSpPr>
          <p:nvPr>
            <p:ph idx="1"/>
          </p:nvPr>
        </p:nvSpPr>
        <p:spPr>
          <a:xfrm>
            <a:off x="1136429" y="2278173"/>
            <a:ext cx="6467867" cy="3450613"/>
          </a:xfrm>
        </p:spPr>
        <p:txBody>
          <a:bodyPr anchor="ctr">
            <a:normAutofit/>
          </a:bodyPr>
          <a:lstStyle/>
          <a:p>
            <a:r>
              <a:rPr lang="es-ES" sz="2400" dirty="0"/>
              <a:t>Arquitectura que se adapte a las </a:t>
            </a:r>
            <a:r>
              <a:rPr lang="es-ES" sz="2400" b="1" dirty="0">
                <a:solidFill>
                  <a:srgbClr val="002060"/>
                </a:solidFill>
              </a:rPr>
              <a:t>necesidades</a:t>
            </a:r>
            <a:r>
              <a:rPr lang="es-ES" sz="2400" dirty="0"/>
              <a:t> del negocio</a:t>
            </a:r>
          </a:p>
          <a:p>
            <a:pPr marL="0" indent="0">
              <a:buNone/>
            </a:pPr>
            <a:endParaRPr lang="es-ES" sz="2400" dirty="0"/>
          </a:p>
          <a:p>
            <a:r>
              <a:rPr lang="es-ES" sz="2400" dirty="0"/>
              <a:t>Profundizar en el conocimiento de las tecnologías de microservicios</a:t>
            </a:r>
          </a:p>
          <a:p>
            <a:pPr marL="0" indent="0">
              <a:buNone/>
            </a:pPr>
            <a:endParaRPr lang="es-ES" sz="2400" dirty="0"/>
          </a:p>
          <a:p>
            <a:r>
              <a:rPr lang="es-ES" sz="2400" dirty="0"/>
              <a:t>Tener una experiencia de primera mano</a:t>
            </a: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áfico 4" descr="Engranajes">
            <a:extLst>
              <a:ext uri="{FF2B5EF4-FFF2-40B4-BE49-F238E27FC236}">
                <a16:creationId xmlns:a16="http://schemas.microsoft.com/office/drawing/2014/main" id="{DA181E53-B9B4-4820-AF94-BC5FE21C901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
        <p:nvSpPr>
          <p:cNvPr id="4" name="Marcador de número de diapositiva 3">
            <a:extLst>
              <a:ext uri="{FF2B5EF4-FFF2-40B4-BE49-F238E27FC236}">
                <a16:creationId xmlns:a16="http://schemas.microsoft.com/office/drawing/2014/main" id="{11AAF0F2-675C-4D29-9927-E3BB57D79B79}"/>
              </a:ext>
            </a:extLst>
          </p:cNvPr>
          <p:cNvSpPr>
            <a:spLocks noGrp="1"/>
          </p:cNvSpPr>
          <p:nvPr>
            <p:ph type="sldNum" sz="quarter" idx="12"/>
          </p:nvPr>
        </p:nvSpPr>
        <p:spPr/>
        <p:txBody>
          <a:bodyPr/>
          <a:lstStyle/>
          <a:p>
            <a:fld id="{4E8B5C8E-E234-4012-A049-14ABECB4DBCC}" type="slidenum">
              <a:rPr lang="es-ES" smtClean="0"/>
              <a:t>5</a:t>
            </a:fld>
            <a:endParaRPr lang="es-ES"/>
          </a:p>
        </p:txBody>
      </p:sp>
    </p:spTree>
    <p:extLst>
      <p:ext uri="{BB962C8B-B14F-4D97-AF65-F5344CB8AC3E}">
        <p14:creationId xmlns:p14="http://schemas.microsoft.com/office/powerpoint/2010/main" val="767591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p:cTn id="2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2B0491-308A-47E8-83BF-ECF9FB226E99}"/>
              </a:ext>
            </a:extLst>
          </p:cNvPr>
          <p:cNvSpPr>
            <a:spLocks noGrp="1"/>
          </p:cNvSpPr>
          <p:nvPr>
            <p:ph type="title"/>
          </p:nvPr>
        </p:nvSpPr>
        <p:spPr>
          <a:xfrm>
            <a:off x="842812" y="627564"/>
            <a:ext cx="7474172" cy="1325563"/>
          </a:xfrm>
        </p:spPr>
        <p:txBody>
          <a:bodyPr>
            <a:normAutofit/>
          </a:bodyPr>
          <a:lstStyle/>
          <a:p>
            <a:r>
              <a:rPr lang="es-ES" b="1" dirty="0"/>
              <a:t>Objetivos</a:t>
            </a:r>
          </a:p>
        </p:txBody>
      </p:sp>
      <p:sp>
        <p:nvSpPr>
          <p:cNvPr id="3" name="Marcador de contenido 2">
            <a:extLst>
              <a:ext uri="{FF2B5EF4-FFF2-40B4-BE49-F238E27FC236}">
                <a16:creationId xmlns:a16="http://schemas.microsoft.com/office/drawing/2014/main" id="{157D66BE-4E6C-4478-A2F1-733E3236CCD9}"/>
              </a:ext>
            </a:extLst>
          </p:cNvPr>
          <p:cNvSpPr>
            <a:spLocks noGrp="1"/>
          </p:cNvSpPr>
          <p:nvPr>
            <p:ph idx="1"/>
          </p:nvPr>
        </p:nvSpPr>
        <p:spPr>
          <a:xfrm>
            <a:off x="842812" y="2208599"/>
            <a:ext cx="7832035" cy="4122627"/>
          </a:xfrm>
        </p:spPr>
        <p:txBody>
          <a:bodyPr anchor="ctr">
            <a:normAutofit/>
          </a:bodyPr>
          <a:lstStyle/>
          <a:p>
            <a:r>
              <a:rPr lang="es-ES" sz="2400" b="1" dirty="0">
                <a:solidFill>
                  <a:srgbClr val="002060"/>
                </a:solidFill>
              </a:rPr>
              <a:t>Desarrollar</a:t>
            </a:r>
            <a:r>
              <a:rPr lang="es-ES" sz="2400" dirty="0"/>
              <a:t> una misma aplicación siguiendo dos arquitecturas diferentes: una basada en microservicios y otra monolítica</a:t>
            </a:r>
          </a:p>
          <a:p>
            <a:pPr marL="0" indent="0">
              <a:buNone/>
            </a:pPr>
            <a:endParaRPr lang="es-ES" sz="2400" dirty="0"/>
          </a:p>
          <a:p>
            <a:r>
              <a:rPr lang="es-ES" sz="2400" dirty="0"/>
              <a:t>Comparar el </a:t>
            </a:r>
            <a:r>
              <a:rPr lang="es-ES" sz="2400" b="1" dirty="0">
                <a:solidFill>
                  <a:srgbClr val="002060"/>
                </a:solidFill>
              </a:rPr>
              <a:t>proceso de desarrollo </a:t>
            </a:r>
            <a:r>
              <a:rPr lang="es-ES" sz="2400" dirty="0"/>
              <a:t>de ambos sistemas</a:t>
            </a:r>
          </a:p>
          <a:p>
            <a:pPr marL="0" indent="0">
              <a:buNone/>
            </a:pPr>
            <a:endParaRPr lang="es-ES" sz="2400" dirty="0"/>
          </a:p>
          <a:p>
            <a:r>
              <a:rPr lang="es-ES" sz="2400" dirty="0"/>
              <a:t>Evaluar diferentes situaciones durante el </a:t>
            </a:r>
            <a:r>
              <a:rPr lang="es-ES" sz="2400" b="1" dirty="0">
                <a:solidFill>
                  <a:srgbClr val="002060"/>
                </a:solidFill>
              </a:rPr>
              <a:t>mantenimiento</a:t>
            </a:r>
          </a:p>
          <a:p>
            <a:pPr marL="0" indent="0">
              <a:buNone/>
            </a:pPr>
            <a:endParaRPr lang="es-ES" sz="2400" dirty="0"/>
          </a:p>
          <a:p>
            <a:r>
              <a:rPr lang="es-ES" sz="2400" dirty="0"/>
              <a:t>Examinar ambas arquitecturas respecto a diferentes </a:t>
            </a:r>
            <a:r>
              <a:rPr lang="es-ES" sz="2400" b="1" dirty="0" err="1">
                <a:solidFill>
                  <a:srgbClr val="002060"/>
                </a:solidFill>
              </a:rPr>
              <a:t>RNFs</a:t>
            </a:r>
            <a:endParaRPr lang="es-ES" sz="2400" b="1" dirty="0">
              <a:solidFill>
                <a:srgbClr val="002060"/>
              </a:solidFill>
            </a:endParaRPr>
          </a:p>
        </p:txBody>
      </p:sp>
      <p:sp>
        <p:nvSpPr>
          <p:cNvPr id="20" name="Rectangle 1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áfico 4" descr="Lista de comprobación">
            <a:extLst>
              <a:ext uri="{FF2B5EF4-FFF2-40B4-BE49-F238E27FC236}">
                <a16:creationId xmlns:a16="http://schemas.microsoft.com/office/drawing/2014/main" id="{C0984059-164C-4DB1-8058-7819A142F06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
        <p:nvSpPr>
          <p:cNvPr id="4" name="Marcador de número de diapositiva 3">
            <a:extLst>
              <a:ext uri="{FF2B5EF4-FFF2-40B4-BE49-F238E27FC236}">
                <a16:creationId xmlns:a16="http://schemas.microsoft.com/office/drawing/2014/main" id="{5286768A-1822-4735-ACF9-2A4F46514500}"/>
              </a:ext>
            </a:extLst>
          </p:cNvPr>
          <p:cNvSpPr>
            <a:spLocks noGrp="1"/>
          </p:cNvSpPr>
          <p:nvPr>
            <p:ph type="sldNum" sz="quarter" idx="12"/>
          </p:nvPr>
        </p:nvSpPr>
        <p:spPr/>
        <p:txBody>
          <a:bodyPr/>
          <a:lstStyle/>
          <a:p>
            <a:fld id="{4E8B5C8E-E234-4012-A049-14ABECB4DBCC}" type="slidenum">
              <a:rPr lang="es-ES" smtClean="0"/>
              <a:t>6</a:t>
            </a:fld>
            <a:endParaRPr lang="es-ES"/>
          </a:p>
        </p:txBody>
      </p:sp>
    </p:spTree>
    <p:extLst>
      <p:ext uri="{BB962C8B-B14F-4D97-AF65-F5344CB8AC3E}">
        <p14:creationId xmlns:p14="http://schemas.microsoft.com/office/powerpoint/2010/main" val="163214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259DD79-B3D1-45FE-9B17-E9A5AB56BCA1}"/>
              </a:ext>
            </a:extLst>
          </p:cNvPr>
          <p:cNvSpPr>
            <a:spLocks noGrp="1"/>
          </p:cNvSpPr>
          <p:nvPr>
            <p:ph type="title"/>
          </p:nvPr>
        </p:nvSpPr>
        <p:spPr>
          <a:xfrm>
            <a:off x="556532" y="643467"/>
            <a:ext cx="11210925" cy="744836"/>
          </a:xfrm>
        </p:spPr>
        <p:txBody>
          <a:bodyPr vert="horz" lIns="91440" tIns="45720" rIns="91440" bIns="45720" rtlCol="0" anchor="ctr">
            <a:normAutofit fontScale="90000"/>
          </a:bodyPr>
          <a:lstStyle/>
          <a:p>
            <a:pPr algn="ctr"/>
            <a:r>
              <a:rPr lang="es-ES" sz="4800" b="1" dirty="0">
                <a:solidFill>
                  <a:schemeClr val="bg1"/>
                </a:solidFill>
              </a:rPr>
              <a:t>Especificación de requisitos</a:t>
            </a:r>
            <a:endParaRPr lang="en-US" sz="4800" b="1" dirty="0">
              <a:solidFill>
                <a:schemeClr val="bg1"/>
              </a:solidFill>
            </a:endParaRPr>
          </a:p>
        </p:txBody>
      </p:sp>
      <p:sp>
        <p:nvSpPr>
          <p:cNvPr id="3" name="Marcador de número de diapositiva 2">
            <a:extLst>
              <a:ext uri="{FF2B5EF4-FFF2-40B4-BE49-F238E27FC236}">
                <a16:creationId xmlns:a16="http://schemas.microsoft.com/office/drawing/2014/main" id="{98F9C59D-2A41-47B7-867E-29C967D2B8DA}"/>
              </a:ext>
            </a:extLst>
          </p:cNvPr>
          <p:cNvSpPr>
            <a:spLocks noGrp="1"/>
          </p:cNvSpPr>
          <p:nvPr>
            <p:ph type="sldNum" sz="quarter" idx="12"/>
          </p:nvPr>
        </p:nvSpPr>
        <p:spPr/>
        <p:txBody>
          <a:bodyPr/>
          <a:lstStyle/>
          <a:p>
            <a:fld id="{4E8B5C8E-E234-4012-A049-14ABECB4DBCC}" type="slidenum">
              <a:rPr lang="es-ES" smtClean="0"/>
              <a:t>7</a:t>
            </a:fld>
            <a:endParaRPr lang="es-ES"/>
          </a:p>
        </p:txBody>
      </p:sp>
      <p:sp>
        <p:nvSpPr>
          <p:cNvPr id="4" name="Rectángulo 3">
            <a:extLst>
              <a:ext uri="{FF2B5EF4-FFF2-40B4-BE49-F238E27FC236}">
                <a16:creationId xmlns:a16="http://schemas.microsoft.com/office/drawing/2014/main" id="{E775ADD9-4275-48FE-9B95-0CFED46659B6}"/>
              </a:ext>
            </a:extLst>
          </p:cNvPr>
          <p:cNvSpPr/>
          <p:nvPr/>
        </p:nvSpPr>
        <p:spPr>
          <a:xfrm>
            <a:off x="964448" y="1776675"/>
            <a:ext cx="10656743" cy="461665"/>
          </a:xfrm>
          <a:prstGeom prst="rect">
            <a:avLst/>
          </a:prstGeom>
        </p:spPr>
        <p:txBody>
          <a:bodyPr wrap="square">
            <a:spAutoFit/>
          </a:bodyPr>
          <a:lstStyle/>
          <a:p>
            <a:r>
              <a:rPr lang="es-ES" sz="2400" dirty="0"/>
              <a:t>Los </a:t>
            </a:r>
            <a:r>
              <a:rPr lang="es-ES" sz="2400" b="1" dirty="0"/>
              <a:t>requisitos no funcionales </a:t>
            </a:r>
            <a:r>
              <a:rPr lang="es-ES" sz="2400" dirty="0"/>
              <a:t>conducen hacia la elección de una u otra arquitectura</a:t>
            </a:r>
          </a:p>
        </p:txBody>
      </p:sp>
      <p:pic>
        <p:nvPicPr>
          <p:cNvPr id="8" name="Imagen 7">
            <a:extLst>
              <a:ext uri="{FF2B5EF4-FFF2-40B4-BE49-F238E27FC236}">
                <a16:creationId xmlns:a16="http://schemas.microsoft.com/office/drawing/2014/main" id="{2DA08068-3A68-4712-B38E-DA4DA2D6D9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9251"/>
            <a:ext cx="12192000" cy="3126154"/>
          </a:xfrm>
          <a:prstGeom prst="rect">
            <a:avLst/>
          </a:prstGeom>
        </p:spPr>
      </p:pic>
      <p:sp>
        <p:nvSpPr>
          <p:cNvPr id="5" name="CuadroTexto 4">
            <a:extLst>
              <a:ext uri="{FF2B5EF4-FFF2-40B4-BE49-F238E27FC236}">
                <a16:creationId xmlns:a16="http://schemas.microsoft.com/office/drawing/2014/main" id="{CBDCA287-AE9C-4BA2-952C-95AA49770BAA}"/>
              </a:ext>
            </a:extLst>
          </p:cNvPr>
          <p:cNvSpPr txBox="1"/>
          <p:nvPr/>
        </p:nvSpPr>
        <p:spPr>
          <a:xfrm>
            <a:off x="2839706" y="6071900"/>
            <a:ext cx="6644576" cy="584775"/>
          </a:xfrm>
          <a:prstGeom prst="rect">
            <a:avLst/>
          </a:prstGeom>
          <a:noFill/>
        </p:spPr>
        <p:txBody>
          <a:bodyPr wrap="none" rtlCol="0">
            <a:spAutoFit/>
          </a:bodyPr>
          <a:lstStyle/>
          <a:p>
            <a:r>
              <a:rPr lang="es-ES" sz="3200" dirty="0"/>
              <a:t>Modelo de calidad de la ISO/IEC 25010</a:t>
            </a:r>
          </a:p>
        </p:txBody>
      </p:sp>
    </p:spTree>
    <p:extLst>
      <p:ext uri="{BB962C8B-B14F-4D97-AF65-F5344CB8AC3E}">
        <p14:creationId xmlns:p14="http://schemas.microsoft.com/office/powerpoint/2010/main" val="2092236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7316CB7A-3D76-4C0E-9EBB-5101F4D093F7}"/>
              </a:ext>
            </a:extLst>
          </p:cNvPr>
          <p:cNvSpPr/>
          <p:nvPr/>
        </p:nvSpPr>
        <p:spPr>
          <a:xfrm>
            <a:off x="0" y="0"/>
            <a:ext cx="4471106" cy="6858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EEAF761A-303C-4CD2-AC69-363B20E69248}"/>
              </a:ext>
            </a:extLst>
          </p:cNvPr>
          <p:cNvSpPr>
            <a:spLocks noGrp="1"/>
          </p:cNvSpPr>
          <p:nvPr>
            <p:ph type="title"/>
          </p:nvPr>
        </p:nvSpPr>
        <p:spPr>
          <a:xfrm>
            <a:off x="648929" y="629266"/>
            <a:ext cx="3505495" cy="1622321"/>
          </a:xfrm>
        </p:spPr>
        <p:txBody>
          <a:bodyPr>
            <a:normAutofit/>
          </a:bodyPr>
          <a:lstStyle/>
          <a:p>
            <a:r>
              <a:rPr lang="es-ES" b="1" dirty="0">
                <a:solidFill>
                  <a:schemeClr val="bg1"/>
                </a:solidFill>
              </a:rPr>
              <a:t>Diseño del sistema</a:t>
            </a:r>
          </a:p>
        </p:txBody>
      </p:sp>
      <p:sp>
        <p:nvSpPr>
          <p:cNvPr id="3" name="Marcador de contenido 2">
            <a:extLst>
              <a:ext uri="{FF2B5EF4-FFF2-40B4-BE49-F238E27FC236}">
                <a16:creationId xmlns:a16="http://schemas.microsoft.com/office/drawing/2014/main" id="{DF8E6911-D703-484B-B54E-5CDAA9505A2C}"/>
              </a:ext>
            </a:extLst>
          </p:cNvPr>
          <p:cNvSpPr>
            <a:spLocks noGrp="1"/>
          </p:cNvSpPr>
          <p:nvPr>
            <p:ph idx="1"/>
          </p:nvPr>
        </p:nvSpPr>
        <p:spPr>
          <a:xfrm>
            <a:off x="332249" y="2517264"/>
            <a:ext cx="3822175" cy="4178300"/>
          </a:xfrm>
        </p:spPr>
        <p:txBody>
          <a:bodyPr>
            <a:normAutofit/>
          </a:bodyPr>
          <a:lstStyle/>
          <a:p>
            <a:r>
              <a:rPr lang="es-ES" sz="2400" dirty="0">
                <a:solidFill>
                  <a:schemeClr val="bg1"/>
                </a:solidFill>
              </a:rPr>
              <a:t>Diseño guiado por el dominio (DDD)</a:t>
            </a:r>
          </a:p>
        </p:txBody>
      </p:sp>
      <p:sp>
        <p:nvSpPr>
          <p:cNvPr id="20" name="Rectangle 16">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8A5637A6-1016-41CC-8A7C-6F1235C28138}"/>
              </a:ext>
            </a:extLst>
          </p:cNvPr>
          <p:cNvPicPr>
            <a:picLocks noChangeAspect="1"/>
          </p:cNvPicPr>
          <p:nvPr/>
        </p:nvPicPr>
        <p:blipFill>
          <a:blip r:embed="rId3">
            <a:lum bright="-20000" contrast="40000"/>
          </a:blip>
          <a:stretch>
            <a:fillRect/>
          </a:stretch>
        </p:blipFill>
        <p:spPr>
          <a:xfrm>
            <a:off x="4572005" y="1092200"/>
            <a:ext cx="7619995" cy="4935262"/>
          </a:xfrm>
          <a:prstGeom prst="rect">
            <a:avLst/>
          </a:prstGeom>
          <a:effectLst/>
        </p:spPr>
      </p:pic>
      <p:sp>
        <p:nvSpPr>
          <p:cNvPr id="5" name="Marcador de número de diapositiva 4">
            <a:extLst>
              <a:ext uri="{FF2B5EF4-FFF2-40B4-BE49-F238E27FC236}">
                <a16:creationId xmlns:a16="http://schemas.microsoft.com/office/drawing/2014/main" id="{0D2EDF6C-133D-4A66-BA63-255F30C83C68}"/>
              </a:ext>
            </a:extLst>
          </p:cNvPr>
          <p:cNvSpPr>
            <a:spLocks noGrp="1"/>
          </p:cNvSpPr>
          <p:nvPr>
            <p:ph type="sldNum" sz="quarter" idx="12"/>
          </p:nvPr>
        </p:nvSpPr>
        <p:spPr/>
        <p:txBody>
          <a:bodyPr/>
          <a:lstStyle/>
          <a:p>
            <a:fld id="{4E8B5C8E-E234-4012-A049-14ABECB4DBCC}" type="slidenum">
              <a:rPr lang="es-ES" smtClean="0"/>
              <a:t>8</a:t>
            </a:fld>
            <a:endParaRPr lang="es-ES"/>
          </a:p>
        </p:txBody>
      </p:sp>
      <p:grpSp>
        <p:nvGrpSpPr>
          <p:cNvPr id="11" name="Grupo 10">
            <a:extLst>
              <a:ext uri="{FF2B5EF4-FFF2-40B4-BE49-F238E27FC236}">
                <a16:creationId xmlns:a16="http://schemas.microsoft.com/office/drawing/2014/main" id="{62206E52-D41D-4391-AD41-1EC8C3C047C1}"/>
              </a:ext>
            </a:extLst>
          </p:cNvPr>
          <p:cNvGrpSpPr/>
          <p:nvPr/>
        </p:nvGrpSpPr>
        <p:grpSpPr>
          <a:xfrm>
            <a:off x="771915" y="3911983"/>
            <a:ext cx="3039743" cy="1451371"/>
            <a:chOff x="771915" y="3911983"/>
            <a:chExt cx="3039743" cy="1451371"/>
          </a:xfrm>
        </p:grpSpPr>
        <p:sp>
          <p:nvSpPr>
            <p:cNvPr id="7" name="CuadroTexto 6">
              <a:extLst>
                <a:ext uri="{FF2B5EF4-FFF2-40B4-BE49-F238E27FC236}">
                  <a16:creationId xmlns:a16="http://schemas.microsoft.com/office/drawing/2014/main" id="{A97B3793-2644-4088-B636-37807A4AE7A6}"/>
                </a:ext>
              </a:extLst>
            </p:cNvPr>
            <p:cNvSpPr txBox="1"/>
            <p:nvPr/>
          </p:nvSpPr>
          <p:spPr>
            <a:xfrm>
              <a:off x="771915" y="3911983"/>
              <a:ext cx="3039743" cy="461665"/>
            </a:xfrm>
            <a:prstGeom prst="rect">
              <a:avLst/>
            </a:prstGeom>
            <a:noFill/>
          </p:spPr>
          <p:txBody>
            <a:bodyPr wrap="none" rtlCol="0">
              <a:spAutoFit/>
            </a:bodyPr>
            <a:lstStyle/>
            <a:p>
              <a:r>
                <a:rPr lang="es-ES" sz="2400" b="1" dirty="0">
                  <a:solidFill>
                    <a:schemeClr val="bg1"/>
                  </a:solidFill>
                </a:rPr>
                <a:t>Contextos delimitados</a:t>
              </a:r>
            </a:p>
          </p:txBody>
        </p:sp>
        <p:sp>
          <p:nvSpPr>
            <p:cNvPr id="8" name="CuadroTexto 7">
              <a:extLst>
                <a:ext uri="{FF2B5EF4-FFF2-40B4-BE49-F238E27FC236}">
                  <a16:creationId xmlns:a16="http://schemas.microsoft.com/office/drawing/2014/main" id="{BD0F302B-9E74-4E65-9CDC-DE9D50541AD0}"/>
                </a:ext>
              </a:extLst>
            </p:cNvPr>
            <p:cNvSpPr txBox="1"/>
            <p:nvPr/>
          </p:nvSpPr>
          <p:spPr>
            <a:xfrm>
              <a:off x="1252607" y="4901689"/>
              <a:ext cx="2031838" cy="461665"/>
            </a:xfrm>
            <a:prstGeom prst="rect">
              <a:avLst/>
            </a:prstGeom>
            <a:noFill/>
          </p:spPr>
          <p:txBody>
            <a:bodyPr wrap="none" rtlCol="0">
              <a:spAutoFit/>
            </a:bodyPr>
            <a:lstStyle/>
            <a:p>
              <a:r>
                <a:rPr lang="es-ES" sz="2400" b="1" dirty="0">
                  <a:solidFill>
                    <a:schemeClr val="bg1"/>
                  </a:solidFill>
                </a:rPr>
                <a:t>Microservicios</a:t>
              </a:r>
            </a:p>
          </p:txBody>
        </p:sp>
        <p:sp>
          <p:nvSpPr>
            <p:cNvPr id="10" name="Flecha: hacia abajo 9">
              <a:extLst>
                <a:ext uri="{FF2B5EF4-FFF2-40B4-BE49-F238E27FC236}">
                  <a16:creationId xmlns:a16="http://schemas.microsoft.com/office/drawing/2014/main" id="{C35CBA7C-A89B-4726-BB38-C9523F082E9C}"/>
                </a:ext>
              </a:extLst>
            </p:cNvPr>
            <p:cNvSpPr/>
            <p:nvPr/>
          </p:nvSpPr>
          <p:spPr>
            <a:xfrm>
              <a:off x="1939159" y="4405180"/>
              <a:ext cx="630620" cy="461665"/>
            </a:xfrm>
            <a:prstGeom prst="downArrow">
              <a:avLst/>
            </a:prstGeom>
            <a:solidFill>
              <a:schemeClr val="bg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2" name="CuadroTexto 11">
            <a:extLst>
              <a:ext uri="{FF2B5EF4-FFF2-40B4-BE49-F238E27FC236}">
                <a16:creationId xmlns:a16="http://schemas.microsoft.com/office/drawing/2014/main" id="{516E22B4-2A8B-4813-ADDA-A8E23A09A226}"/>
              </a:ext>
            </a:extLst>
          </p:cNvPr>
          <p:cNvSpPr txBox="1"/>
          <p:nvPr/>
        </p:nvSpPr>
        <p:spPr>
          <a:xfrm>
            <a:off x="5123482" y="519441"/>
            <a:ext cx="6517040" cy="523220"/>
          </a:xfrm>
          <a:prstGeom prst="rect">
            <a:avLst/>
          </a:prstGeom>
          <a:noFill/>
        </p:spPr>
        <p:txBody>
          <a:bodyPr wrap="none" rtlCol="0">
            <a:spAutoFit/>
          </a:bodyPr>
          <a:lstStyle/>
          <a:p>
            <a:r>
              <a:rPr lang="es-ES" sz="2800" b="1" dirty="0"/>
              <a:t>Dominio</a:t>
            </a:r>
            <a:r>
              <a:rPr lang="es-ES" sz="2800" dirty="0"/>
              <a:t>: ERP para la gestión de un hospital</a:t>
            </a:r>
          </a:p>
        </p:txBody>
      </p:sp>
    </p:spTree>
    <p:extLst>
      <p:ext uri="{BB962C8B-B14F-4D97-AF65-F5344CB8AC3E}">
        <p14:creationId xmlns:p14="http://schemas.microsoft.com/office/powerpoint/2010/main" val="4258632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animEffect transition="in" filter="fade">
                                      <p:cBhvr>
                                        <p:cTn id="15"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5F7FAEC-420A-46A0-91FE-EE62DBA2E1E0}"/>
              </a:ext>
            </a:extLst>
          </p:cNvPr>
          <p:cNvSpPr>
            <a:spLocks noGrp="1"/>
          </p:cNvSpPr>
          <p:nvPr>
            <p:ph type="title"/>
          </p:nvPr>
        </p:nvSpPr>
        <p:spPr>
          <a:xfrm>
            <a:off x="211666" y="520365"/>
            <a:ext cx="4010829" cy="1597315"/>
          </a:xfrm>
          <a:noFill/>
          <a:ln w="19050">
            <a:noFill/>
          </a:ln>
        </p:spPr>
        <p:txBody>
          <a:bodyPr wrap="square">
            <a:normAutofit/>
          </a:bodyPr>
          <a:lstStyle/>
          <a:p>
            <a:pPr algn="ctr"/>
            <a:r>
              <a:rPr lang="es-ES" b="1" dirty="0">
                <a:solidFill>
                  <a:schemeClr val="bg1"/>
                </a:solidFill>
              </a:rPr>
              <a:t>Implementación del sistema</a:t>
            </a:r>
          </a:p>
        </p:txBody>
      </p:sp>
      <p:sp>
        <p:nvSpPr>
          <p:cNvPr id="3" name="Marcador de contenido 2">
            <a:extLst>
              <a:ext uri="{FF2B5EF4-FFF2-40B4-BE49-F238E27FC236}">
                <a16:creationId xmlns:a16="http://schemas.microsoft.com/office/drawing/2014/main" id="{4608E2D7-D0CD-4310-B74C-B14A405E2D3B}"/>
              </a:ext>
            </a:extLst>
          </p:cNvPr>
          <p:cNvSpPr>
            <a:spLocks noGrp="1"/>
          </p:cNvSpPr>
          <p:nvPr>
            <p:ph idx="1"/>
          </p:nvPr>
        </p:nvSpPr>
        <p:spPr>
          <a:xfrm>
            <a:off x="486156" y="2558290"/>
            <a:ext cx="3736339" cy="3626945"/>
          </a:xfrm>
        </p:spPr>
        <p:txBody>
          <a:bodyPr>
            <a:normAutofit/>
          </a:bodyPr>
          <a:lstStyle/>
          <a:p>
            <a:pPr marL="0" indent="0">
              <a:buNone/>
            </a:pPr>
            <a:endParaRPr lang="es-ES" sz="1800" dirty="0">
              <a:solidFill>
                <a:schemeClr val="bg1"/>
              </a:solidFill>
            </a:endParaRPr>
          </a:p>
          <a:p>
            <a:r>
              <a:rPr lang="es-ES" sz="2600" dirty="0">
                <a:solidFill>
                  <a:schemeClr val="bg1"/>
                </a:solidFill>
              </a:rPr>
              <a:t>Integración de microservicios:</a:t>
            </a:r>
          </a:p>
          <a:p>
            <a:pPr lvl="1"/>
            <a:r>
              <a:rPr lang="es-ES" sz="2600" dirty="0">
                <a:solidFill>
                  <a:schemeClr val="bg1"/>
                </a:solidFill>
              </a:rPr>
              <a:t>RPC</a:t>
            </a:r>
          </a:p>
          <a:p>
            <a:pPr lvl="1"/>
            <a:r>
              <a:rPr lang="es-ES" sz="2600" dirty="0">
                <a:solidFill>
                  <a:schemeClr val="bg1"/>
                </a:solidFill>
              </a:rPr>
              <a:t>REST</a:t>
            </a:r>
          </a:p>
          <a:p>
            <a:pPr lvl="1"/>
            <a:r>
              <a:rPr lang="es-ES" sz="2600" dirty="0">
                <a:solidFill>
                  <a:schemeClr val="bg1"/>
                </a:solidFill>
              </a:rPr>
              <a:t>Basada en eventos</a:t>
            </a:r>
          </a:p>
        </p:txBody>
      </p:sp>
      <p:pic>
        <p:nvPicPr>
          <p:cNvPr id="7" name="Imagen 6">
            <a:extLst>
              <a:ext uri="{FF2B5EF4-FFF2-40B4-BE49-F238E27FC236}">
                <a16:creationId xmlns:a16="http://schemas.microsoft.com/office/drawing/2014/main" id="{2DD4920A-4CAA-47E3-A185-2875E08383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5963" y="1729269"/>
            <a:ext cx="7114371" cy="4090763"/>
          </a:xfrm>
          <a:prstGeom prst="rect">
            <a:avLst/>
          </a:prstGeom>
        </p:spPr>
      </p:pic>
      <p:sp>
        <p:nvSpPr>
          <p:cNvPr id="4" name="Marcador de número de diapositiva 3">
            <a:extLst>
              <a:ext uri="{FF2B5EF4-FFF2-40B4-BE49-F238E27FC236}">
                <a16:creationId xmlns:a16="http://schemas.microsoft.com/office/drawing/2014/main" id="{00CA049F-AE21-45DE-9955-A5F1ADC4CBF6}"/>
              </a:ext>
            </a:extLst>
          </p:cNvPr>
          <p:cNvSpPr>
            <a:spLocks noGrp="1"/>
          </p:cNvSpPr>
          <p:nvPr>
            <p:ph type="sldNum" sz="quarter" idx="12"/>
          </p:nvPr>
        </p:nvSpPr>
        <p:spPr/>
        <p:txBody>
          <a:bodyPr/>
          <a:lstStyle/>
          <a:p>
            <a:fld id="{4E8B5C8E-E234-4012-A049-14ABECB4DBCC}" type="slidenum">
              <a:rPr lang="es-ES" smtClean="0"/>
              <a:t>9</a:t>
            </a:fld>
            <a:endParaRPr lang="es-ES"/>
          </a:p>
        </p:txBody>
      </p:sp>
      <p:sp>
        <p:nvSpPr>
          <p:cNvPr id="8" name="CuadroTexto 7">
            <a:extLst>
              <a:ext uri="{FF2B5EF4-FFF2-40B4-BE49-F238E27FC236}">
                <a16:creationId xmlns:a16="http://schemas.microsoft.com/office/drawing/2014/main" id="{F017F1BD-B45E-4BC5-811F-92F4EB5AFE38}"/>
              </a:ext>
            </a:extLst>
          </p:cNvPr>
          <p:cNvSpPr txBox="1"/>
          <p:nvPr/>
        </p:nvSpPr>
        <p:spPr>
          <a:xfrm>
            <a:off x="5567174" y="1206049"/>
            <a:ext cx="5711948" cy="523220"/>
          </a:xfrm>
          <a:prstGeom prst="rect">
            <a:avLst/>
          </a:prstGeom>
          <a:noFill/>
        </p:spPr>
        <p:txBody>
          <a:bodyPr wrap="none" rtlCol="0">
            <a:spAutoFit/>
          </a:bodyPr>
          <a:lstStyle/>
          <a:p>
            <a:r>
              <a:rPr lang="es-ES" sz="2800" b="1" dirty="0"/>
              <a:t>Sistema </a:t>
            </a:r>
            <a:r>
              <a:rPr lang="es-ES" sz="2800" dirty="0"/>
              <a:t>para la gestión de un hospital</a:t>
            </a:r>
          </a:p>
        </p:txBody>
      </p:sp>
    </p:spTree>
    <p:extLst>
      <p:ext uri="{BB962C8B-B14F-4D97-AF65-F5344CB8AC3E}">
        <p14:creationId xmlns:p14="http://schemas.microsoft.com/office/powerpoint/2010/main" val="97509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Tema de Office">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TotalTime>
  <Words>2276</Words>
  <Application>Microsoft Office PowerPoint</Application>
  <PresentationFormat>Panorámica</PresentationFormat>
  <Paragraphs>394</Paragraphs>
  <Slides>44</Slides>
  <Notes>32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44</vt:i4>
      </vt:variant>
    </vt:vector>
  </HeadingPairs>
  <TitlesOfParts>
    <vt:vector size="51" baseType="lpstr">
      <vt:lpstr>Arial</vt:lpstr>
      <vt:lpstr>Calibri</vt:lpstr>
      <vt:lpstr>Calibri Light</vt:lpstr>
      <vt:lpstr>Symbol</vt:lpstr>
      <vt:lpstr>Times New Roman</vt:lpstr>
      <vt:lpstr>Wingdings</vt:lpstr>
      <vt:lpstr>Tema de Office</vt:lpstr>
      <vt:lpstr>Desarrollo de software basado en microservicios:  un caso de estudio para evaluar sus  ventajas e inconvenientes</vt:lpstr>
      <vt:lpstr>Índice</vt:lpstr>
      <vt:lpstr>Arquitectura de microservicios</vt:lpstr>
      <vt:lpstr>Arquitectura monolítica</vt:lpstr>
      <vt:lpstr>Motivación</vt:lpstr>
      <vt:lpstr>Objetivos</vt:lpstr>
      <vt:lpstr>Especificación de requisitos</vt:lpstr>
      <vt:lpstr>Diseño del sistema</vt:lpstr>
      <vt:lpstr>Implementación del sistema</vt:lpstr>
      <vt:lpstr>Pruebas</vt:lpstr>
      <vt:lpstr>Despliegue</vt:lpstr>
      <vt:lpstr>Fase de mantenimiento</vt:lpstr>
      <vt:lpstr>Contenedores</vt:lpstr>
      <vt:lpstr>Orquestadores</vt:lpstr>
      <vt:lpstr>Plan de desarrollo</vt:lpstr>
      <vt:lpstr>Plan de desarrollo</vt:lpstr>
      <vt:lpstr>Plan de desarrollo</vt:lpstr>
      <vt:lpstr>Especificación del caso de estudio</vt:lpstr>
      <vt:lpstr>Arquitectura monolítica</vt:lpstr>
      <vt:lpstr>Descomposición en microservicios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Evolución de los microservicios</vt:lpstr>
      <vt:lpstr>Herramientas para la construcción</vt:lpstr>
      <vt:lpstr>Mantenimiento de las soluciones</vt:lpstr>
      <vt:lpstr>Evaluación de requisitos no funcionales</vt:lpstr>
      <vt:lpstr>Conclusiones y trabajos futuros</vt:lpstr>
      <vt:lpstr>Conclusiones y trabajos futuros …</vt:lpstr>
      <vt:lpstr>Desarrollo de software basado en microservicios: un caso de estudio para evaluar sus ventajas e inconvenientes</vt:lpstr>
      <vt:lpstr>Comparación de los sistemas cuando escalan</vt:lpstr>
      <vt:lpstr>Despliegue en producción</vt:lpstr>
      <vt:lpstr>Uso del proxy</vt:lpstr>
      <vt:lpstr>Pirámide de Cohn</vt:lpstr>
      <vt:lpstr>Prototipo desarrollado</vt:lpstr>
      <vt:lpstr>Migración a un sistema basado en microservicios</vt:lpstr>
      <vt:lpstr>Pruebas en los microservicios</vt:lpstr>
      <vt:lpstr>Comparación de orquestadores</vt:lpstr>
      <vt:lpstr>Solución en VS del sistema de microservicos</vt:lpstr>
      <vt:lpstr>Plantilla de Open-Xml PowerTools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Desarrollo de software basado en microservicios:  un caso de estudio para evaluar sus  ventajas e inconvenientes</dc:title>
  <dc:creator>Víctor</dc:creator>
  <cp:lastModifiedBy>Víctor</cp:lastModifiedBy>
  <cp:revision>42</cp:revision>
  <dcterms:created xsi:type="dcterms:W3CDTF">2018-09-11T19:14:44Z</dcterms:created>
  <dcterms:modified xsi:type="dcterms:W3CDTF">2018-09-14T01:13:51Z</dcterms:modified>
</cp:coreProperties>
</file>