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88" r:id="rId15"/>
    <p:sldId id="268" r:id="rId16"/>
    <p:sldId id="284" r:id="rId17"/>
    <p:sldId id="289" r:id="rId18"/>
    <p:sldId id="270" r:id="rId19"/>
    <p:sldId id="272" r:id="rId20"/>
    <p:sldId id="271" r:id="rId21"/>
    <p:sldId id="273" r:id="rId22"/>
    <p:sldId id="283" r:id="rId23"/>
    <p:sldId id="274" r:id="rId24"/>
    <p:sldId id="275" r:id="rId25"/>
    <p:sldId id="292" r:id="rId26"/>
    <p:sldId id="290" r:id="rId27"/>
    <p:sldId id="277" r:id="rId28"/>
    <p:sldId id="278" r:id="rId29"/>
    <p:sldId id="291" r:id="rId30"/>
    <p:sldId id="282" r:id="rId31"/>
    <p:sldId id="280" r:id="rId32"/>
    <p:sldId id="281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26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DB59F-FB3C-4DA1-80CE-719A286E42E8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C542C6A1-1CB8-4E45-B846-33C07536C540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ES"/>
            <a:t>Microservicios</a:t>
          </a:r>
        </a:p>
      </dgm:t>
    </dgm:pt>
    <dgm:pt modelId="{58A72A7A-046E-4207-A406-582BA8A3E176}" type="parTrans" cxnId="{7C9DEF0A-AFDA-4D49-B2D2-FCB26769FB75}">
      <dgm:prSet/>
      <dgm:spPr/>
      <dgm:t>
        <a:bodyPr/>
        <a:lstStyle/>
        <a:p>
          <a:endParaRPr lang="es-ES"/>
        </a:p>
      </dgm:t>
    </dgm:pt>
    <dgm:pt modelId="{D4423F79-DB10-40CC-81E5-18EFF3DBCB1A}" type="sibTrans" cxnId="{7C9DEF0A-AFDA-4D49-B2D2-FCB26769FB75}">
      <dgm:prSet/>
      <dgm:spPr/>
      <dgm:t>
        <a:bodyPr/>
        <a:lstStyle/>
        <a:p>
          <a:endParaRPr lang="es-ES"/>
        </a:p>
      </dgm:t>
    </dgm:pt>
    <dgm:pt modelId="{E36FA01B-2415-4DFB-B1F6-7B259B16080C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Servicios</a:t>
          </a:r>
        </a:p>
      </dgm:t>
    </dgm:pt>
    <dgm:pt modelId="{6506D07A-4C9C-4077-B8C3-C28DCC3C30A7}" type="sibTrans" cxnId="{9F0E64BF-2AAC-4F8A-BC97-4C36856923C7}">
      <dgm:prSet/>
      <dgm:spPr/>
      <dgm:t>
        <a:bodyPr/>
        <a:lstStyle/>
        <a:p>
          <a:endParaRPr lang="es-ES"/>
        </a:p>
      </dgm:t>
    </dgm:pt>
    <dgm:pt modelId="{A520E1C9-02CA-44CE-A527-3132D8AAE164}" type="parTrans" cxnId="{9F0E64BF-2AAC-4F8A-BC97-4C36856923C7}">
      <dgm:prSet/>
      <dgm:spPr/>
      <dgm:t>
        <a:bodyPr/>
        <a:lstStyle/>
        <a:p>
          <a:endParaRPr lang="es-ES"/>
        </a:p>
      </dgm:t>
    </dgm:pt>
    <dgm:pt modelId="{B60E9024-FDDB-44B6-9F65-42995CB78D69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Pequeños</a:t>
          </a:r>
        </a:p>
      </dgm:t>
    </dgm:pt>
    <dgm:pt modelId="{96883B8F-EEB3-4700-BA02-D74E12649137}" type="parTrans" cxnId="{E9886920-ECC0-496C-91BA-E546874D9C1F}">
      <dgm:prSet/>
      <dgm:spPr/>
      <dgm:t>
        <a:bodyPr/>
        <a:lstStyle/>
        <a:p>
          <a:endParaRPr lang="es-ES"/>
        </a:p>
      </dgm:t>
    </dgm:pt>
    <dgm:pt modelId="{C4A1E0EB-D7EF-489A-A68C-9EEED476AE8B}" type="sibTrans" cxnId="{E9886920-ECC0-496C-91BA-E546874D9C1F}">
      <dgm:prSet/>
      <dgm:spPr/>
      <dgm:t>
        <a:bodyPr/>
        <a:lstStyle/>
        <a:p>
          <a:endParaRPr lang="es-ES"/>
        </a:p>
      </dgm:t>
    </dgm:pt>
    <dgm:pt modelId="{EFF9A2E0-4A93-4DF5-A36A-BE76233DA384}" type="asst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/>
            <a:t>Autónomos</a:t>
          </a:r>
        </a:p>
      </dgm:t>
    </dgm:pt>
    <dgm:pt modelId="{EAE233F4-1391-4DAB-83A6-F4D07004C44A}" type="parTrans" cxnId="{0419E81B-9A82-460F-94D5-D97CB0122FE5}">
      <dgm:prSet/>
      <dgm:spPr/>
      <dgm:t>
        <a:bodyPr/>
        <a:lstStyle/>
        <a:p>
          <a:endParaRPr lang="es-ES"/>
        </a:p>
      </dgm:t>
    </dgm:pt>
    <dgm:pt modelId="{3F89BA82-1BBD-4296-A41D-21906B77BB4D}" type="sibTrans" cxnId="{0419E81B-9A82-460F-94D5-D97CB0122FE5}">
      <dgm:prSet/>
      <dgm:spPr/>
      <dgm:t>
        <a:bodyPr/>
        <a:lstStyle/>
        <a:p>
          <a:endParaRPr lang="es-ES"/>
        </a:p>
      </dgm:t>
    </dgm:pt>
    <dgm:pt modelId="{DF75716E-4761-45EF-97E3-BE3669A531E9}" type="pres">
      <dgm:prSet presAssocID="{68CDB59F-FB3C-4DA1-80CE-719A286E42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7538C6-8563-4F5A-BBAF-848A4E1C097E}" type="pres">
      <dgm:prSet presAssocID="{C542C6A1-1CB8-4E45-B846-33C07536C540}" presName="hierRoot1" presStyleCnt="0">
        <dgm:presLayoutVars>
          <dgm:hierBranch val="init"/>
        </dgm:presLayoutVars>
      </dgm:prSet>
      <dgm:spPr/>
    </dgm:pt>
    <dgm:pt modelId="{7321D294-3F95-4CAA-AEB9-EAF7E9C41A42}" type="pres">
      <dgm:prSet presAssocID="{C542C6A1-1CB8-4E45-B846-33C07536C540}" presName="rootComposite1" presStyleCnt="0"/>
      <dgm:spPr/>
    </dgm:pt>
    <dgm:pt modelId="{512F7365-BAA5-4F5B-96EA-B7165A390781}" type="pres">
      <dgm:prSet presAssocID="{C542C6A1-1CB8-4E45-B846-33C07536C540}" presName="rootText1" presStyleLbl="node0" presStyleIdx="0" presStyleCnt="1">
        <dgm:presLayoutVars>
          <dgm:chPref val="3"/>
        </dgm:presLayoutVars>
      </dgm:prSet>
      <dgm:spPr/>
    </dgm:pt>
    <dgm:pt modelId="{BD818A3D-7D79-4B81-A14D-FC14B014DA28}" type="pres">
      <dgm:prSet presAssocID="{C542C6A1-1CB8-4E45-B846-33C07536C540}" presName="rootConnector1" presStyleLbl="node1" presStyleIdx="0" presStyleCnt="0"/>
      <dgm:spPr/>
    </dgm:pt>
    <dgm:pt modelId="{1D2E08F3-0BBB-4262-9E68-E2D369077C54}" type="pres">
      <dgm:prSet presAssocID="{C542C6A1-1CB8-4E45-B846-33C07536C540}" presName="hierChild2" presStyleCnt="0"/>
      <dgm:spPr/>
    </dgm:pt>
    <dgm:pt modelId="{BF68F7CD-FBA4-47C8-9F24-FD697C061113}" type="pres">
      <dgm:prSet presAssocID="{C542C6A1-1CB8-4E45-B846-33C07536C540}" presName="hierChild3" presStyleCnt="0"/>
      <dgm:spPr/>
    </dgm:pt>
    <dgm:pt modelId="{7D976A64-A2ED-44C9-9D10-18BCC5F60275}" type="pres">
      <dgm:prSet presAssocID="{A520E1C9-02CA-44CE-A527-3132D8AAE164}" presName="Name111" presStyleLbl="parChTrans1D2" presStyleIdx="0" presStyleCnt="3"/>
      <dgm:spPr/>
    </dgm:pt>
    <dgm:pt modelId="{9C7770E9-5E30-43A6-8652-BD29B14F424E}" type="pres">
      <dgm:prSet presAssocID="{E36FA01B-2415-4DFB-B1F6-7B259B16080C}" presName="hierRoot3" presStyleCnt="0">
        <dgm:presLayoutVars>
          <dgm:hierBranch val="init"/>
        </dgm:presLayoutVars>
      </dgm:prSet>
      <dgm:spPr/>
    </dgm:pt>
    <dgm:pt modelId="{4E1609C2-993D-44EC-8E3B-23EB7E1B6E78}" type="pres">
      <dgm:prSet presAssocID="{E36FA01B-2415-4DFB-B1F6-7B259B16080C}" presName="rootComposite3" presStyleCnt="0"/>
      <dgm:spPr/>
    </dgm:pt>
    <dgm:pt modelId="{073E0A09-4845-4E74-905C-33E831553C7C}" type="pres">
      <dgm:prSet presAssocID="{E36FA01B-2415-4DFB-B1F6-7B259B16080C}" presName="rootText3" presStyleLbl="asst1" presStyleIdx="0" presStyleCnt="3">
        <dgm:presLayoutVars>
          <dgm:chPref val="3"/>
        </dgm:presLayoutVars>
      </dgm:prSet>
      <dgm:spPr/>
    </dgm:pt>
    <dgm:pt modelId="{56AAF801-0C28-4402-9705-F8D68F73B02D}" type="pres">
      <dgm:prSet presAssocID="{E36FA01B-2415-4DFB-B1F6-7B259B16080C}" presName="rootConnector3" presStyleLbl="asst1" presStyleIdx="0" presStyleCnt="3"/>
      <dgm:spPr/>
    </dgm:pt>
    <dgm:pt modelId="{61ED86DD-4A6C-471A-8DF5-6FCDDA889CAC}" type="pres">
      <dgm:prSet presAssocID="{E36FA01B-2415-4DFB-B1F6-7B259B16080C}" presName="hierChild6" presStyleCnt="0"/>
      <dgm:spPr/>
    </dgm:pt>
    <dgm:pt modelId="{5F66A5E8-8A29-495A-BA0B-0128F47EBE2B}" type="pres">
      <dgm:prSet presAssocID="{E36FA01B-2415-4DFB-B1F6-7B259B16080C}" presName="hierChild7" presStyleCnt="0"/>
      <dgm:spPr/>
    </dgm:pt>
    <dgm:pt modelId="{93C8AF7C-3007-44BA-9A17-2E8082865C26}" type="pres">
      <dgm:prSet presAssocID="{96883B8F-EEB3-4700-BA02-D74E12649137}" presName="Name111" presStyleLbl="parChTrans1D2" presStyleIdx="1" presStyleCnt="3"/>
      <dgm:spPr/>
    </dgm:pt>
    <dgm:pt modelId="{7AA41F2F-5BF8-494C-93A2-E1A0291C8537}" type="pres">
      <dgm:prSet presAssocID="{B60E9024-FDDB-44B6-9F65-42995CB78D69}" presName="hierRoot3" presStyleCnt="0">
        <dgm:presLayoutVars>
          <dgm:hierBranch val="init"/>
        </dgm:presLayoutVars>
      </dgm:prSet>
      <dgm:spPr/>
    </dgm:pt>
    <dgm:pt modelId="{E6CB0879-0DF4-40EA-B68F-FA708D9233DC}" type="pres">
      <dgm:prSet presAssocID="{B60E9024-FDDB-44B6-9F65-42995CB78D69}" presName="rootComposite3" presStyleCnt="0"/>
      <dgm:spPr/>
    </dgm:pt>
    <dgm:pt modelId="{289E04FC-3E94-4E33-B5E1-F9CB9D70F3B1}" type="pres">
      <dgm:prSet presAssocID="{B60E9024-FDDB-44B6-9F65-42995CB78D69}" presName="rootText3" presStyleLbl="asst1" presStyleIdx="1" presStyleCnt="3">
        <dgm:presLayoutVars>
          <dgm:chPref val="3"/>
        </dgm:presLayoutVars>
      </dgm:prSet>
      <dgm:spPr/>
    </dgm:pt>
    <dgm:pt modelId="{44FC95F6-180A-4B29-B9C6-DDEB213784B5}" type="pres">
      <dgm:prSet presAssocID="{B60E9024-FDDB-44B6-9F65-42995CB78D69}" presName="rootConnector3" presStyleLbl="asst1" presStyleIdx="1" presStyleCnt="3"/>
      <dgm:spPr/>
    </dgm:pt>
    <dgm:pt modelId="{470A4236-279A-436B-968C-0B26A8BDB1A1}" type="pres">
      <dgm:prSet presAssocID="{B60E9024-FDDB-44B6-9F65-42995CB78D69}" presName="hierChild6" presStyleCnt="0"/>
      <dgm:spPr/>
    </dgm:pt>
    <dgm:pt modelId="{250EE477-D8F0-4883-B159-2A9221EF7F75}" type="pres">
      <dgm:prSet presAssocID="{B60E9024-FDDB-44B6-9F65-42995CB78D69}" presName="hierChild7" presStyleCnt="0"/>
      <dgm:spPr/>
    </dgm:pt>
    <dgm:pt modelId="{B81D4130-7BB6-470D-A7C7-BDE4B2D9A3E9}" type="pres">
      <dgm:prSet presAssocID="{EAE233F4-1391-4DAB-83A6-F4D07004C44A}" presName="Name111" presStyleLbl="parChTrans1D2" presStyleIdx="2" presStyleCnt="3"/>
      <dgm:spPr/>
    </dgm:pt>
    <dgm:pt modelId="{F42B778D-3B36-4CD8-B4FD-112C9F3C7E65}" type="pres">
      <dgm:prSet presAssocID="{EFF9A2E0-4A93-4DF5-A36A-BE76233DA384}" presName="hierRoot3" presStyleCnt="0">
        <dgm:presLayoutVars>
          <dgm:hierBranch val="init"/>
        </dgm:presLayoutVars>
      </dgm:prSet>
      <dgm:spPr/>
    </dgm:pt>
    <dgm:pt modelId="{3EDF0A2F-D723-4E4F-947F-71E1C0DAFFD9}" type="pres">
      <dgm:prSet presAssocID="{EFF9A2E0-4A93-4DF5-A36A-BE76233DA384}" presName="rootComposite3" presStyleCnt="0"/>
      <dgm:spPr/>
    </dgm:pt>
    <dgm:pt modelId="{BC33C679-40DE-4C59-9A82-5CF2E09FD36B}" type="pres">
      <dgm:prSet presAssocID="{EFF9A2E0-4A93-4DF5-A36A-BE76233DA384}" presName="rootText3" presStyleLbl="asst1" presStyleIdx="2" presStyleCnt="3" custLinFactX="21586" custLinFactNeighborX="100000" custLinFactNeighborY="-6831">
        <dgm:presLayoutVars>
          <dgm:chPref val="3"/>
        </dgm:presLayoutVars>
      </dgm:prSet>
      <dgm:spPr/>
    </dgm:pt>
    <dgm:pt modelId="{764080D6-B9D0-4DAC-9B44-27A11DDFF78C}" type="pres">
      <dgm:prSet presAssocID="{EFF9A2E0-4A93-4DF5-A36A-BE76233DA384}" presName="rootConnector3" presStyleLbl="asst1" presStyleIdx="2" presStyleCnt="3"/>
      <dgm:spPr/>
    </dgm:pt>
    <dgm:pt modelId="{75FF307A-7BD8-43FA-8B87-96AC1BEA074A}" type="pres">
      <dgm:prSet presAssocID="{EFF9A2E0-4A93-4DF5-A36A-BE76233DA384}" presName="hierChild6" presStyleCnt="0"/>
      <dgm:spPr/>
    </dgm:pt>
    <dgm:pt modelId="{CAAB00C6-7C18-4B2B-AD56-55055D1A0187}" type="pres">
      <dgm:prSet presAssocID="{EFF9A2E0-4A93-4DF5-A36A-BE76233DA384}" presName="hierChild7" presStyleCnt="0"/>
      <dgm:spPr/>
    </dgm:pt>
  </dgm:ptLst>
  <dgm:cxnLst>
    <dgm:cxn modelId="{147ED601-E4D7-4110-95F3-AB982365FBCD}" type="presOf" srcId="{C542C6A1-1CB8-4E45-B846-33C07536C540}" destId="{BD818A3D-7D79-4B81-A14D-FC14B014DA28}" srcOrd="1" destOrd="0" presId="urn:microsoft.com/office/officeart/2005/8/layout/orgChart1"/>
    <dgm:cxn modelId="{DFCE2E03-7028-419F-9A55-DE11A95C51A1}" type="presOf" srcId="{68CDB59F-FB3C-4DA1-80CE-719A286E42E8}" destId="{DF75716E-4761-45EF-97E3-BE3669A531E9}" srcOrd="0" destOrd="0" presId="urn:microsoft.com/office/officeart/2005/8/layout/orgChart1"/>
    <dgm:cxn modelId="{B98E8605-D912-40DB-874D-FFAD12CDAF80}" type="presOf" srcId="{EAE233F4-1391-4DAB-83A6-F4D07004C44A}" destId="{B81D4130-7BB6-470D-A7C7-BDE4B2D9A3E9}" srcOrd="0" destOrd="0" presId="urn:microsoft.com/office/officeart/2005/8/layout/orgChart1"/>
    <dgm:cxn modelId="{25722709-857A-43B4-BE4C-9CBD6CB31742}" type="presOf" srcId="{A520E1C9-02CA-44CE-A527-3132D8AAE164}" destId="{7D976A64-A2ED-44C9-9D10-18BCC5F60275}" srcOrd="0" destOrd="0" presId="urn:microsoft.com/office/officeart/2005/8/layout/orgChart1"/>
    <dgm:cxn modelId="{7C9DEF0A-AFDA-4D49-B2D2-FCB26769FB75}" srcId="{68CDB59F-FB3C-4DA1-80CE-719A286E42E8}" destId="{C542C6A1-1CB8-4E45-B846-33C07536C540}" srcOrd="0" destOrd="0" parTransId="{58A72A7A-046E-4207-A406-582BA8A3E176}" sibTransId="{D4423F79-DB10-40CC-81E5-18EFF3DBCB1A}"/>
    <dgm:cxn modelId="{8C85BC19-A266-4C98-9307-7D67DCBFFC70}" type="presOf" srcId="{E36FA01B-2415-4DFB-B1F6-7B259B16080C}" destId="{073E0A09-4845-4E74-905C-33E831553C7C}" srcOrd="0" destOrd="0" presId="urn:microsoft.com/office/officeart/2005/8/layout/orgChart1"/>
    <dgm:cxn modelId="{0419E81B-9A82-460F-94D5-D97CB0122FE5}" srcId="{C542C6A1-1CB8-4E45-B846-33C07536C540}" destId="{EFF9A2E0-4A93-4DF5-A36A-BE76233DA384}" srcOrd="2" destOrd="0" parTransId="{EAE233F4-1391-4DAB-83A6-F4D07004C44A}" sibTransId="{3F89BA82-1BBD-4296-A41D-21906B77BB4D}"/>
    <dgm:cxn modelId="{E9886920-ECC0-496C-91BA-E546874D9C1F}" srcId="{C542C6A1-1CB8-4E45-B846-33C07536C540}" destId="{B60E9024-FDDB-44B6-9F65-42995CB78D69}" srcOrd="1" destOrd="0" parTransId="{96883B8F-EEB3-4700-BA02-D74E12649137}" sibTransId="{C4A1E0EB-D7EF-489A-A68C-9EEED476AE8B}"/>
    <dgm:cxn modelId="{1B80EA3B-7E60-4817-9505-D3A75B309AE3}" type="presOf" srcId="{EFF9A2E0-4A93-4DF5-A36A-BE76233DA384}" destId="{764080D6-B9D0-4DAC-9B44-27A11DDFF78C}" srcOrd="1" destOrd="0" presId="urn:microsoft.com/office/officeart/2005/8/layout/orgChart1"/>
    <dgm:cxn modelId="{69D6595D-7DA8-49B1-BC4F-E40CD6082A94}" type="presOf" srcId="{E36FA01B-2415-4DFB-B1F6-7B259B16080C}" destId="{56AAF801-0C28-4402-9705-F8D68F73B02D}" srcOrd="1" destOrd="0" presId="urn:microsoft.com/office/officeart/2005/8/layout/orgChart1"/>
    <dgm:cxn modelId="{1ED2EE7E-E7BD-4949-B8C8-5B519A0FA979}" type="presOf" srcId="{B60E9024-FDDB-44B6-9F65-42995CB78D69}" destId="{44FC95F6-180A-4B29-B9C6-DDEB213784B5}" srcOrd="1" destOrd="0" presId="urn:microsoft.com/office/officeart/2005/8/layout/orgChart1"/>
    <dgm:cxn modelId="{A792B5BE-F6DD-434C-AECF-58A599A81D43}" type="presOf" srcId="{96883B8F-EEB3-4700-BA02-D74E12649137}" destId="{93C8AF7C-3007-44BA-9A17-2E8082865C26}" srcOrd="0" destOrd="0" presId="urn:microsoft.com/office/officeart/2005/8/layout/orgChart1"/>
    <dgm:cxn modelId="{9F0E64BF-2AAC-4F8A-BC97-4C36856923C7}" srcId="{C542C6A1-1CB8-4E45-B846-33C07536C540}" destId="{E36FA01B-2415-4DFB-B1F6-7B259B16080C}" srcOrd="0" destOrd="0" parTransId="{A520E1C9-02CA-44CE-A527-3132D8AAE164}" sibTransId="{6506D07A-4C9C-4077-B8C3-C28DCC3C30A7}"/>
    <dgm:cxn modelId="{05937BD9-E645-4943-816A-5E2D624A1F5E}" type="presOf" srcId="{B60E9024-FDDB-44B6-9F65-42995CB78D69}" destId="{289E04FC-3E94-4E33-B5E1-F9CB9D70F3B1}" srcOrd="0" destOrd="0" presId="urn:microsoft.com/office/officeart/2005/8/layout/orgChart1"/>
    <dgm:cxn modelId="{7A73FCDC-1DD0-4EA6-A722-CB52CD798D5E}" type="presOf" srcId="{EFF9A2E0-4A93-4DF5-A36A-BE76233DA384}" destId="{BC33C679-40DE-4C59-9A82-5CF2E09FD36B}" srcOrd="0" destOrd="0" presId="urn:microsoft.com/office/officeart/2005/8/layout/orgChart1"/>
    <dgm:cxn modelId="{CC981BEF-6BBF-4F80-A3CA-ACFE087D5E92}" type="presOf" srcId="{C542C6A1-1CB8-4E45-B846-33C07536C540}" destId="{512F7365-BAA5-4F5B-96EA-B7165A390781}" srcOrd="0" destOrd="0" presId="urn:microsoft.com/office/officeart/2005/8/layout/orgChart1"/>
    <dgm:cxn modelId="{0111CD9C-EE7C-4A3E-A5AE-46884D3D3326}" type="presParOf" srcId="{DF75716E-4761-45EF-97E3-BE3669A531E9}" destId="{2C7538C6-8563-4F5A-BBAF-848A4E1C097E}" srcOrd="0" destOrd="0" presId="urn:microsoft.com/office/officeart/2005/8/layout/orgChart1"/>
    <dgm:cxn modelId="{F6CF4912-6ADF-4B82-8BE5-12DF0724A65F}" type="presParOf" srcId="{2C7538C6-8563-4F5A-BBAF-848A4E1C097E}" destId="{7321D294-3F95-4CAA-AEB9-EAF7E9C41A42}" srcOrd="0" destOrd="0" presId="urn:microsoft.com/office/officeart/2005/8/layout/orgChart1"/>
    <dgm:cxn modelId="{41A1FCDC-A2BC-4CAB-B5C5-9552BF1153FC}" type="presParOf" srcId="{7321D294-3F95-4CAA-AEB9-EAF7E9C41A42}" destId="{512F7365-BAA5-4F5B-96EA-B7165A390781}" srcOrd="0" destOrd="0" presId="urn:microsoft.com/office/officeart/2005/8/layout/orgChart1"/>
    <dgm:cxn modelId="{497D0A53-303E-4EF1-9106-07922615B347}" type="presParOf" srcId="{7321D294-3F95-4CAA-AEB9-EAF7E9C41A42}" destId="{BD818A3D-7D79-4B81-A14D-FC14B014DA28}" srcOrd="1" destOrd="0" presId="urn:microsoft.com/office/officeart/2005/8/layout/orgChart1"/>
    <dgm:cxn modelId="{A3C9FE3F-1D1F-4116-BB56-81F874461BD2}" type="presParOf" srcId="{2C7538C6-8563-4F5A-BBAF-848A4E1C097E}" destId="{1D2E08F3-0BBB-4262-9E68-E2D369077C54}" srcOrd="1" destOrd="0" presId="urn:microsoft.com/office/officeart/2005/8/layout/orgChart1"/>
    <dgm:cxn modelId="{FA863A50-5856-4C99-ADA5-898C07998550}" type="presParOf" srcId="{2C7538C6-8563-4F5A-BBAF-848A4E1C097E}" destId="{BF68F7CD-FBA4-47C8-9F24-FD697C061113}" srcOrd="2" destOrd="0" presId="urn:microsoft.com/office/officeart/2005/8/layout/orgChart1"/>
    <dgm:cxn modelId="{5746BBF0-35D3-4DB7-BD17-C7F388EBA053}" type="presParOf" srcId="{BF68F7CD-FBA4-47C8-9F24-FD697C061113}" destId="{7D976A64-A2ED-44C9-9D10-18BCC5F60275}" srcOrd="0" destOrd="0" presId="urn:microsoft.com/office/officeart/2005/8/layout/orgChart1"/>
    <dgm:cxn modelId="{F4BB8376-F127-46A4-92CB-7A48BC7A726F}" type="presParOf" srcId="{BF68F7CD-FBA4-47C8-9F24-FD697C061113}" destId="{9C7770E9-5E30-43A6-8652-BD29B14F424E}" srcOrd="1" destOrd="0" presId="urn:microsoft.com/office/officeart/2005/8/layout/orgChart1"/>
    <dgm:cxn modelId="{04D5DDB1-CD97-44E1-AB6D-61FA251DB09F}" type="presParOf" srcId="{9C7770E9-5E30-43A6-8652-BD29B14F424E}" destId="{4E1609C2-993D-44EC-8E3B-23EB7E1B6E78}" srcOrd="0" destOrd="0" presId="urn:microsoft.com/office/officeart/2005/8/layout/orgChart1"/>
    <dgm:cxn modelId="{BF3CBAEE-6152-4DEB-AC92-6CA3F6BD1E40}" type="presParOf" srcId="{4E1609C2-993D-44EC-8E3B-23EB7E1B6E78}" destId="{073E0A09-4845-4E74-905C-33E831553C7C}" srcOrd="0" destOrd="0" presId="urn:microsoft.com/office/officeart/2005/8/layout/orgChart1"/>
    <dgm:cxn modelId="{90EE97A3-3006-4E8E-BF0E-0631D8510200}" type="presParOf" srcId="{4E1609C2-993D-44EC-8E3B-23EB7E1B6E78}" destId="{56AAF801-0C28-4402-9705-F8D68F73B02D}" srcOrd="1" destOrd="0" presId="urn:microsoft.com/office/officeart/2005/8/layout/orgChart1"/>
    <dgm:cxn modelId="{03FA1CE3-D464-48DE-BE99-0C4D72F881D4}" type="presParOf" srcId="{9C7770E9-5E30-43A6-8652-BD29B14F424E}" destId="{61ED86DD-4A6C-471A-8DF5-6FCDDA889CAC}" srcOrd="1" destOrd="0" presId="urn:microsoft.com/office/officeart/2005/8/layout/orgChart1"/>
    <dgm:cxn modelId="{0365FA4C-A91B-4F1E-994F-4893DF2CE73D}" type="presParOf" srcId="{9C7770E9-5E30-43A6-8652-BD29B14F424E}" destId="{5F66A5E8-8A29-495A-BA0B-0128F47EBE2B}" srcOrd="2" destOrd="0" presId="urn:microsoft.com/office/officeart/2005/8/layout/orgChart1"/>
    <dgm:cxn modelId="{C1997412-76DA-4F6D-A97A-D99A2798EA5D}" type="presParOf" srcId="{BF68F7CD-FBA4-47C8-9F24-FD697C061113}" destId="{93C8AF7C-3007-44BA-9A17-2E8082865C26}" srcOrd="2" destOrd="0" presId="urn:microsoft.com/office/officeart/2005/8/layout/orgChart1"/>
    <dgm:cxn modelId="{A40CB914-162B-4031-B8E5-A316B70CECC3}" type="presParOf" srcId="{BF68F7CD-FBA4-47C8-9F24-FD697C061113}" destId="{7AA41F2F-5BF8-494C-93A2-E1A0291C8537}" srcOrd="3" destOrd="0" presId="urn:microsoft.com/office/officeart/2005/8/layout/orgChart1"/>
    <dgm:cxn modelId="{D94D5893-B837-4854-B870-009E70E7E82F}" type="presParOf" srcId="{7AA41F2F-5BF8-494C-93A2-E1A0291C8537}" destId="{E6CB0879-0DF4-40EA-B68F-FA708D9233DC}" srcOrd="0" destOrd="0" presId="urn:microsoft.com/office/officeart/2005/8/layout/orgChart1"/>
    <dgm:cxn modelId="{F80786FF-C808-474D-85DD-12242535D8DF}" type="presParOf" srcId="{E6CB0879-0DF4-40EA-B68F-FA708D9233DC}" destId="{289E04FC-3E94-4E33-B5E1-F9CB9D70F3B1}" srcOrd="0" destOrd="0" presId="urn:microsoft.com/office/officeart/2005/8/layout/orgChart1"/>
    <dgm:cxn modelId="{FED591B6-608A-475C-A199-68337F92DC88}" type="presParOf" srcId="{E6CB0879-0DF4-40EA-B68F-FA708D9233DC}" destId="{44FC95F6-180A-4B29-B9C6-DDEB213784B5}" srcOrd="1" destOrd="0" presId="urn:microsoft.com/office/officeart/2005/8/layout/orgChart1"/>
    <dgm:cxn modelId="{F93D1728-4442-43ED-A670-5F54D5A721A7}" type="presParOf" srcId="{7AA41F2F-5BF8-494C-93A2-E1A0291C8537}" destId="{470A4236-279A-436B-968C-0B26A8BDB1A1}" srcOrd="1" destOrd="0" presId="urn:microsoft.com/office/officeart/2005/8/layout/orgChart1"/>
    <dgm:cxn modelId="{5B9A2A1A-EE1C-4CE4-9190-E23B0B6DB13C}" type="presParOf" srcId="{7AA41F2F-5BF8-494C-93A2-E1A0291C8537}" destId="{250EE477-D8F0-4883-B159-2A9221EF7F75}" srcOrd="2" destOrd="0" presId="urn:microsoft.com/office/officeart/2005/8/layout/orgChart1"/>
    <dgm:cxn modelId="{AB9FDF13-200F-4DF7-A617-5A586AF5BB5C}" type="presParOf" srcId="{BF68F7CD-FBA4-47C8-9F24-FD697C061113}" destId="{B81D4130-7BB6-470D-A7C7-BDE4B2D9A3E9}" srcOrd="4" destOrd="0" presId="urn:microsoft.com/office/officeart/2005/8/layout/orgChart1"/>
    <dgm:cxn modelId="{2A09FF34-F683-48AA-A14C-FCAFC6AC96A3}" type="presParOf" srcId="{BF68F7CD-FBA4-47C8-9F24-FD697C061113}" destId="{F42B778D-3B36-4CD8-B4FD-112C9F3C7E65}" srcOrd="5" destOrd="0" presId="urn:microsoft.com/office/officeart/2005/8/layout/orgChart1"/>
    <dgm:cxn modelId="{E33FF157-8CC0-48DA-BC27-228ED86EDED0}" type="presParOf" srcId="{F42B778D-3B36-4CD8-B4FD-112C9F3C7E65}" destId="{3EDF0A2F-D723-4E4F-947F-71E1C0DAFFD9}" srcOrd="0" destOrd="0" presId="urn:microsoft.com/office/officeart/2005/8/layout/orgChart1"/>
    <dgm:cxn modelId="{3815D5EE-7F5B-40F0-9554-27936AD257B9}" type="presParOf" srcId="{3EDF0A2F-D723-4E4F-947F-71E1C0DAFFD9}" destId="{BC33C679-40DE-4C59-9A82-5CF2E09FD36B}" srcOrd="0" destOrd="0" presId="urn:microsoft.com/office/officeart/2005/8/layout/orgChart1"/>
    <dgm:cxn modelId="{C8536BD5-CF6F-4D50-A3DC-2CF057324000}" type="presParOf" srcId="{3EDF0A2F-D723-4E4F-947F-71E1C0DAFFD9}" destId="{764080D6-B9D0-4DAC-9B44-27A11DDFF78C}" srcOrd="1" destOrd="0" presId="urn:microsoft.com/office/officeart/2005/8/layout/orgChart1"/>
    <dgm:cxn modelId="{6873E32C-FC85-4DDE-AA6D-9F8D8918CA15}" type="presParOf" srcId="{F42B778D-3B36-4CD8-B4FD-112C9F3C7E65}" destId="{75FF307A-7BD8-43FA-8B87-96AC1BEA074A}" srcOrd="1" destOrd="0" presId="urn:microsoft.com/office/officeart/2005/8/layout/orgChart1"/>
    <dgm:cxn modelId="{D6AE08AF-C599-405D-9D1A-8177B2E94A7B}" type="presParOf" srcId="{F42B778D-3B36-4CD8-B4FD-112C9F3C7E65}" destId="{CAAB00C6-7C18-4B2B-AD56-55055D1A01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D4130-7BB6-470D-A7C7-BDE4B2D9A3E9}">
      <dsp:nvSpPr>
        <dsp:cNvPr id="0" name=""/>
        <dsp:cNvSpPr/>
      </dsp:nvSpPr>
      <dsp:spPr>
        <a:xfrm>
          <a:off x="2508371" y="1255349"/>
          <a:ext cx="239446" cy="257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146"/>
              </a:lnTo>
              <a:lnTo>
                <a:pt x="239446" y="25771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8AF7C-3007-44BA-9A17-2E8082865C26}">
      <dsp:nvSpPr>
        <dsp:cNvPr id="0" name=""/>
        <dsp:cNvSpPr/>
      </dsp:nvSpPr>
      <dsp:spPr>
        <a:xfrm>
          <a:off x="2508371" y="1255349"/>
          <a:ext cx="238237" cy="104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705"/>
              </a:lnTo>
              <a:lnTo>
                <a:pt x="238237" y="10437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76A64-A2ED-44C9-9D10-18BCC5F60275}">
      <dsp:nvSpPr>
        <dsp:cNvPr id="0" name=""/>
        <dsp:cNvSpPr/>
      </dsp:nvSpPr>
      <dsp:spPr>
        <a:xfrm>
          <a:off x="2270133" y="1255349"/>
          <a:ext cx="238237" cy="1043705"/>
        </a:xfrm>
        <a:custGeom>
          <a:avLst/>
          <a:gdLst/>
          <a:ahLst/>
          <a:cxnLst/>
          <a:rect l="0" t="0" r="0" b="0"/>
          <a:pathLst>
            <a:path>
              <a:moveTo>
                <a:pt x="238237" y="0"/>
              </a:moveTo>
              <a:lnTo>
                <a:pt x="238237" y="1043705"/>
              </a:lnTo>
              <a:lnTo>
                <a:pt x="0" y="10437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F7365-BAA5-4F5B-96EA-B7165A390781}">
      <dsp:nvSpPr>
        <dsp:cNvPr id="0" name=""/>
        <dsp:cNvSpPr/>
      </dsp:nvSpPr>
      <dsp:spPr>
        <a:xfrm>
          <a:off x="1373908" y="120887"/>
          <a:ext cx="2268924" cy="113446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Microservicios</a:t>
          </a:r>
        </a:p>
      </dsp:txBody>
      <dsp:txXfrm>
        <a:off x="1373908" y="120887"/>
        <a:ext cx="2268924" cy="1134462"/>
      </dsp:txXfrm>
    </dsp:sp>
    <dsp:sp modelId="{073E0A09-4845-4E74-905C-33E831553C7C}">
      <dsp:nvSpPr>
        <dsp:cNvPr id="0" name=""/>
        <dsp:cNvSpPr/>
      </dsp:nvSpPr>
      <dsp:spPr>
        <a:xfrm>
          <a:off x="1209" y="1731823"/>
          <a:ext cx="2268924" cy="11344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Servicios</a:t>
          </a:r>
        </a:p>
      </dsp:txBody>
      <dsp:txXfrm>
        <a:off x="1209" y="1731823"/>
        <a:ext cx="2268924" cy="1134462"/>
      </dsp:txXfrm>
    </dsp:sp>
    <dsp:sp modelId="{289E04FC-3E94-4E33-B5E1-F9CB9D70F3B1}">
      <dsp:nvSpPr>
        <dsp:cNvPr id="0" name=""/>
        <dsp:cNvSpPr/>
      </dsp:nvSpPr>
      <dsp:spPr>
        <a:xfrm>
          <a:off x="2746608" y="1731823"/>
          <a:ext cx="2268924" cy="11344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Pequeños</a:t>
          </a:r>
        </a:p>
      </dsp:txBody>
      <dsp:txXfrm>
        <a:off x="2746608" y="1731823"/>
        <a:ext cx="2268924" cy="1134462"/>
      </dsp:txXfrm>
    </dsp:sp>
    <dsp:sp modelId="{BC33C679-40DE-4C59-9A82-5CF2E09FD36B}">
      <dsp:nvSpPr>
        <dsp:cNvPr id="0" name=""/>
        <dsp:cNvSpPr/>
      </dsp:nvSpPr>
      <dsp:spPr>
        <a:xfrm>
          <a:off x="2747817" y="3265265"/>
          <a:ext cx="2268924" cy="11344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Autónomos</a:t>
          </a:r>
        </a:p>
      </dsp:txBody>
      <dsp:txXfrm>
        <a:off x="2747817" y="3265265"/>
        <a:ext cx="2268924" cy="113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53E9-21FE-4318-B93A-5B331E42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13EEE-C4B0-4ED7-BB7E-513AC3C1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C4AE2-6472-4B10-8E38-CEB6EF10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90FDB-6B40-4EE7-9276-785C5DBC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8C8FC-38B2-479F-AFD7-FA5817E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3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B48E-8FC0-4787-AD32-32377EC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28789-CDA6-4B88-8E3E-AFEE6BB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431B6-A9AD-46F4-898D-67542C3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B9709-1D1F-45C7-AA01-0CB3694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2894B-2826-4D06-9570-68FEB03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3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9EB51-3889-428B-9022-25334414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073FB8-BF42-400C-8BA5-0C4A323A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3BE82-BEDE-4660-9185-F74A389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B1DA9-9E3D-4FDC-B6D4-7E71395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52961-CB2E-45C1-B107-C8FD8F7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A0C0-C4D7-46F7-8CE6-8884E5C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28E7F-1629-4947-B771-4EBAD79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FF27-29B0-45AA-8F7D-14D7052F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8D8C0-C096-45ED-8B98-84D2547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FA1C3-6690-49C9-9C3C-61846429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CF9E-A92B-4B43-9BC4-9D9746F1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92D1D-5395-47FD-BC33-A71356E7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81F2-FE55-4B0E-AE6E-3CB5A8F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01191-2FAE-4E3B-AF0F-0F3D563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682C1-E30B-44CF-B84F-D679502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929D-0913-4CF8-A974-F342228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A95-A8EC-466C-9DCE-CAF7FC25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741F3-CE8C-4001-AD04-1B3C6944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3019A-D836-4A81-9F8A-E1635310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AE9CC-7326-4DA2-919E-DD689F06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353E0-D974-406B-B907-FE38F11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9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1DB7-4AE0-47C3-8919-065FFD3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5FA5-3E80-47DD-A884-2EBCCD0C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3D26F-B011-4E65-A7F7-60A260F2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CA5003-EBBB-4C95-B520-1E85470E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CC2BE-8DB2-473D-B7B4-3ADC3438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410894-D76C-450F-855D-92B97B9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28EA0-7535-461B-9E0E-C2532FD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73EC7F-CD47-4075-9AB8-85519DC0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5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3B2C-3DDD-4EE8-8975-78E5299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E3E50-39F6-4234-A007-6D136D18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4D3FB-F998-4478-B795-D090DB4C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5149C2-2370-4675-B9D5-3583293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1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E245D-9DE8-4F8C-BCCC-885A78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3CBD2-EB47-4C32-91F0-04FD12A4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503FD-9DF6-4C97-9B78-F95CFB3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EF21-1CB0-4616-8EA7-536BD74E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F8CB3-1D73-4292-8A4F-2464E0E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416B9-896A-4434-9B95-CCEA3DC7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AC0DB-43C0-469B-A371-30326BC3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73F7B-BEAA-48BE-BD7E-1CB144A8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8A2D-04DC-4CE5-9B49-F37DEC6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063C-5043-4367-83FC-712E05C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C5C8E-F82D-4F9F-923A-A3338C89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41F70E-9567-4245-BE89-7D9CFF5A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D9A6D-BD6B-4220-8C31-46FCF91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0B86F-DB86-4BDF-BAC7-6DFABAF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B8B147-401D-47FE-8401-E870A539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BB5D6-6E36-4FAD-96BC-DA6D4E4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17FFD-FF01-4F03-AFBB-9A5A3450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A0ED0-E47F-4397-892D-7AD02B6F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D9E8-AEA8-4266-B9F7-F80F9467AD05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E45DA-1569-4A11-ACCC-F01A7B3D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E4C36-AF72-46E8-BB75-7C4B0002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Desarrollo de software basado en microservicios: </a:t>
            </a:r>
            <a:br>
              <a:rPr lang="es-ES" sz="4800" b="1" dirty="0"/>
            </a:br>
            <a:r>
              <a:rPr lang="es-ES" sz="4800" b="1" dirty="0"/>
              <a:t>un caso de estudio para evaluar </a:t>
            </a:r>
            <a:r>
              <a:rPr lang="es-ES" sz="4800" b="1"/>
              <a:t>sus </a:t>
            </a:r>
            <a:br>
              <a:rPr lang="es-ES" sz="4800" b="1"/>
            </a:br>
            <a:r>
              <a:rPr lang="es-ES" sz="4800" b="1"/>
              <a:t>ventajas </a:t>
            </a:r>
            <a:r>
              <a:rPr lang="es-ES" sz="4800" b="1" dirty="0"/>
              <a:t>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Autor</a:t>
            </a:r>
            <a:r>
              <a:rPr lang="es-ES" dirty="0"/>
              <a:t>: Víctor Alberto Iranzo Jiménez</a:t>
            </a:r>
          </a:p>
          <a:p>
            <a:pPr algn="r"/>
            <a:r>
              <a:rPr lang="es-ES" b="1" dirty="0"/>
              <a:t>Tutor</a:t>
            </a:r>
            <a:r>
              <a:rPr lang="es-ES" dirty="0"/>
              <a:t>: Patricio Orlando Letelier Torres</a:t>
            </a:r>
          </a:p>
          <a:p>
            <a:pPr algn="r"/>
            <a:r>
              <a:rPr lang="es-ES" b="1" dirty="0"/>
              <a:t>Curso</a:t>
            </a:r>
            <a:r>
              <a:rPr lang="es-ES" dirty="0"/>
              <a:t>: 2017/2018</a:t>
            </a:r>
          </a:p>
        </p:txBody>
      </p:sp>
    </p:spTree>
    <p:extLst>
      <p:ext uri="{BB962C8B-B14F-4D97-AF65-F5344CB8AC3E}">
        <p14:creationId xmlns:p14="http://schemas.microsoft.com/office/powerpoint/2010/main" val="172614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7FAEC-420A-46A0-91FE-EE62DBA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520365"/>
            <a:ext cx="4010829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Implementación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E2D7-D0CD-4310-B74C-B14A405E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558290"/>
            <a:ext cx="3736339" cy="3626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r>
              <a:rPr lang="es-ES" sz="2600" dirty="0">
                <a:solidFill>
                  <a:schemeClr val="bg1"/>
                </a:solidFill>
              </a:rPr>
              <a:t>Integración de microservicios: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s-ES" sz="2600" dirty="0">
                <a:solidFill>
                  <a:schemeClr val="bg1"/>
                </a:solidFill>
              </a:rPr>
              <a:t>Basada en eventos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4920A-4CAA-47E3-A185-2875E083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63" y="1729269"/>
            <a:ext cx="7114371" cy="40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9DD79-B3D1-45FE-9B17-E9A5AB5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88A3EE-1319-4D5B-AF7B-197BE905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48" y="1675227"/>
            <a:ext cx="56517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C680-1658-43CE-B5CD-115A11C4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DC5FE-2A81-41B7-9310-DCB5B9BD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587244"/>
            <a:ext cx="3746499" cy="3419856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chemeClr val="bg1"/>
                </a:solidFill>
              </a:rPr>
              <a:t>Máquinas virtuales: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Mayor tiempo de despliegue y consumo de recursos.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u="sng" dirty="0">
                <a:solidFill>
                  <a:schemeClr val="bg1"/>
                </a:solidFill>
              </a:rPr>
              <a:t>Contenedores</a:t>
            </a:r>
            <a:r>
              <a:rPr lang="es-ES" sz="24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Más ligeros pero menor grado de aislamiento.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FC96B-E55B-4AA1-9158-48D51A44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66" y="1981200"/>
            <a:ext cx="720243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D7DB3-F7C7-415E-843B-0EEAF1FA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28" y="6148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Fase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E898-F333-458E-BB10-F4442361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5" y="2231285"/>
            <a:ext cx="8032971" cy="3538427"/>
          </a:xfrm>
        </p:spPr>
        <p:txBody>
          <a:bodyPr anchor="ctr">
            <a:normAutofit/>
          </a:bodyPr>
          <a:lstStyle/>
          <a:p>
            <a:r>
              <a:rPr lang="es-ES" sz="2400" b="1" i="1" dirty="0"/>
              <a:t>“</a:t>
            </a:r>
            <a:r>
              <a:rPr lang="es-ES" sz="2400" b="1" i="1" dirty="0" err="1"/>
              <a:t>You</a:t>
            </a:r>
            <a:r>
              <a:rPr lang="es-ES" sz="2400" b="1" i="1" dirty="0"/>
              <a:t> </a:t>
            </a:r>
            <a:r>
              <a:rPr lang="es-ES" sz="2400" b="1" i="1" dirty="0" err="1"/>
              <a:t>build</a:t>
            </a:r>
            <a:r>
              <a:rPr lang="es-ES" sz="2400" b="1" i="1" dirty="0"/>
              <a:t> </a:t>
            </a:r>
            <a:r>
              <a:rPr lang="es-ES" sz="2400" b="1" i="1" dirty="0" err="1"/>
              <a:t>it</a:t>
            </a:r>
            <a:r>
              <a:rPr lang="es-ES" sz="2400" b="1" i="1" dirty="0"/>
              <a:t>, </a:t>
            </a:r>
            <a:r>
              <a:rPr lang="es-ES" sz="2400" b="1" i="1" dirty="0" err="1"/>
              <a:t>you</a:t>
            </a:r>
            <a:r>
              <a:rPr lang="es-ES" sz="2400" b="1" i="1" dirty="0"/>
              <a:t> run </a:t>
            </a:r>
            <a:r>
              <a:rPr lang="es-ES" sz="2400" b="1" i="1" dirty="0" err="1"/>
              <a:t>it</a:t>
            </a:r>
            <a:r>
              <a:rPr lang="es-ES" sz="2400" b="1" i="1" dirty="0"/>
              <a:t>” - Amazon</a:t>
            </a:r>
          </a:p>
          <a:p>
            <a:pPr lvl="1"/>
            <a:r>
              <a:rPr lang="es-ES" dirty="0"/>
              <a:t>El mismo equipo que implementa un microservicio realiza su mantenimiento</a:t>
            </a:r>
          </a:p>
          <a:p>
            <a:pPr lvl="1"/>
            <a:endParaRPr lang="es-ES" dirty="0"/>
          </a:p>
          <a:p>
            <a:r>
              <a:rPr lang="es-ES" sz="2400" dirty="0"/>
              <a:t>Garantizar los acuerdos de nivel de servicio mediante la monitorización</a:t>
            </a:r>
          </a:p>
          <a:p>
            <a:endParaRPr lang="es-ES" sz="2400" dirty="0"/>
          </a:p>
          <a:p>
            <a:r>
              <a:rPr lang="es-ES" sz="2400" dirty="0"/>
              <a:t>Controlar la deuda técnica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Herramientas">
            <a:extLst>
              <a:ext uri="{FF2B5EF4-FFF2-40B4-BE49-F238E27FC236}">
                <a16:creationId xmlns:a16="http://schemas.microsoft.com/office/drawing/2014/main" id="{8890A2CF-CF3D-4036-96C3-0F469B74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Estado del arte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7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Contenedores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8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829BB-1CE2-4D3B-B32B-AA1C729E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37" y="2748704"/>
            <a:ext cx="1592886" cy="1360590"/>
          </a:xfrm>
          <a:prstGeom prst="rect">
            <a:avLst/>
          </a:prstGeom>
        </p:spPr>
      </p:pic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32FAE83-4150-4EFE-9065-392CA3212B9D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Contenedores Linux (LXC)</a:t>
            </a:r>
          </a:p>
          <a:p>
            <a:pPr lvl="1"/>
            <a:r>
              <a:rPr lang="es-ES" dirty="0"/>
              <a:t>Limitan al uso de Linux como base del entorno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b="1" dirty="0"/>
          </a:p>
          <a:p>
            <a:r>
              <a:rPr lang="es-ES" sz="2400" b="1" dirty="0"/>
              <a:t>Contenedores Docker</a:t>
            </a:r>
          </a:p>
          <a:p>
            <a:pPr lvl="1"/>
            <a:r>
              <a:rPr lang="es-ES" dirty="0"/>
              <a:t>Usado por el 25% de las organizaciones</a:t>
            </a:r>
          </a:p>
          <a:p>
            <a:pPr lvl="1"/>
            <a:r>
              <a:rPr lang="es-ES" dirty="0"/>
              <a:t>Funcionamiento sencillo</a:t>
            </a:r>
          </a:p>
          <a:p>
            <a:pPr lvl="1"/>
            <a:r>
              <a:rPr lang="es-ES" dirty="0"/>
              <a:t>Facilita la cooperación entre los equipos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275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Orquestadores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8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891528-2C89-47DD-B0E2-F7581AF6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55" y="2786079"/>
            <a:ext cx="1695616" cy="128584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C947856-5F6E-457D-8522-BAE3CEEA405D}"/>
              </a:ext>
            </a:extLst>
          </p:cNvPr>
          <p:cNvSpPr txBox="1">
            <a:spLocks/>
          </p:cNvSpPr>
          <p:nvPr/>
        </p:nvSpPr>
        <p:spPr>
          <a:xfrm>
            <a:off x="1288829" y="24305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Kubernetes</a:t>
            </a:r>
          </a:p>
          <a:p>
            <a:pPr lvl="1"/>
            <a:r>
              <a:rPr lang="es-ES" dirty="0"/>
              <a:t>Gestiona los contenedores a nivel de los </a:t>
            </a:r>
            <a:r>
              <a:rPr lang="es-ES" dirty="0" err="1"/>
              <a:t>pods</a:t>
            </a:r>
            <a:endParaRPr lang="es-ES" dirty="0"/>
          </a:p>
          <a:p>
            <a:pPr lvl="1"/>
            <a:r>
              <a:rPr lang="es-ES" dirty="0"/>
              <a:t>Permite especificar el número de replicas de un </a:t>
            </a:r>
            <a:r>
              <a:rPr lang="es-ES" dirty="0" err="1"/>
              <a:t>pod</a:t>
            </a:r>
            <a:endParaRPr lang="es-E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sz="2400" b="1" dirty="0"/>
              <a:t>Docker </a:t>
            </a:r>
            <a:r>
              <a:rPr lang="es-ES" sz="2400" b="1" dirty="0" err="1"/>
              <a:t>Swarm</a:t>
            </a:r>
            <a:endParaRPr lang="es-ES" sz="2400" b="1" dirty="0"/>
          </a:p>
          <a:p>
            <a:pPr lvl="1"/>
            <a:r>
              <a:rPr lang="es-ES" dirty="0"/>
              <a:t>Orquestador nativo para los contenedores Docker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9935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Caso de estudio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6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chemeClr val="accent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E0ECC-49CF-4633-8CCB-157EF4D1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</a:rPr>
              <a:t>Especificación del caso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DDFDB-171F-4DC0-9437-9C8E59BB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98" y="3050425"/>
            <a:ext cx="4000500" cy="2855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Aplicación móvil para un sistema de comercio electrónico:</a:t>
            </a:r>
          </a:p>
          <a:p>
            <a:pPr lvl="1"/>
            <a:r>
              <a:rPr lang="es-ES" dirty="0"/>
              <a:t>Realizar pedidos</a:t>
            </a:r>
          </a:p>
          <a:p>
            <a:pPr lvl="1"/>
            <a:r>
              <a:rPr lang="es-ES" dirty="0"/>
              <a:t>Ver factura de un pedido</a:t>
            </a:r>
          </a:p>
          <a:p>
            <a:pPr lvl="1"/>
            <a:r>
              <a:rPr lang="es-ES" dirty="0"/>
              <a:t>Crear una incidencia</a:t>
            </a:r>
          </a:p>
          <a:p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07434-B9DD-4EC9-8EDE-C4E11174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-8138" r="3946" b="8138"/>
          <a:stretch/>
        </p:blipFill>
        <p:spPr>
          <a:xfrm>
            <a:off x="4376257" y="1917700"/>
            <a:ext cx="7729827" cy="48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2C2B625-AA3A-445F-895E-B3B98B14F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" y="235460"/>
            <a:ext cx="11875930" cy="4542542"/>
          </a:xfrm>
          <a:prstGeom prst="rect">
            <a:avLst/>
          </a:prstGeom>
        </p:spPr>
      </p:pic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2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B1D601-C021-4D0F-9CF4-60B7CE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346117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Proceso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desarrollo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1A529-057A-4A8F-8AF1-EB7DAAB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719" y="6241729"/>
            <a:ext cx="11223164" cy="5237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GitHub projects para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organizar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las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tareas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realizar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/>
              <a:t>Introducción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endParaRPr lang="es-ES" dirty="0"/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Motivación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Objetivos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Microservicios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dirty="0"/>
              <a:t>Aplicación monolítica</a:t>
            </a:r>
          </a:p>
          <a:p>
            <a:pPr algn="l"/>
            <a:endParaRPr lang="es-E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3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0B405-590A-4AAC-B51C-F66A8C6E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monolítica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6A68F-6FA3-4090-BE5F-991AEE19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98" y="1675227"/>
            <a:ext cx="9157458" cy="4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FC6DF5-6695-481D-AEEA-55529611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675033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27E6BE-1194-49E7-BA29-0898123D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8A7D09-294E-4004-8B3C-AD70AB7A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829" y="3726"/>
            <a:ext cx="5335063" cy="225328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Herramientas para la construcción</a:t>
            </a:r>
          </a:p>
        </p:txBody>
      </p:sp>
      <p:sp>
        <p:nvSpPr>
          <p:cNvPr id="37" name="Freeform 82">
            <a:extLst>
              <a:ext uri="{FF2B5EF4-FFF2-40B4-BE49-F238E27FC236}">
                <a16:creationId xmlns:a16="http://schemas.microsoft.com/office/drawing/2014/main" id="{63D44656-9703-4F76-BF95-869D857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2511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72EDF1-3CBA-4BB0-8AE8-3583F084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78">
            <a:extLst>
              <a:ext uri="{FF2B5EF4-FFF2-40B4-BE49-F238E27FC236}">
                <a16:creationId xmlns:a16="http://schemas.microsoft.com/office/drawing/2014/main" id="{29B389D7-95A7-4E4F-B9CF-F8D68630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0CCC06-2C8B-4A16-97DE-3EFCB31ED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1002983"/>
            <a:ext cx="3060569" cy="1009752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B275ED38-7160-44B2-ADEA-7615F92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27" y="457158"/>
            <a:ext cx="1964524" cy="19645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5A71BB-4E1A-448C-9EE0-B50A99AD1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12" y="1046640"/>
            <a:ext cx="1354155" cy="7855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443032-C0B3-4E3A-BBAA-89E2DC1D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5087495"/>
            <a:ext cx="2334611" cy="13132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21F1CE-F043-4B65-BBBC-976475EF8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58" y="3661702"/>
            <a:ext cx="1926567" cy="117520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65CBD-86BE-4639-8A4B-99E905D2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26" y="1736403"/>
            <a:ext cx="5640249" cy="5025801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Persistencia: </a:t>
            </a:r>
            <a:r>
              <a:rPr lang="es-ES" sz="2000" b="1" dirty="0" err="1">
                <a:solidFill>
                  <a:srgbClr val="000000"/>
                </a:solidFill>
              </a:rPr>
              <a:t>Entity</a:t>
            </a:r>
            <a:r>
              <a:rPr lang="es-ES" sz="2000" b="1" dirty="0">
                <a:solidFill>
                  <a:srgbClr val="000000"/>
                </a:solidFill>
              </a:rPr>
              <a:t> Framework Core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Seguridad: </a:t>
            </a:r>
            <a:r>
              <a:rPr lang="es-ES" sz="2000" b="1" dirty="0" err="1">
                <a:solidFill>
                  <a:srgbClr val="000000"/>
                </a:solidFill>
              </a:rPr>
              <a:t>Identity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Informes: </a:t>
            </a:r>
            <a:r>
              <a:rPr lang="es-ES" sz="2000" b="1" dirty="0">
                <a:solidFill>
                  <a:srgbClr val="000000"/>
                </a:solidFill>
              </a:rPr>
              <a:t>Open XML </a:t>
            </a:r>
            <a:r>
              <a:rPr lang="es-ES" sz="2000" b="1" dirty="0" err="1">
                <a:solidFill>
                  <a:srgbClr val="000000"/>
                </a:solidFill>
              </a:rPr>
              <a:t>PowerTools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Notificaciones: </a:t>
            </a:r>
            <a:r>
              <a:rPr lang="es-ES" sz="2000" dirty="0" err="1">
                <a:solidFill>
                  <a:srgbClr val="000000"/>
                </a:solidFill>
              </a:rPr>
              <a:t>MailKit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API interactiva: </a:t>
            </a:r>
            <a:r>
              <a:rPr lang="es-ES" sz="2000" b="1" dirty="0" err="1">
                <a:solidFill>
                  <a:srgbClr val="000000"/>
                </a:solidFill>
              </a:rPr>
              <a:t>Swagger</a:t>
            </a:r>
            <a:r>
              <a:rPr lang="es-ES" sz="2000" b="1" dirty="0">
                <a:solidFill>
                  <a:srgbClr val="000000"/>
                </a:solidFill>
              </a:rPr>
              <a:t> UI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Generación de la capa de proxy: </a:t>
            </a:r>
            <a:r>
              <a:rPr lang="es-ES" sz="2000" dirty="0" err="1">
                <a:solidFill>
                  <a:srgbClr val="000000"/>
                </a:solidFill>
              </a:rPr>
              <a:t>NSwag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Calidad del código: </a:t>
            </a:r>
            <a:r>
              <a:rPr lang="es-ES" sz="2000" dirty="0" err="1">
                <a:solidFill>
                  <a:srgbClr val="000000"/>
                </a:solidFill>
              </a:rPr>
              <a:t>CodeMaid</a:t>
            </a:r>
            <a:r>
              <a:rPr lang="es-ES" sz="2000" dirty="0">
                <a:solidFill>
                  <a:srgbClr val="000000"/>
                </a:solidFill>
              </a:rPr>
              <a:t> y </a:t>
            </a:r>
            <a:r>
              <a:rPr lang="es-ES" sz="2000" dirty="0" err="1">
                <a:solidFill>
                  <a:srgbClr val="000000"/>
                </a:solidFill>
              </a:rPr>
              <a:t>StyleCop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Interfaz de usuario: </a:t>
            </a:r>
            <a:r>
              <a:rPr lang="es-ES" sz="2000" b="1" dirty="0" err="1">
                <a:solidFill>
                  <a:srgbClr val="000000"/>
                </a:solidFill>
              </a:rPr>
              <a:t>Xamarin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Pruebas: </a:t>
            </a:r>
            <a:r>
              <a:rPr lang="es-ES" sz="2000" dirty="0" err="1">
                <a:solidFill>
                  <a:srgbClr val="000000"/>
                </a:solidFill>
              </a:rPr>
              <a:t>NUnit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r>
              <a:rPr lang="es-ES" sz="2000" dirty="0">
                <a:solidFill>
                  <a:srgbClr val="000000"/>
                </a:solidFill>
              </a:rPr>
              <a:t>Despliegue: </a:t>
            </a:r>
            <a:r>
              <a:rPr lang="es-ES" sz="2000" b="1" dirty="0">
                <a:solidFill>
                  <a:srgbClr val="000000"/>
                </a:solidFill>
              </a:rPr>
              <a:t>Docker, Kubernetes y Azure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8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A6DC8-6AAE-4E0F-8DE6-F3EBD1CE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CF4C31-2158-46EC-9149-2825E53E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82" y="1528923"/>
            <a:ext cx="8674095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basada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microservicios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0894842F-4610-4C97-A4BD-D9C967BF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208"/>
            <a:ext cx="12192000" cy="53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FC9939-AFF9-4E01-A250-F2A2ECDD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0000"/>
                </a:solidFill>
              </a:rPr>
              <a:t>Cambios respecto a la solución monolítica</a:t>
            </a:r>
          </a:p>
        </p:txBody>
      </p:sp>
      <p:sp>
        <p:nvSpPr>
          <p:cNvPr id="43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B01095-8CF0-4292-92C6-155347522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96" y="244754"/>
            <a:ext cx="2532690" cy="1298003"/>
          </a:xfrm>
          <a:prstGeom prst="rect">
            <a:avLst/>
          </a:prstGeom>
        </p:spPr>
      </p:pic>
      <p:sp>
        <p:nvSpPr>
          <p:cNvPr id="45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D06D7-32DD-489D-8042-FFC6C4C3F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3993115"/>
            <a:ext cx="4008968" cy="232500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3F698-743A-4F53-8D75-52C3C21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779694" cy="42534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Pérdida de la integridad referencial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Microservicio de notificaciones en Java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Base de datos de incidencias usando </a:t>
            </a:r>
            <a:r>
              <a:rPr lang="es-ES" sz="2400" dirty="0" err="1">
                <a:solidFill>
                  <a:srgbClr val="000000"/>
                </a:solidFill>
              </a:rPr>
              <a:t>Firebase</a:t>
            </a:r>
            <a:endParaRPr lang="es-E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</a:rPr>
              <a:t>Evolución de los microservicios de forma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138984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Aplicación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móvil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desarrollada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496CA0-A915-423B-A7BC-5996EEAC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2" y="1647815"/>
            <a:ext cx="2829382" cy="50300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06130E-FAB1-4F8B-A514-79C1A5491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78" y="1647815"/>
            <a:ext cx="2829382" cy="50300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5E8897-C121-4A36-829F-D9FD9F4D6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3" y="1647813"/>
            <a:ext cx="2829383" cy="5030015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1285D9E4-B4A4-43B0-83D1-76C182C40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1" y="1647814"/>
            <a:ext cx="2829382" cy="50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7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Evaluación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6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11EBE-2A28-4BCA-8A5C-236D0576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Mantenimiento de las soluciones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13A6BA-0374-48BC-AC95-890080E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7639"/>
              </p:ext>
            </p:extLst>
          </p:nvPr>
        </p:nvGraphicFramePr>
        <p:xfrm>
          <a:off x="327724" y="2064360"/>
          <a:ext cx="11668539" cy="4150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798">
                  <a:extLst>
                    <a:ext uri="{9D8B030D-6E8A-4147-A177-3AD203B41FA5}">
                      <a16:colId xmlns:a16="http://schemas.microsoft.com/office/drawing/2014/main" val="1883238552"/>
                    </a:ext>
                  </a:extLst>
                </a:gridCol>
                <a:gridCol w="5177928">
                  <a:extLst>
                    <a:ext uri="{9D8B030D-6E8A-4147-A177-3AD203B41FA5}">
                      <a16:colId xmlns:a16="http://schemas.microsoft.com/office/drawing/2014/main" val="1893057276"/>
                    </a:ext>
                  </a:extLst>
                </a:gridCol>
                <a:gridCol w="4780813">
                  <a:extLst>
                    <a:ext uri="{9D8B030D-6E8A-4147-A177-3AD203B41FA5}">
                      <a16:colId xmlns:a16="http://schemas.microsoft.com/office/drawing/2014/main" val="1626670283"/>
                    </a:ext>
                  </a:extLst>
                </a:gridCol>
              </a:tblGrid>
              <a:tr h="246511">
                <a:tc>
                  <a:txBody>
                    <a:bodyPr/>
                    <a:lstStyle/>
                    <a:p>
                      <a:endParaRPr lang="es-ES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Sistema basado en microservicios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Sistema monolítico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extLst>
                  <a:ext uri="{0D108BD9-81ED-4DB2-BD59-A6C34878D82A}">
                    <a16:rowId xmlns:a16="http://schemas.microsoft.com/office/drawing/2014/main" val="4283126485"/>
                  </a:ext>
                </a:extLst>
              </a:tr>
              <a:tr h="11652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correctivo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defectos: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Se localizan en un único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Son difíciles de depurar si involucra a más de un servicio.</a:t>
                      </a: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s-ES" sz="18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Difíciles de localizar.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Más fácil de depurar la solución para encontrar el defecto.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1190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perfectivo</a:t>
                      </a:r>
                      <a:endParaRPr lang="es-E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nuevos requisitos: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Encajan dentro de un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Dan lugar a nuevos microservicios.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Replantean la descomposición del sistema.</a:t>
                      </a: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Los nuevos requisitos añaden complejidad al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Hacen que el futuro mantenimiento sea más complejo.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2603449583"/>
                  </a:ext>
                </a:extLst>
              </a:tr>
              <a:tr h="1513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 adaptativo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Los cambios en el hardware, la plataforma y productos software de los que depende el sistema: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Afectan a solo una porción del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Pueden abordarse de forma incremental.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Los cambios afectan al sistema en su totalidad.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No pueden abordarse de forma incremental.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4137" marR="74137" marT="0" marB="0"/>
                </a:tc>
                <a:extLst>
                  <a:ext uri="{0D108BD9-81ED-4DB2-BD59-A6C34878D82A}">
                    <a16:rowId xmlns:a16="http://schemas.microsoft.com/office/drawing/2014/main" val="6152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9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Evaluación de requisitos no funcionales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BE6C6D-7E27-4B7A-91EC-9E041C3D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11068"/>
              </p:ext>
            </p:extLst>
          </p:nvPr>
        </p:nvGraphicFramePr>
        <p:xfrm>
          <a:off x="222105" y="1948584"/>
          <a:ext cx="11747789" cy="3882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373">
                  <a:extLst>
                    <a:ext uri="{9D8B030D-6E8A-4147-A177-3AD203B41FA5}">
                      <a16:colId xmlns:a16="http://schemas.microsoft.com/office/drawing/2014/main" val="406105630"/>
                    </a:ext>
                  </a:extLst>
                </a:gridCol>
                <a:gridCol w="5105798">
                  <a:extLst>
                    <a:ext uri="{9D8B030D-6E8A-4147-A177-3AD203B41FA5}">
                      <a16:colId xmlns:a16="http://schemas.microsoft.com/office/drawing/2014/main" val="900130041"/>
                    </a:ext>
                  </a:extLst>
                </a:gridCol>
                <a:gridCol w="5058618">
                  <a:extLst>
                    <a:ext uri="{9D8B030D-6E8A-4147-A177-3AD203B41FA5}">
                      <a16:colId xmlns:a16="http://schemas.microsoft.com/office/drawing/2014/main" val="4030223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Sistema basado en microservicios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Sistema monolítico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834041799"/>
                  </a:ext>
                </a:extLst>
              </a:tr>
              <a:tr h="679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Disponibilidad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 garantiza frente a algunas situaciones gracias al uso de Kubernetes.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se ha implementado ningún mecanismo.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2841428433"/>
                  </a:ext>
                </a:extLst>
              </a:tr>
              <a:tr h="1368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Tolerancia a fallos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Se asume que cualquier servicio puede fallar.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Uso de </a:t>
                      </a:r>
                      <a:r>
                        <a:rPr lang="es-ES" sz="1800" i="1" dirty="0" err="1">
                          <a:effectLst/>
                        </a:rPr>
                        <a:t>timeouts</a:t>
                      </a:r>
                      <a:r>
                        <a:rPr lang="es-ES" sz="1800" dirty="0">
                          <a:effectLst/>
                        </a:rPr>
                        <a:t> para detectar servicios inoperativos.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Cada microservicio tiene su propia base de datos. Así, no hay un único punto de fallo.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El fallo de un módulo puede suponer que todo el sistema se encuentre inoperativo.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800" dirty="0">
                          <a:effectLst/>
                        </a:rPr>
                        <a:t>Existe una única base de datos, por lo que existe un único punto de fallo en los datos.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419951241"/>
                  </a:ext>
                </a:extLst>
              </a:tr>
              <a:tr h="4671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Utilización de recursos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se han apreciado grandes diferencias. Teóricamente, estas se perciben conforme el sistema escala.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039"/>
                  </a:ext>
                </a:extLst>
              </a:tr>
              <a:tr h="9765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800" dirty="0">
                          <a:effectLst/>
                        </a:rPr>
                        <a:t>Capacidad de ser reemplazado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</a:rPr>
                        <a:t>Tiempo para reemplazar un microservicio: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            2 semanas.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 puede abordar de forma incremental.</a:t>
                      </a:r>
                      <a:endParaRPr lang="es-ES" sz="1800" dirty="0">
                        <a:effectLst/>
                      </a:endParaRPr>
                    </a:p>
                  </a:txBody>
                  <a:tcPr marL="69076" marR="69076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>
                          <a:effectLst/>
                        </a:rPr>
                        <a:t>Tiempo para reemplazar el sistema: 1 mes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se puede abordar de forma incremental.</a:t>
                      </a:r>
                      <a:endParaRPr lang="es-ES" sz="1800" dirty="0">
                        <a:effectLst/>
                      </a:endParaRPr>
                    </a:p>
                  </a:txBody>
                  <a:tcPr marL="69076" marR="69076" marT="0" marB="0" anchor="ctr"/>
                </a:tc>
                <a:extLst>
                  <a:ext uri="{0D108BD9-81ED-4DB2-BD59-A6C34878D82A}">
                    <a16:rowId xmlns:a16="http://schemas.microsoft.com/office/drawing/2014/main" val="267724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8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Balance de los microservicios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9A7CA219-0ABE-4007-BA14-CCC861A478C4}"/>
              </a:ext>
            </a:extLst>
          </p:cNvPr>
          <p:cNvSpPr txBox="1">
            <a:spLocks/>
          </p:cNvSpPr>
          <p:nvPr/>
        </p:nvSpPr>
        <p:spPr>
          <a:xfrm>
            <a:off x="839788" y="239677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dirty="0">
                <a:solidFill>
                  <a:srgbClr val="00B050"/>
                </a:solidFill>
              </a:rPr>
              <a:t>Ventajas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7F25D35-C82A-442E-91D7-FA5FEF16D9BE}"/>
              </a:ext>
            </a:extLst>
          </p:cNvPr>
          <p:cNvSpPr txBox="1">
            <a:spLocks/>
          </p:cNvSpPr>
          <p:nvPr/>
        </p:nvSpPr>
        <p:spPr>
          <a:xfrm>
            <a:off x="839788" y="3220689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Escalabilidad</a:t>
            </a:r>
          </a:p>
          <a:p>
            <a:r>
              <a:rPr lang="es-ES" dirty="0"/>
              <a:t>Alta cohesión y bajo acoplamiento</a:t>
            </a:r>
          </a:p>
          <a:p>
            <a:r>
              <a:rPr lang="es-ES" dirty="0"/>
              <a:t>Facilidad para evolucionar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D137D83-E637-4A4E-9CA2-116EEE3E68BB}"/>
              </a:ext>
            </a:extLst>
          </p:cNvPr>
          <p:cNvSpPr txBox="1">
            <a:spLocks/>
          </p:cNvSpPr>
          <p:nvPr/>
        </p:nvSpPr>
        <p:spPr>
          <a:xfrm>
            <a:off x="6172200" y="2396777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u="sng" dirty="0">
                <a:solidFill>
                  <a:srgbClr val="FF0000"/>
                </a:solidFill>
              </a:rPr>
              <a:t>Inconvenientes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07BBCC5D-D5C9-4CC9-AF46-F81E579526D8}"/>
              </a:ext>
            </a:extLst>
          </p:cNvPr>
          <p:cNvSpPr txBox="1">
            <a:spLocks/>
          </p:cNvSpPr>
          <p:nvPr/>
        </p:nvSpPr>
        <p:spPr>
          <a:xfrm>
            <a:off x="6172200" y="3220689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Descomposición en microservicios</a:t>
            </a:r>
          </a:p>
          <a:p>
            <a:r>
              <a:rPr lang="es-ES"/>
              <a:t>Depuración</a:t>
            </a:r>
          </a:p>
          <a:p>
            <a:r>
              <a:rPr lang="es-ES"/>
              <a:t>Consistencia eventual</a:t>
            </a:r>
          </a:p>
          <a:p>
            <a:endParaRPr lang="es-ES" dirty="0"/>
          </a:p>
        </p:txBody>
      </p:sp>
      <p:pic>
        <p:nvPicPr>
          <p:cNvPr id="10" name="Gráfico 9" descr="Balanza de la Justicia">
            <a:extLst>
              <a:ext uri="{FF2B5EF4-FFF2-40B4-BE49-F238E27FC236}">
                <a16:creationId xmlns:a16="http://schemas.microsoft.com/office/drawing/2014/main" id="{5A0D7231-3EEB-4D64-8378-404A3B51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900" y="5086337"/>
            <a:ext cx="1391557" cy="13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E90B-59F0-45F6-B071-B2A30AC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1FC0-EBC8-44B1-9F3E-B328485C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Arquitectura que se adapte a las necesidades del negocio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Profundizar en el conocimiento de las tecnologías de microservicios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Presentar la realidad de las arquitecturas basadas en microservicios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ngranajes">
            <a:extLst>
              <a:ext uri="{FF2B5EF4-FFF2-40B4-BE49-F238E27FC236}">
                <a16:creationId xmlns:a16="http://schemas.microsoft.com/office/drawing/2014/main" id="{DA181E53-B9B4-4820-AF94-BC5FE21C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1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0BFC-C4AD-40E5-BA34-893C04F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Otras 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EC083-17BF-49C8-8C76-416F0D29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dirty="0"/>
              <a:t>Estandarizar mecanismos para la integración de microservicios.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Generación automática de código: aumenta la velocidad de desarrollo y reduce el código duplicado de los microservicios.</a:t>
            </a:r>
          </a:p>
          <a:p>
            <a:endParaRPr lang="es-E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Cabeza con engranajes">
            <a:extLst>
              <a:ext uri="{FF2B5EF4-FFF2-40B4-BE49-F238E27FC236}">
                <a16:creationId xmlns:a16="http://schemas.microsoft.com/office/drawing/2014/main" id="{AB9E66BE-D161-4F7F-A54A-7B328A712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78AD-2600-4EC8-9649-8C7F9C07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9766A-9F92-4CB5-B905-B663D368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Desarrollo </a:t>
            </a:r>
            <a:r>
              <a:rPr lang="es-ES" sz="2400" b="1" dirty="0"/>
              <a:t>satisfactorio</a:t>
            </a:r>
            <a:r>
              <a:rPr lang="es-ES" sz="2400" dirty="0"/>
              <a:t> siguiendo ambas arquitecturas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Desarrollo más desafiante en las actividades de implementación</a:t>
            </a:r>
            <a:r>
              <a:rPr lang="es-ES" sz="2400"/>
              <a:t>, despliegue </a:t>
            </a:r>
            <a:r>
              <a:rPr lang="es-ES" sz="2400" dirty="0"/>
              <a:t>y pruebas en una solución basada en </a:t>
            </a:r>
            <a:r>
              <a:rPr lang="es-ES" sz="2400" b="1" dirty="0"/>
              <a:t>microservicios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 Mantenimiento más </a:t>
            </a:r>
            <a:r>
              <a:rPr lang="es-ES" sz="2400" b="1" dirty="0"/>
              <a:t>simple</a:t>
            </a:r>
            <a:r>
              <a:rPr lang="es-ES" sz="2400" dirty="0"/>
              <a:t> en un sistema basado en microservicios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Supremacía del sistema basado en microservicios frente a los </a:t>
            </a:r>
            <a:r>
              <a:rPr lang="es-ES" sz="2400" b="1" dirty="0" err="1"/>
              <a:t>RNFs</a:t>
            </a:r>
            <a:r>
              <a:rPr lang="es-ES" sz="2400" dirty="0"/>
              <a:t> analizados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Libro abierto">
            <a:extLst>
              <a:ext uri="{FF2B5EF4-FFF2-40B4-BE49-F238E27FC236}">
                <a16:creationId xmlns:a16="http://schemas.microsoft.com/office/drawing/2014/main" id="{D1CBDC22-8ED4-4DF9-A0F6-BC0F53C37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/>
          </a:bodyPr>
          <a:lstStyle/>
          <a:p>
            <a:r>
              <a:rPr lang="es-ES" sz="4800" b="1" dirty="0"/>
              <a:t>Desarrollo de software basado en microservicios: un caso de estudio para evaluar sus ventajas 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Víctor Alberto Iranzo Jiménez</a:t>
            </a:r>
          </a:p>
          <a:p>
            <a:pPr algn="r"/>
            <a:r>
              <a:rPr lang="es-ES" dirty="0"/>
              <a:t>Tutor: Patricio Orlando Letelier Torres</a:t>
            </a:r>
          </a:p>
          <a:p>
            <a:pPr algn="r"/>
            <a:r>
              <a:rPr lang="es-ES" dirty="0"/>
              <a:t>Curso: 2017/2018</a:t>
            </a:r>
          </a:p>
        </p:txBody>
      </p:sp>
    </p:spTree>
    <p:extLst>
      <p:ext uri="{BB962C8B-B14F-4D97-AF65-F5344CB8AC3E}">
        <p14:creationId xmlns:p14="http://schemas.microsoft.com/office/powerpoint/2010/main" val="31380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0491-308A-47E8-83BF-ECF9FB2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12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66BE-4E6C-4478-A2F1-733E323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12" y="2208599"/>
            <a:ext cx="7832035" cy="4122627"/>
          </a:xfrm>
        </p:spPr>
        <p:txBody>
          <a:bodyPr anchor="ctr">
            <a:normAutofit/>
          </a:bodyPr>
          <a:lstStyle/>
          <a:p>
            <a:r>
              <a:rPr lang="es-ES" sz="2400" dirty="0"/>
              <a:t>Desarrollar una misma aplicación siguiendo dos arquitecturas diferentes: una basada en microservicios y otra monolítica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Comparar el proceso de desarrollo de ambos sistemas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Evaluar diferentes situaciones durante el mantenimiento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Examinar ambas arquitecturas respecto a diferentes </a:t>
            </a:r>
            <a:r>
              <a:rPr lang="es-ES" sz="2400" dirty="0" err="1"/>
              <a:t>RNFs</a:t>
            </a:r>
            <a:endParaRPr lang="es-E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C0984059-164C-4DB1-8058-7819A142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FCD42-6DE5-4C99-8B98-992AE176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Microservicios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Marcador de contenido 26">
            <a:extLst>
              <a:ext uri="{FF2B5EF4-FFF2-40B4-BE49-F238E27FC236}">
                <a16:creationId xmlns:a16="http://schemas.microsoft.com/office/drawing/2014/main" id="{DC6A859B-BBF8-48A6-82A0-0E57952055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7065966"/>
              </p:ext>
            </p:extLst>
          </p:nvPr>
        </p:nvGraphicFramePr>
        <p:xfrm>
          <a:off x="584200" y="1608138"/>
          <a:ext cx="5016742" cy="4598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334D8530-DE6F-4FAC-968C-6799329DCE27}"/>
              </a:ext>
            </a:extLst>
          </p:cNvPr>
          <p:cNvSpPr txBox="1"/>
          <p:nvPr/>
        </p:nvSpPr>
        <p:spPr>
          <a:xfrm>
            <a:off x="6096000" y="1859796"/>
            <a:ext cx="5713709" cy="1296591"/>
          </a:xfrm>
          <a:prstGeom prst="irregularSeal1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Cooperación</a:t>
            </a:r>
          </a:p>
        </p:txBody>
      </p:sp>
    </p:spTree>
    <p:extLst>
      <p:ext uri="{BB962C8B-B14F-4D97-AF65-F5344CB8AC3E}">
        <p14:creationId xmlns:p14="http://schemas.microsoft.com/office/powerpoint/2010/main" val="8589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5C44D-9A93-458D-AE2B-78378C3C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chemeClr val="accent1"/>
                </a:solidFill>
              </a:rPr>
              <a:t>Aplicación monolítica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08D75-11FD-49F1-BC36-753DFC11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s-ES" dirty="0"/>
              <a:t>Sus módulos no pueden ejecutarse de forma independiente</a:t>
            </a:r>
          </a:p>
          <a:p>
            <a:pPr marL="0" indent="0">
              <a:buNone/>
            </a:pPr>
            <a:endParaRPr lang="es-ES" sz="2400" dirty="0"/>
          </a:p>
          <a:p>
            <a:pPr lvl="1"/>
            <a:r>
              <a:rPr lang="es-ES" dirty="0"/>
              <a:t>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 como un conjunto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Limita el uso de lenguajes y herramientas que se pueden emplear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BCBF57D-3C83-4C6C-A33F-8C3846F33027}"/>
              </a:ext>
            </a:extLst>
          </p:cNvPr>
          <p:cNvGrpSpPr/>
          <p:nvPr/>
        </p:nvGrpSpPr>
        <p:grpSpPr>
          <a:xfrm>
            <a:off x="5873331" y="2850740"/>
            <a:ext cx="3776219" cy="477221"/>
            <a:chOff x="685800" y="6254506"/>
            <a:chExt cx="4697470" cy="477221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D241737-8970-4F7B-9743-743B4AF6B8E5}"/>
                </a:ext>
              </a:extLst>
            </p:cNvPr>
            <p:cNvSpPr txBox="1"/>
            <p:nvPr/>
          </p:nvSpPr>
          <p:spPr>
            <a:xfrm>
              <a:off x="809437" y="6270062"/>
              <a:ext cx="1462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Tamaño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8F4924B-E034-4184-86D4-E3592760664E}"/>
                </a:ext>
              </a:extLst>
            </p:cNvPr>
            <p:cNvSpPr txBox="1"/>
            <p:nvPr/>
          </p:nvSpPr>
          <p:spPr>
            <a:xfrm>
              <a:off x="3197367" y="6254506"/>
              <a:ext cx="2185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/>
                <a:t>Complejidad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F47494E1-2ECD-4B12-A5E0-9C5DC7043F9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003" y="6529982"/>
              <a:ext cx="542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4713F5E-CE1E-48A6-9AB3-4123FEA7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" y="6254506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D2F11FC1-C071-48E0-8705-32FB7465A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690" y="6254506"/>
              <a:ext cx="0" cy="3693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1653463-1BB1-4501-9178-49F50A7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Proceso de desarrollo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3A8C10B-741E-45C3-AAA1-90E2892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s-E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0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46F2-8D72-43CF-A000-6C21F038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Especificación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D587F-99B4-483B-8127-EDD705FE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848545" cy="40729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Los requisitos no funcionales conducen hacia la elección de una u otra arquitectura</a:t>
            </a:r>
          </a:p>
          <a:p>
            <a:pPr marL="0" indent="0">
              <a:buNone/>
            </a:pPr>
            <a:endParaRPr lang="es-E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Disponibilidad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Tolerancia a fallos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Utilización de recursos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Capacidad de ser reemplazado</a:t>
            </a:r>
          </a:p>
          <a:p>
            <a:pPr lvl="1"/>
            <a:endParaRPr lang="es-ES" sz="2000" dirty="0"/>
          </a:p>
          <a:p>
            <a:endParaRPr lang="es-E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Apretón de manos">
            <a:extLst>
              <a:ext uri="{FF2B5EF4-FFF2-40B4-BE49-F238E27FC236}">
                <a16:creationId xmlns:a16="http://schemas.microsoft.com/office/drawing/2014/main" id="{204FBF98-D539-4655-BF10-EAF3C851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316CB7A-3D76-4C0E-9EBB-5101F4D093F7}"/>
              </a:ext>
            </a:extLst>
          </p:cNvPr>
          <p:cNvSpPr/>
          <p:nvPr/>
        </p:nvSpPr>
        <p:spPr>
          <a:xfrm>
            <a:off x="0" y="0"/>
            <a:ext cx="4471106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F761A-303C-4CD2-AC69-363B20E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6911-D703-484B-B54E-5CDAA950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49" y="2517264"/>
            <a:ext cx="3822175" cy="417830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Diseño guiado por el dominio (DDD)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Contextos delimitados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Lenguaje ubicuo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5637A6-1016-41CC-8A7C-6F1235C2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72005" y="1092200"/>
            <a:ext cx="7619995" cy="49352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863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888</Words>
  <Application>Microsoft Office PowerPoint</Application>
  <PresentationFormat>Panorámica</PresentationFormat>
  <Paragraphs>185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de Office</vt:lpstr>
      <vt:lpstr>Desarrollo de software basado en microservicios:  un caso de estudio para evaluar sus  ventajas e inconvenientes</vt:lpstr>
      <vt:lpstr>Introducción</vt:lpstr>
      <vt:lpstr>Motivación</vt:lpstr>
      <vt:lpstr>Objetivos</vt:lpstr>
      <vt:lpstr>Microservicios</vt:lpstr>
      <vt:lpstr>Aplicación monolítica</vt:lpstr>
      <vt:lpstr>Proceso de desarrollo</vt:lpstr>
      <vt:lpstr>Especificación de requisitos</vt:lpstr>
      <vt:lpstr>Diseño del sistema</vt:lpstr>
      <vt:lpstr>Implementación del sistema</vt:lpstr>
      <vt:lpstr>Pruebas</vt:lpstr>
      <vt:lpstr>Despliegue</vt:lpstr>
      <vt:lpstr>Fase de mantenimiento</vt:lpstr>
      <vt:lpstr>Estado del arte</vt:lpstr>
      <vt:lpstr>Contenedores</vt:lpstr>
      <vt:lpstr>Orquestadores</vt:lpstr>
      <vt:lpstr>Caso de estudio</vt:lpstr>
      <vt:lpstr>Especificación del caso de estudio</vt:lpstr>
      <vt:lpstr>Proceso de desarrollo</vt:lpstr>
      <vt:lpstr>Arquitectura monolítica</vt:lpstr>
      <vt:lpstr>Herramientas para la construcción</vt:lpstr>
      <vt:lpstr>Descomposición en microservicios</vt:lpstr>
      <vt:lpstr>Arquitectura basada en microservicios</vt:lpstr>
      <vt:lpstr>Cambios respecto a la solución monolítica</vt:lpstr>
      <vt:lpstr>Aplicación móvil desarrollada</vt:lpstr>
      <vt:lpstr>Evaluación</vt:lpstr>
      <vt:lpstr>Mantenimiento de las soluciones</vt:lpstr>
      <vt:lpstr>Evaluación de requisitos no funcionales</vt:lpstr>
      <vt:lpstr>Balance de los microservicios</vt:lpstr>
      <vt:lpstr>Otras consideraciones</vt:lpstr>
      <vt:lpstr>Conclusiones</vt:lpstr>
      <vt:lpstr>Desarrollo de software basado en microservicios: un caso de estudio para evaluar sus ventajas e 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basado en microservicios:  un caso de estudio para evaluar sus  ventajas e inconvenientes</dc:title>
  <dc:creator>Víctor</dc:creator>
  <cp:lastModifiedBy>Víctor</cp:lastModifiedBy>
  <cp:revision>16</cp:revision>
  <dcterms:created xsi:type="dcterms:W3CDTF">2018-09-07T01:00:24Z</dcterms:created>
  <dcterms:modified xsi:type="dcterms:W3CDTF">2018-09-08T12:17:42Z</dcterms:modified>
</cp:coreProperties>
</file>