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0" r:id="rId28"/>
    <p:sldId id="281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C53E9-21FE-4318-B93A-5B331E42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13EEE-C4B0-4ED7-BB7E-513AC3C1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C4AE2-6472-4B10-8E38-CEB6EF10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90FDB-6B40-4EE7-9276-785C5DBC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8C8FC-38B2-479F-AFD7-FA5817E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3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0B48E-8FC0-4787-AD32-32377EC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28789-CDA6-4B88-8E3E-AFEE6BB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431B6-A9AD-46F4-898D-67542C3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DB9709-1D1F-45C7-AA01-0CB3694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2894B-2826-4D06-9570-68FEB03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9EB51-3889-428B-9022-25334414D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073FB8-BF42-400C-8BA5-0C4A323A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3BE82-BEDE-4660-9185-F74A389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B1DA9-9E3D-4FDC-B6D4-7E71395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52961-CB2E-45C1-B107-C8FD8F7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A0C0-C4D7-46F7-8CE6-8884E5C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28E7F-1629-4947-B771-4EBAD796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FF27-29B0-45AA-8F7D-14D7052F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8D8C0-C096-45ED-8B98-84D2547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FA1C3-6690-49C9-9C3C-6184642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CF9E-A92B-4B43-9BC4-9D9746F1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92D1D-5395-47FD-BC33-A71356E7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B81F2-FE55-4B0E-AE6E-3CB5A8FF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01191-2FAE-4E3B-AF0F-0F3D563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682C1-E30B-44CF-B84F-D679502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929D-0913-4CF8-A974-F342228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A95-A8EC-466C-9DCE-CAF7FC25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41F3-CE8C-4001-AD04-1B3C6944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3019A-D836-4A81-9F8A-E1635310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AE9CC-7326-4DA2-919E-DD689F0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353E0-D974-406B-B907-FE38F11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9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1DB7-4AE0-47C3-8919-065FFD3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5FA5-3E80-47DD-A884-2EBCCD0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D26F-B011-4E65-A7F7-60A260F2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CA5003-EBBB-4C95-B520-1E85470E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2CC2BE-8DB2-473D-B7B4-3ADC34380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10894-D76C-450F-855D-92B97B9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D28EA0-7535-461B-9E0E-C2532FD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3EC7F-CD47-4075-9AB8-85519DC0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57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63B2C-3DDD-4EE8-8975-78E5299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E3E50-39F6-4234-A007-6D136D18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04D3FB-F998-4478-B795-D090DB4C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5149C2-2370-4675-B9D5-35832930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1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7E245D-9DE8-4F8C-BCCC-885A785E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43CBD2-EB47-4C32-91F0-04FD12A4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C503FD-9DF6-4C97-9B78-F95CFB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EF21-1CB0-4616-8EA7-536BD74E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F8CB3-1D73-4292-8A4F-2464E0E7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E416B9-896A-4434-9B95-CCEA3DC7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AC0DB-43C0-469B-A371-30326BC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73F7B-BEAA-48BE-BD7E-1CB144A8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F8A2D-04DC-4CE5-9B49-F37DEC6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1063C-5043-4367-83FC-712E05C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C5C8E-F82D-4F9F-923A-A3338C89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41F70E-9567-4245-BE89-7D9CFF5A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D9A6D-BD6B-4220-8C31-46FCF91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0B86F-DB86-4BDF-BAC7-6DFABAF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8B147-401D-47FE-8401-E870A539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BB5D6-6E36-4FAD-96BC-DA6D4E4D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F17FFD-FF01-4F03-AFBB-9A5A3450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A0ED0-E47F-4397-892D-7AD02B6F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D9E8-AEA8-4266-B9F7-F80F9467AD05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E45DA-1569-4A11-ACCC-F01A7B3D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E4C36-AF72-46E8-BB75-7C4B0002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C8E-E234-4012-A049-14ABECB4DB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Desarrollo de software basado en microservicios: </a:t>
            </a:r>
            <a:br>
              <a:rPr lang="es-ES" sz="4800" b="1" dirty="0"/>
            </a:br>
            <a:r>
              <a:rPr lang="es-ES" sz="4800" b="1" dirty="0"/>
              <a:t>un caso de estudio para evaluar </a:t>
            </a:r>
            <a:r>
              <a:rPr lang="es-ES" sz="4800" b="1"/>
              <a:t>sus </a:t>
            </a:r>
            <a:br>
              <a:rPr lang="es-ES" sz="4800" b="1"/>
            </a:br>
            <a:r>
              <a:rPr lang="es-ES" sz="4800" b="1"/>
              <a:t>ventajas </a:t>
            </a:r>
            <a:r>
              <a:rPr lang="es-ES" sz="4800" b="1" dirty="0"/>
              <a:t>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Autor</a:t>
            </a:r>
            <a:r>
              <a:rPr lang="es-ES" dirty="0"/>
              <a:t>: Víctor Alberto Iranzo Jiménez</a:t>
            </a:r>
          </a:p>
          <a:p>
            <a:pPr algn="r"/>
            <a:r>
              <a:rPr lang="es-ES" b="1" dirty="0"/>
              <a:t>Tutor</a:t>
            </a:r>
            <a:r>
              <a:rPr lang="es-ES" dirty="0"/>
              <a:t>: Patricio Orlando Letelier Torres</a:t>
            </a:r>
          </a:p>
          <a:p>
            <a:pPr algn="r"/>
            <a:r>
              <a:rPr lang="es-ES" b="1" dirty="0"/>
              <a:t>Curso</a:t>
            </a:r>
            <a:r>
              <a:rPr lang="es-ES" dirty="0"/>
              <a:t>: 2017/2018</a:t>
            </a:r>
          </a:p>
        </p:txBody>
      </p:sp>
    </p:spTree>
    <p:extLst>
      <p:ext uri="{BB962C8B-B14F-4D97-AF65-F5344CB8AC3E}">
        <p14:creationId xmlns:p14="http://schemas.microsoft.com/office/powerpoint/2010/main" val="172614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DD79-B3D1-45FE-9B17-E9A5AB5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Pruebas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753AD-23D6-420E-94CF-AB49EFE77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Clasificación:</a:t>
            </a:r>
          </a:p>
          <a:p>
            <a:pPr lvl="1"/>
            <a:r>
              <a:rPr lang="es-ES" dirty="0"/>
              <a:t>Pruebas unitarias</a:t>
            </a:r>
          </a:p>
          <a:p>
            <a:pPr lvl="1"/>
            <a:r>
              <a:rPr lang="es-ES" dirty="0"/>
              <a:t>Pruebas de servicios</a:t>
            </a:r>
          </a:p>
          <a:p>
            <a:pPr lvl="1"/>
            <a:r>
              <a:rPr lang="es-ES" dirty="0"/>
              <a:t>Pruebas de extremo a extremo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El número de pruebas que se aconseja tener de cada tipo aumenta conforme descendemos por la pirámide.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88A3EE-1319-4D5B-AF7B-197BE905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997460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C680-1658-43CE-B5CD-115A11C4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DC5FE-2A81-41B7-9310-DCB5B9BD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7978" cy="4486275"/>
          </a:xfrm>
        </p:spPr>
        <p:txBody>
          <a:bodyPr/>
          <a:lstStyle/>
          <a:p>
            <a:r>
              <a:rPr lang="es-ES" dirty="0"/>
              <a:t>Prácticas de integración y entrega continua.</a:t>
            </a:r>
          </a:p>
          <a:p>
            <a:endParaRPr lang="es-ES" dirty="0"/>
          </a:p>
          <a:p>
            <a:r>
              <a:rPr lang="es-ES" u="sng" dirty="0"/>
              <a:t>Máquinas virtuales</a:t>
            </a:r>
            <a:r>
              <a:rPr lang="es-ES" dirty="0"/>
              <a:t>: mayor tiempo de despliegue y consumo de recursos.</a:t>
            </a:r>
          </a:p>
          <a:p>
            <a:r>
              <a:rPr lang="es-ES" u="sng" dirty="0"/>
              <a:t>Contenedores</a:t>
            </a:r>
            <a:r>
              <a:rPr lang="es-ES" dirty="0"/>
              <a:t>: más ligeros pero menor grado de aislamiento.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FC96B-E55B-4AA1-9158-48D51A44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3918533"/>
            <a:ext cx="549592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D7DB3-F7C7-415E-843B-0EEAF1FA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7E898-F333-458E-BB10-F4442361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/>
              <a:t>“</a:t>
            </a:r>
            <a:r>
              <a:rPr lang="es-ES" i="1" dirty="0" err="1"/>
              <a:t>You</a:t>
            </a:r>
            <a:r>
              <a:rPr lang="es-ES" i="1" dirty="0"/>
              <a:t> </a:t>
            </a:r>
            <a:r>
              <a:rPr lang="es-ES" i="1" dirty="0" err="1"/>
              <a:t>build</a:t>
            </a:r>
            <a:r>
              <a:rPr lang="es-ES" i="1" dirty="0"/>
              <a:t> </a:t>
            </a:r>
            <a:r>
              <a:rPr lang="es-ES" i="1" dirty="0" err="1"/>
              <a:t>it</a:t>
            </a:r>
            <a:r>
              <a:rPr lang="es-ES" i="1" dirty="0"/>
              <a:t>, </a:t>
            </a:r>
            <a:r>
              <a:rPr lang="es-ES" i="1" dirty="0" err="1"/>
              <a:t>you</a:t>
            </a:r>
            <a:r>
              <a:rPr lang="es-ES" i="1" dirty="0"/>
              <a:t> run </a:t>
            </a:r>
            <a:r>
              <a:rPr lang="es-ES" i="1" dirty="0" err="1"/>
              <a:t>it</a:t>
            </a:r>
            <a:r>
              <a:rPr lang="es-ES" i="1" dirty="0"/>
              <a:t>”</a:t>
            </a:r>
          </a:p>
          <a:p>
            <a:pPr lvl="1"/>
            <a:r>
              <a:rPr lang="es-ES" dirty="0"/>
              <a:t>El mismo equipo que implementa un microservicio realiza su mantenimiento.</a:t>
            </a:r>
          </a:p>
          <a:p>
            <a:pPr lvl="1"/>
            <a:endParaRPr lang="es-ES" dirty="0"/>
          </a:p>
          <a:p>
            <a:r>
              <a:rPr lang="es-ES" dirty="0"/>
              <a:t>Garantizar los acuerdos de nivel de servicio mediante la monitorización.</a:t>
            </a:r>
          </a:p>
          <a:p>
            <a:endParaRPr lang="es-ES" dirty="0"/>
          </a:p>
          <a:p>
            <a:r>
              <a:rPr lang="es-ES" dirty="0"/>
              <a:t>Controlar la deuda técnica.</a:t>
            </a:r>
          </a:p>
        </p:txBody>
      </p:sp>
    </p:spTree>
    <p:extLst>
      <p:ext uri="{BB962C8B-B14F-4D97-AF65-F5344CB8AC3E}">
        <p14:creationId xmlns:p14="http://schemas.microsoft.com/office/powerpoint/2010/main" val="6332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C9E1-3822-4A77-BF65-E4BA63DC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B00CC-5377-4008-92B5-196A2530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Contenedores Linux (LXC)</a:t>
            </a:r>
          </a:p>
          <a:p>
            <a:pPr lvl="1"/>
            <a:r>
              <a:rPr lang="es-ES" dirty="0"/>
              <a:t>Limitan al uso de Linux como base del entorno.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Contenedores Docker</a:t>
            </a:r>
          </a:p>
          <a:p>
            <a:pPr lvl="1"/>
            <a:r>
              <a:rPr lang="es-ES" dirty="0"/>
              <a:t>Usado por el 25% de las organizaciones.</a:t>
            </a:r>
          </a:p>
          <a:p>
            <a:pPr lvl="1"/>
            <a:r>
              <a:rPr lang="es-ES" dirty="0"/>
              <a:t>Funcionamiento sencillo.</a:t>
            </a:r>
          </a:p>
          <a:p>
            <a:pPr lvl="1"/>
            <a:r>
              <a:rPr lang="es-ES" dirty="0"/>
              <a:t>Facilita la cooperación entre los equipos.</a:t>
            </a:r>
          </a:p>
          <a:p>
            <a:endParaRPr lang="es-ES" dirty="0"/>
          </a:p>
        </p:txBody>
      </p:sp>
      <p:sp>
        <p:nvSpPr>
          <p:cNvPr id="4" name="AutoShape 2" descr="Resultado de imagen de docker">
            <a:extLst>
              <a:ext uri="{FF2B5EF4-FFF2-40B4-BE49-F238E27FC236}">
                <a16:creationId xmlns:a16="http://schemas.microsoft.com/office/drawing/2014/main" id="{D7528DC5-6E2A-4B1C-AD25-B2981CD1D2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829BB-1CE2-4D3B-B32B-AA1C729E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2371-D1EB-4CE8-B36B-D76E10D9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Orquestadores (TODO)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F5871-0352-45E6-9EDB-6166742E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Kubernetes</a:t>
            </a:r>
          </a:p>
          <a:p>
            <a:pPr lvl="1"/>
            <a:endParaRPr lang="es-ES" dirty="0"/>
          </a:p>
          <a:p>
            <a:r>
              <a:rPr lang="es-ES" dirty="0"/>
              <a:t>Docker </a:t>
            </a:r>
            <a:r>
              <a:rPr lang="es-ES" dirty="0" err="1"/>
              <a:t>Swarm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B9A0BA-8669-4DE5-909A-41B55BF1E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27" y="1672436"/>
            <a:ext cx="7048573" cy="44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2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E0ECC-49CF-4633-8CCB-157EF4D1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Especificación del 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DDFDB-171F-4DC0-9437-9C8E59BB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móvil para un sistema de comercio electrónico.</a:t>
            </a:r>
          </a:p>
          <a:p>
            <a:endParaRPr lang="es-ES" dirty="0"/>
          </a:p>
          <a:p>
            <a:r>
              <a:rPr lang="es-ES" dirty="0"/>
              <a:t>Principales casos de uso:</a:t>
            </a:r>
          </a:p>
          <a:p>
            <a:pPr lvl="1"/>
            <a:r>
              <a:rPr lang="es-ES" dirty="0"/>
              <a:t>Listar productos.</a:t>
            </a:r>
          </a:p>
          <a:p>
            <a:pPr lvl="1"/>
            <a:r>
              <a:rPr lang="es-ES" dirty="0"/>
              <a:t>Realizar pedidos.</a:t>
            </a:r>
          </a:p>
          <a:p>
            <a:pPr lvl="1"/>
            <a:r>
              <a:rPr lang="es-ES" dirty="0"/>
              <a:t>Ver factura de un pedido.</a:t>
            </a:r>
          </a:p>
          <a:p>
            <a:pPr lvl="1"/>
            <a:r>
              <a:rPr lang="es-ES" dirty="0"/>
              <a:t>Crear una incidencia.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7434-B9DD-4EC9-8EDE-C4E11174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70" y="2506662"/>
            <a:ext cx="7281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D601-C021-4D0F-9CF4-60B7CE1F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1A529-057A-4A8F-8AF1-EB7DAAB7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706"/>
            <a:ext cx="10515600" cy="4351338"/>
          </a:xfrm>
        </p:spPr>
        <p:txBody>
          <a:bodyPr/>
          <a:lstStyle/>
          <a:p>
            <a:r>
              <a:rPr lang="es-ES" dirty="0"/>
              <a:t>Uso de GitHub </a:t>
            </a:r>
            <a:r>
              <a:rPr lang="es-ES" dirty="0" err="1"/>
              <a:t>projects</a:t>
            </a:r>
            <a:r>
              <a:rPr lang="es-ES" dirty="0"/>
              <a:t> para organizar las tareas a realizar.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C2B625-AA3A-445F-895E-B3B98B14F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7" y="2237867"/>
            <a:ext cx="1138772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0B405-590A-4AAC-B51C-F66A8C6E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6A68F-6FA3-4090-BE5F-991AEE19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2" y="1418160"/>
            <a:ext cx="9385496" cy="50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7D09-294E-4004-8B3C-AD70AB7A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empleadas en la construcción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65CBD-86BE-4639-8A4B-99E905D2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Persistencia: </a:t>
            </a:r>
            <a:r>
              <a:rPr lang="es-ES" sz="2400" dirty="0" err="1"/>
              <a:t>Entity</a:t>
            </a:r>
            <a:r>
              <a:rPr lang="es-ES" sz="2400" dirty="0"/>
              <a:t> Framework Core.</a:t>
            </a:r>
          </a:p>
          <a:p>
            <a:r>
              <a:rPr lang="es-ES" sz="2400" dirty="0"/>
              <a:t>Seguridad: </a:t>
            </a:r>
            <a:r>
              <a:rPr lang="es-ES" sz="2400" dirty="0" err="1"/>
              <a:t>Identity</a:t>
            </a:r>
            <a:r>
              <a:rPr lang="es-ES" sz="2400" dirty="0"/>
              <a:t>.</a:t>
            </a:r>
          </a:p>
          <a:p>
            <a:r>
              <a:rPr lang="es-ES" sz="2400" dirty="0"/>
              <a:t>Informes: Open XML </a:t>
            </a:r>
            <a:r>
              <a:rPr lang="es-ES" sz="2400" dirty="0" err="1"/>
              <a:t>PowerTools</a:t>
            </a:r>
            <a:r>
              <a:rPr lang="es-ES" sz="2400" dirty="0"/>
              <a:t>.</a:t>
            </a:r>
          </a:p>
          <a:p>
            <a:r>
              <a:rPr lang="es-ES" sz="2400" dirty="0"/>
              <a:t>Notificaciones: </a:t>
            </a:r>
            <a:r>
              <a:rPr lang="es-ES" sz="2400" dirty="0" err="1"/>
              <a:t>MailKit</a:t>
            </a:r>
            <a:r>
              <a:rPr lang="es-ES" sz="2400" dirty="0"/>
              <a:t>.</a:t>
            </a:r>
          </a:p>
          <a:p>
            <a:r>
              <a:rPr lang="es-ES" sz="2400" dirty="0"/>
              <a:t>API interactiva: </a:t>
            </a:r>
            <a:r>
              <a:rPr lang="es-ES" sz="2400" dirty="0" err="1"/>
              <a:t>Swagger</a:t>
            </a:r>
            <a:r>
              <a:rPr lang="es-ES" sz="2400" dirty="0"/>
              <a:t> UI.</a:t>
            </a:r>
          </a:p>
          <a:p>
            <a:r>
              <a:rPr lang="es-ES" sz="2400" dirty="0"/>
              <a:t>Generación de la capa de proxy: </a:t>
            </a:r>
            <a:r>
              <a:rPr lang="es-ES" sz="2400" dirty="0" err="1"/>
              <a:t>NSwag</a:t>
            </a:r>
            <a:r>
              <a:rPr lang="es-ES" sz="2400" dirty="0"/>
              <a:t>.</a:t>
            </a:r>
          </a:p>
          <a:p>
            <a:r>
              <a:rPr lang="es-ES" sz="2400" dirty="0"/>
              <a:t>Calidad del código: </a:t>
            </a:r>
            <a:r>
              <a:rPr lang="es-ES" sz="2400" dirty="0" err="1"/>
              <a:t>CodeMaid</a:t>
            </a:r>
            <a:r>
              <a:rPr lang="es-ES" sz="2400" dirty="0"/>
              <a:t> y </a:t>
            </a:r>
            <a:r>
              <a:rPr lang="es-ES" sz="2400" dirty="0" err="1"/>
              <a:t>StyleCop</a:t>
            </a:r>
            <a:r>
              <a:rPr lang="es-ES" sz="2400" dirty="0"/>
              <a:t>.</a:t>
            </a:r>
          </a:p>
          <a:p>
            <a:r>
              <a:rPr lang="es-ES" sz="2400" dirty="0"/>
              <a:t>Interfaz de usuario: </a:t>
            </a:r>
            <a:r>
              <a:rPr lang="es-ES" sz="2400" dirty="0" err="1"/>
              <a:t>Xamarin</a:t>
            </a:r>
            <a:r>
              <a:rPr lang="es-ES" sz="2400" dirty="0"/>
              <a:t>.</a:t>
            </a:r>
          </a:p>
          <a:p>
            <a:r>
              <a:rPr lang="es-ES" sz="2400" dirty="0"/>
              <a:t>Pruebas: </a:t>
            </a:r>
            <a:r>
              <a:rPr lang="es-ES" sz="2400" dirty="0" err="1"/>
              <a:t>NUnit</a:t>
            </a:r>
            <a:r>
              <a:rPr lang="es-ES" sz="2400" dirty="0"/>
              <a:t>.</a:t>
            </a:r>
          </a:p>
          <a:p>
            <a:r>
              <a:rPr lang="es-ES" sz="2400" dirty="0"/>
              <a:t>Despliegue: Docker y Azure App </a:t>
            </a:r>
            <a:r>
              <a:rPr lang="es-ES" sz="2400" dirty="0" err="1"/>
              <a:t>Service</a:t>
            </a:r>
            <a:r>
              <a:rPr lang="es-ES" sz="24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21F1CE-F043-4B65-BBBC-976475EF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60" y="1402514"/>
            <a:ext cx="2442556" cy="14899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5A71BB-4E1A-448C-9EE0-B50A99AD1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471" y="1565002"/>
            <a:ext cx="2288308" cy="13274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43032-C0B3-4E3A-BBAA-89E2DC1D4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27" y="4711153"/>
            <a:ext cx="3455306" cy="19436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4789FC-132A-4680-90B1-88D0B7B61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66" y="3221074"/>
            <a:ext cx="4231029" cy="15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6DC8-6AAE-4E0F-8DE6-F3EBD1CE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Descomposición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CF4C31-2158-46EC-9149-2825E53E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8" y="1439096"/>
            <a:ext cx="8457083" cy="5053779"/>
          </a:xfrm>
        </p:spPr>
      </p:pic>
    </p:spTree>
    <p:extLst>
      <p:ext uri="{BB962C8B-B14F-4D97-AF65-F5344CB8AC3E}">
        <p14:creationId xmlns:p14="http://schemas.microsoft.com/office/powerpoint/2010/main" val="36566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5899-3BCE-4F76-8328-5FFCA3E1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306"/>
            <a:ext cx="10515600" cy="1325563"/>
          </a:xfrm>
        </p:spPr>
        <p:txBody>
          <a:bodyPr/>
          <a:lstStyle/>
          <a:p>
            <a:r>
              <a:rPr lang="es-ES" dirty="0"/>
              <a:t>Índice (oculto)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2C1E9-6CCA-44B7-BEE4-EC235F50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4184"/>
            <a:ext cx="10515600" cy="585968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800" dirty="0"/>
              <a:t>Motivación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Objetivos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Definición de microservicio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Definición de arquitectura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Los </a:t>
            </a:r>
            <a:r>
              <a:rPr lang="es-ES" sz="1800" dirty="0" err="1"/>
              <a:t>microservicos</a:t>
            </a:r>
            <a:r>
              <a:rPr lang="es-ES" sz="1800" dirty="0"/>
              <a:t> en el proceso de Desarrollo (6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Contenedores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Orquestadores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strike="sngStrike" dirty="0"/>
              <a:t>Proveedores de servicios en la nube (1 </a:t>
            </a:r>
            <a:r>
              <a:rPr lang="es-ES" sz="1800" strike="sngStrike" dirty="0" err="1"/>
              <a:t>diap</a:t>
            </a:r>
            <a:r>
              <a:rPr lang="es-ES" sz="1800" strike="sngStrik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Especificación de requisitos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Proceso de desarrollo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Diseño de la solución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Herramientas empleadas en la construcción del sistema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Diseño de la solución basada en microservicios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Cambios respecto a la solución monolítica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Aplicación móvil desarrollada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Evaluación del mantenimiento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Comparación de las solución ante </a:t>
            </a:r>
            <a:r>
              <a:rPr lang="es-ES" sz="1800" dirty="0" err="1"/>
              <a:t>RNFs</a:t>
            </a:r>
            <a:r>
              <a:rPr lang="es-ES" sz="1800" dirty="0"/>
              <a:t>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Ventajas, inconvenientes y otras </a:t>
            </a:r>
            <a:r>
              <a:rPr lang="es-ES" sz="1800" u="sng" dirty="0"/>
              <a:t>consideraciones</a:t>
            </a:r>
            <a:r>
              <a:rPr lang="es-ES" sz="1800" dirty="0"/>
              <a:t> (2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Conclusiones (1 </a:t>
            </a:r>
            <a:r>
              <a:rPr lang="es-ES" sz="1800" dirty="0" err="1"/>
              <a:t>diap</a:t>
            </a:r>
            <a:r>
              <a:rPr lang="es-ES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endParaRPr lang="es-ES" sz="1800" dirty="0"/>
          </a:p>
          <a:p>
            <a:pPr marL="514350" indent="-514350">
              <a:buFont typeface="+mj-lt"/>
              <a:buAutoNum type="arabicPeriod"/>
            </a:pPr>
            <a:endParaRPr lang="es-ES" sz="3200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35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B20A3-4B16-4899-AD84-945BAAA2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basada en microservicios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FADF95-CEE9-4899-A543-29A95F39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435"/>
            <a:ext cx="12169429" cy="5605760"/>
          </a:xfrm>
        </p:spPr>
      </p:pic>
    </p:spTree>
    <p:extLst>
      <p:ext uri="{BB962C8B-B14F-4D97-AF65-F5344CB8AC3E}">
        <p14:creationId xmlns:p14="http://schemas.microsoft.com/office/powerpoint/2010/main" val="102793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C9939-AFF9-4E01-A250-F2A2ECDD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respecto a la solución monolítica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3F698-743A-4F53-8D75-52C3C21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es-ES" dirty="0"/>
              <a:t>Pérdida de la integridad referencial.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Microservicio de notificaciones en Java.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Base de datos de incidencias usando </a:t>
            </a:r>
            <a:r>
              <a:rPr lang="es-ES" dirty="0" err="1"/>
              <a:t>Firebase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Evolución de los microservicios de forma independiente.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D06D7-32DD-489D-8042-FFC6C4C3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08" y="3677920"/>
            <a:ext cx="5131955" cy="30241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B01095-8CF0-4292-92C6-155347522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1" y="802640"/>
            <a:ext cx="5610302" cy="2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B893-8FB5-4419-8399-334BDEBB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móvil desarrollada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6E49E8-A4AE-42B4-ACE5-32CE73E9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0" y="1690688"/>
            <a:ext cx="2447627" cy="43513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0F0B72-B2E3-4258-9058-703B9CB4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1" y="1690686"/>
            <a:ext cx="2447627" cy="43513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014F95-7F66-4B0F-BCB2-33C9BFC7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5" y="1690686"/>
            <a:ext cx="2447628" cy="43513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381A40-4454-48F2-B5BC-9DDF05B39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06" y="1690688"/>
            <a:ext cx="244762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1EBE-2A28-4BCA-8A5C-236D0576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de las soluciones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913A6BA-0374-48BC-AC95-890080E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48289"/>
              </p:ext>
            </p:extLst>
          </p:nvPr>
        </p:nvGraphicFramePr>
        <p:xfrm>
          <a:off x="1957509" y="1415560"/>
          <a:ext cx="8276982" cy="516108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491496">
                  <a:extLst>
                    <a:ext uri="{9D8B030D-6E8A-4147-A177-3AD203B41FA5}">
                      <a16:colId xmlns:a16="http://schemas.microsoft.com/office/drawing/2014/main" val="1883238552"/>
                    </a:ext>
                  </a:extLst>
                </a:gridCol>
                <a:gridCol w="3392743">
                  <a:extLst>
                    <a:ext uri="{9D8B030D-6E8A-4147-A177-3AD203B41FA5}">
                      <a16:colId xmlns:a16="http://schemas.microsoft.com/office/drawing/2014/main" val="1893057276"/>
                    </a:ext>
                  </a:extLst>
                </a:gridCol>
                <a:gridCol w="3392743">
                  <a:extLst>
                    <a:ext uri="{9D8B030D-6E8A-4147-A177-3AD203B41FA5}">
                      <a16:colId xmlns:a16="http://schemas.microsoft.com/office/drawing/2014/main" val="1626670283"/>
                    </a:ext>
                  </a:extLst>
                </a:gridCol>
              </a:tblGrid>
              <a:tr h="706852">
                <a:tc>
                  <a:txBody>
                    <a:bodyPr/>
                    <a:lstStyle/>
                    <a:p>
                      <a:endParaRPr lang="es-ES" sz="12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basado en microservicios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monolítico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126485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correctivo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defectos: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localizan en un único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Son difíciles de comprender si el caso de uso involucra a más de un servicio.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>
                          <a:effectLst/>
                        </a:rPr>
                        <a:t>Se debe buscar entre más código para encontrar el defecto.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>
                          <a:effectLst/>
                        </a:rPr>
                        <a:t>Más fácil de depurar la solución para encontrar el defecto.</a:t>
                      </a:r>
                      <a:endParaRPr lang="es-E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14092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Mantenimiento perfectivo</a:t>
                      </a:r>
                      <a:endParaRPr lang="es-E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nuevos requisitos: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Encajan dentro de un microservicio.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Dan lugar a nuevos microservicios.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Replantean la descomposición del sistema.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nuevos requisitos añaden complejidad al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Hacen que el futuro mantenimiento sea más complejo.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449583"/>
                  </a:ext>
                </a:extLst>
              </a:tr>
              <a:tr h="1635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Mantenimiento adaptativo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Los cambios en el hardware, la plataforma y productos software de los que depende el sistema: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Afectan a solo una porción del sistema.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Los cambios afectan al sistema en su totalidad.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No pueden abordarse de forma incremental.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27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9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EAF1-D390-4F10-BEE3-1F2F8B07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requisitos no funcionales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8BE6C6D-7E27-4B7A-91EC-9E041C3D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795"/>
              </p:ext>
            </p:extLst>
          </p:nvPr>
        </p:nvGraphicFramePr>
        <p:xfrm>
          <a:off x="754647" y="1690688"/>
          <a:ext cx="10682705" cy="409909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48758">
                  <a:extLst>
                    <a:ext uri="{9D8B030D-6E8A-4147-A177-3AD203B41FA5}">
                      <a16:colId xmlns:a16="http://schemas.microsoft.com/office/drawing/2014/main" val="406105630"/>
                    </a:ext>
                  </a:extLst>
                </a:gridCol>
                <a:gridCol w="3710354">
                  <a:extLst>
                    <a:ext uri="{9D8B030D-6E8A-4147-A177-3AD203B41FA5}">
                      <a16:colId xmlns:a16="http://schemas.microsoft.com/office/drawing/2014/main" val="900130041"/>
                    </a:ext>
                  </a:extLst>
                </a:gridCol>
                <a:gridCol w="4123593">
                  <a:extLst>
                    <a:ext uri="{9D8B030D-6E8A-4147-A177-3AD203B41FA5}">
                      <a16:colId xmlns:a16="http://schemas.microsoft.com/office/drawing/2014/main" val="3756659318"/>
                    </a:ext>
                  </a:extLst>
                </a:gridCol>
              </a:tblGrid>
              <a:tr h="4623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basado en microservicios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Sistema monolítico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041799"/>
                  </a:ext>
                </a:extLst>
              </a:tr>
              <a:tr h="57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Disponibilidad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Se garantiza la disponibilidad del sistema frente a algunas situaciones gracias al uso de Kubernetes.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 se ha implementado ningún mecanismo.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1428433"/>
                  </a:ext>
                </a:extLst>
              </a:tr>
              <a:tr h="1602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Tolerancia a fallos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asume que cualquier servicio puede fallar.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Se han empleado </a:t>
                      </a:r>
                      <a:r>
                        <a:rPr lang="es-ES" sz="1400" i="1" dirty="0" err="1">
                          <a:effectLst/>
                        </a:rPr>
                        <a:t>timeouts</a:t>
                      </a:r>
                      <a:r>
                        <a:rPr lang="es-ES" sz="1400" dirty="0">
                          <a:effectLst/>
                        </a:rPr>
                        <a:t> para detectar servicios inoperativos.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Cada microservicio tiene su propia base de datos. Así, no hay un único punto de fallo.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El fallo de un módulo puede suponer que todo el sistema se encuentre inoperativo.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400" dirty="0">
                          <a:effectLst/>
                        </a:rPr>
                        <a:t>Existe una única base de datos, por lo que existe un único punto de fallo en los datos.</a:t>
                      </a: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951241"/>
                  </a:ext>
                </a:extLst>
              </a:tr>
              <a:tr h="57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Utilización de recursos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No se han apreciado grandes diferencias entre ambas soluciones. Teóricamente, las diferencias se perciben conforme el sistema escala.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039"/>
                  </a:ext>
                </a:extLst>
              </a:tr>
              <a:tr h="87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Capacidad de ser reemplazado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El desarrollo de un microservicio ha durado alrededor de 2 semanas, que es el tiempo que se estima costaría reemplazarlo. 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 desarrollo del sistema ha durado 1 mes. Reemplazar el sistema no se puede abordar de forma incremental.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2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8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9D6ED-5869-400E-BC4B-19247367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Ventajas, inconvenientes de los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61E76-C919-4C74-8BCA-FF3AE203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Ventajas:</a:t>
            </a:r>
          </a:p>
          <a:p>
            <a:pPr lvl="1"/>
            <a:r>
              <a:rPr lang="es-ES" dirty="0"/>
              <a:t>Escalabilidad</a:t>
            </a:r>
          </a:p>
          <a:p>
            <a:pPr lvl="1"/>
            <a:r>
              <a:rPr lang="es-ES" dirty="0"/>
              <a:t>Alta cohesión y bajo acoplamiento</a:t>
            </a:r>
          </a:p>
          <a:p>
            <a:pPr lvl="1"/>
            <a:r>
              <a:rPr lang="es-ES" dirty="0"/>
              <a:t>Facilidad para evolucionar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Descomposición en microservicios</a:t>
            </a:r>
          </a:p>
          <a:p>
            <a:pPr lvl="1"/>
            <a:r>
              <a:rPr lang="es-ES" dirty="0"/>
              <a:t>Depuración</a:t>
            </a:r>
          </a:p>
          <a:p>
            <a:pPr lvl="1"/>
            <a:r>
              <a:rPr lang="es-ES" dirty="0"/>
              <a:t>Consistencia eventual</a:t>
            </a:r>
          </a:p>
        </p:txBody>
      </p:sp>
    </p:spTree>
    <p:extLst>
      <p:ext uri="{BB962C8B-B14F-4D97-AF65-F5344CB8AC3E}">
        <p14:creationId xmlns:p14="http://schemas.microsoft.com/office/powerpoint/2010/main" val="279705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0BFC-C4AD-40E5-BA34-893C04F3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consideraciones de los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EC083-17BF-49C8-8C76-416F0D29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Estandarizar mecanismos para la integración de microservicios.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Generación automática de código: aumenta la velocidad de desarrollo y reduce el código duplicado de los microservicios.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60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78AD-2600-4EC8-9649-8C7F9C0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9766A-9F92-4CB5-B905-B663D368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 ha desarrollado satisfactoriamente la aplicación descrita siguiendo dos arquitecturas distintas.</a:t>
            </a:r>
          </a:p>
          <a:p>
            <a:r>
              <a:rPr lang="es-ES" dirty="0"/>
              <a:t>En cuanto al proceso de desarrollo, ambos sistemas se han desarrollado a partir de una misma especificación. Actividades como las de despliegue o pruebas han resultado ser más desafiantes en una solución basada en </a:t>
            </a:r>
            <a:r>
              <a:rPr lang="es-ES" u="sng" dirty="0"/>
              <a:t>microservicios</a:t>
            </a:r>
            <a:r>
              <a:rPr lang="es-ES" dirty="0"/>
              <a:t>. Otras como las de diseño cobran mayor relevancia.</a:t>
            </a:r>
          </a:p>
          <a:p>
            <a:r>
              <a:rPr lang="es-ES" dirty="0"/>
              <a:t>El mantenimiento de un sistema basado en microservicios es más sencillo que el de un sistema monolítico.</a:t>
            </a:r>
          </a:p>
          <a:p>
            <a:r>
              <a:rPr lang="es-ES" dirty="0"/>
              <a:t>El sistema basado en microservicios es mejor que el monolítico frente a los </a:t>
            </a:r>
            <a:r>
              <a:rPr lang="es-ES" dirty="0" err="1"/>
              <a:t>RNFs</a:t>
            </a:r>
            <a:r>
              <a:rPr lang="es-ES" dirty="0"/>
              <a:t> bajo estudio. Esto se debe al gran número de tecnologías asociadas a los microservicios que ayudan a alcanzarlos.</a:t>
            </a:r>
          </a:p>
        </p:txBody>
      </p:sp>
    </p:spTree>
    <p:extLst>
      <p:ext uri="{BB962C8B-B14F-4D97-AF65-F5344CB8AC3E}">
        <p14:creationId xmlns:p14="http://schemas.microsoft.com/office/powerpoint/2010/main" val="345063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3806-4FE0-4345-82D4-8215C3EC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17" y="1747777"/>
            <a:ext cx="10241566" cy="2325962"/>
          </a:xfrm>
        </p:spPr>
        <p:txBody>
          <a:bodyPr>
            <a:normAutofit/>
          </a:bodyPr>
          <a:lstStyle/>
          <a:p>
            <a:r>
              <a:rPr lang="es-ES" sz="4800" b="1" dirty="0"/>
              <a:t>Desarrollo de software basado en microservicios: un caso de estudio para evaluar sus ventajas e inconvenientes</a:t>
            </a:r>
            <a:endParaRPr lang="es-ES" sz="4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84D00-3BBC-43BC-875A-A2650032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76" y="5866449"/>
            <a:ext cx="1971650" cy="696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0A5EA3-5B3E-463E-8860-C7307C1F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59" y="5931067"/>
            <a:ext cx="3335607" cy="567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B9D7D0-368A-4364-AA28-FE1273CCC31E}"/>
              </a:ext>
            </a:extLst>
          </p:cNvPr>
          <p:cNvSpPr txBox="1"/>
          <p:nvPr/>
        </p:nvSpPr>
        <p:spPr>
          <a:xfrm>
            <a:off x="7303625" y="5463251"/>
            <a:ext cx="452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Autor: Víctor Alberto Iranzo Jiménez</a:t>
            </a:r>
          </a:p>
          <a:p>
            <a:pPr algn="r"/>
            <a:r>
              <a:rPr lang="es-ES" dirty="0"/>
              <a:t>Tutor: Patricio Orlando Letelier Torres</a:t>
            </a:r>
          </a:p>
          <a:p>
            <a:pPr algn="r"/>
            <a:r>
              <a:rPr lang="es-ES" dirty="0"/>
              <a:t>Curso: 2017/2018</a:t>
            </a:r>
          </a:p>
        </p:txBody>
      </p:sp>
    </p:spTree>
    <p:extLst>
      <p:ext uri="{BB962C8B-B14F-4D97-AF65-F5344CB8AC3E}">
        <p14:creationId xmlns:p14="http://schemas.microsoft.com/office/powerpoint/2010/main" val="313802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E90B-59F0-45F6-B071-B2A30AC2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C1FC0-EBC8-44B1-9F3E-B328485C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Emplear una arquitectura de software que se adapte a las necesidades del negocio.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Profundizar en el conocimiento de las tecnologías asociadas a los microservicios, más allá de las utilizadas por la organización con la que se colabora.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Conocer de primera mano la realidad de las arquitecturas basadas en microservicios.</a:t>
            </a:r>
          </a:p>
        </p:txBody>
      </p:sp>
    </p:spTree>
    <p:extLst>
      <p:ext uri="{BB962C8B-B14F-4D97-AF65-F5344CB8AC3E}">
        <p14:creationId xmlns:p14="http://schemas.microsoft.com/office/powerpoint/2010/main" val="76759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0491-308A-47E8-83BF-ECF9FB22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45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D66BE-4E6C-4478-A2F1-733E3236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008"/>
            <a:ext cx="10515600" cy="46259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Desarrollar una misma aplicación siguiendo dos arquitecturas diferentes: una basada en microservicios y otra monolítica.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Comparar el proceso de desarrollo de ambos sistemas.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Evaluar cómo se pueden llevar a cabo diferentes situaciones durante el mantenimiento.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Examinar ambas arquitecturas respecto a diferentes requisitos no funcionales.</a:t>
            </a:r>
          </a:p>
        </p:txBody>
      </p:sp>
    </p:spTree>
    <p:extLst>
      <p:ext uri="{BB962C8B-B14F-4D97-AF65-F5344CB8AC3E}">
        <p14:creationId xmlns:p14="http://schemas.microsoft.com/office/powerpoint/2010/main" val="1632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CD42-6DE5-4C99-8B98-992AE17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microservicios?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EC03C-93FA-4DFA-AE80-B94AEF7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1825625"/>
            <a:ext cx="6181607" cy="4351338"/>
          </a:xfrm>
        </p:spPr>
        <p:txBody>
          <a:bodyPr>
            <a:normAutofit/>
          </a:bodyPr>
          <a:lstStyle/>
          <a:p>
            <a:r>
              <a:rPr lang="es-ES" dirty="0"/>
              <a:t>Son servicios pequeños y autónomos que trabajan conjuntamente:</a:t>
            </a:r>
          </a:p>
          <a:p>
            <a:pPr lvl="1"/>
            <a:r>
              <a:rPr lang="es-ES" u="sng" dirty="0"/>
              <a:t>Servicios</a:t>
            </a:r>
            <a:r>
              <a:rPr lang="es-ES" dirty="0"/>
              <a:t>: funcionalidades que se exponen a los clientes porque aportan valor al negocio. Se ejecutan en procesos independientes.</a:t>
            </a:r>
          </a:p>
          <a:p>
            <a:pPr lvl="1"/>
            <a:r>
              <a:rPr lang="es-ES" u="sng" dirty="0"/>
              <a:t>Pequeños</a:t>
            </a:r>
            <a:r>
              <a:rPr lang="es-ES" dirty="0"/>
              <a:t>: no debe ser el foco principal. Prevalece respetar los principios de cohesión y coherencia.</a:t>
            </a:r>
          </a:p>
          <a:p>
            <a:pPr lvl="1"/>
            <a:r>
              <a:rPr lang="es-ES" u="sng" dirty="0"/>
              <a:t>Autónomos</a:t>
            </a:r>
            <a:r>
              <a:rPr lang="es-ES" dirty="0"/>
              <a:t>: evolucionan de forma independiente.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407CB-EDC6-439E-801E-FE5E347A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6" y="1921396"/>
            <a:ext cx="5898474" cy="3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C44D-9A93-458D-AE2B-78378C3C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aplicación monolítica?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08D75-11FD-49F1-BC36-753DFC11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1923" cy="4351338"/>
          </a:xfrm>
        </p:spPr>
        <p:txBody>
          <a:bodyPr/>
          <a:lstStyle/>
          <a:p>
            <a:r>
              <a:rPr lang="es-ES" dirty="0"/>
              <a:t>Es aquella cuyos módulos no pueden ejecutarse de forma independiente.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Aumenta la complejidad conforme aumenta su tamaño.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Escala como un conjunto, incluyendo componentes del sistema que no requieren hacerlo.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Limitan el uso de lenguajes y herramientas que se pueden emplear.</a:t>
            </a:r>
          </a:p>
        </p:txBody>
      </p:sp>
    </p:spTree>
    <p:extLst>
      <p:ext uri="{BB962C8B-B14F-4D97-AF65-F5344CB8AC3E}">
        <p14:creationId xmlns:p14="http://schemas.microsoft.com/office/powerpoint/2010/main" val="165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046F2-8D72-43CF-A000-6C21F03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Especificación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D587F-99B4-483B-8127-EDD705FE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requisitos no funcionales conducen hacia la elección de una u otra arquitectura.</a:t>
            </a:r>
          </a:p>
          <a:p>
            <a:pPr lvl="1"/>
            <a:r>
              <a:rPr lang="es-ES" dirty="0"/>
              <a:t>Disponibilidad</a:t>
            </a:r>
          </a:p>
          <a:p>
            <a:pPr lvl="1"/>
            <a:r>
              <a:rPr lang="es-ES" dirty="0"/>
              <a:t>Tolerancia a fallos</a:t>
            </a:r>
          </a:p>
          <a:p>
            <a:pPr lvl="1"/>
            <a:r>
              <a:rPr lang="es-ES" dirty="0"/>
              <a:t>Utilización de recursos</a:t>
            </a:r>
          </a:p>
          <a:p>
            <a:pPr lvl="1"/>
            <a:r>
              <a:rPr lang="es-ES" dirty="0"/>
              <a:t>Capacidad de ser reemplazado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71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F761A-303C-4CD2-AC69-363B20E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6911-D703-484B-B54E-5CDAA950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0165" cy="4351338"/>
          </a:xfrm>
        </p:spPr>
        <p:txBody>
          <a:bodyPr/>
          <a:lstStyle/>
          <a:p>
            <a:r>
              <a:rPr lang="es-ES" dirty="0"/>
              <a:t>Diseño guiado por el dominio (DDD)</a:t>
            </a:r>
          </a:p>
          <a:p>
            <a:pPr lvl="1"/>
            <a:r>
              <a:rPr lang="es-ES" dirty="0"/>
              <a:t>Contextos delimitados</a:t>
            </a:r>
          </a:p>
          <a:p>
            <a:pPr lvl="1"/>
            <a:r>
              <a:rPr lang="es-ES" dirty="0"/>
              <a:t>Lenguaje ubicuo</a:t>
            </a:r>
          </a:p>
          <a:p>
            <a:pPr lvl="1"/>
            <a:r>
              <a:rPr lang="es-ES" dirty="0"/>
              <a:t>Fácil traslado a la descomposición en microservicios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5637A6-1016-41CC-8A7C-6F1235C2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79" y="1038609"/>
            <a:ext cx="6508831" cy="39080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A3AEBC-71F6-441E-8AEA-56B6C567F6E4}"/>
              </a:ext>
            </a:extLst>
          </p:cNvPr>
          <p:cNvSpPr txBox="1"/>
          <p:nvPr/>
        </p:nvSpPr>
        <p:spPr>
          <a:xfrm>
            <a:off x="838200" y="4946629"/>
            <a:ext cx="1113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Comenzar diseñando servicios grandes e ir extrayendo iterativamente microservicios.</a:t>
            </a:r>
          </a:p>
        </p:txBody>
      </p:sp>
    </p:spTree>
    <p:extLst>
      <p:ext uri="{BB962C8B-B14F-4D97-AF65-F5344CB8AC3E}">
        <p14:creationId xmlns:p14="http://schemas.microsoft.com/office/powerpoint/2010/main" val="425863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FAEC-420A-46A0-91FE-EE62DBA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8E2D7-D0CD-4310-B74C-B14A405E2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127" cy="4351338"/>
          </a:xfrm>
        </p:spPr>
        <p:txBody>
          <a:bodyPr>
            <a:normAutofit/>
          </a:bodyPr>
          <a:lstStyle/>
          <a:p>
            <a:r>
              <a:rPr lang="es-ES" sz="2400" dirty="0"/>
              <a:t>Cada microservicio puede tener una arquitectura interna diferente y emplear tecnologías distintas.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Integración de microservicios:</a:t>
            </a:r>
          </a:p>
          <a:p>
            <a:pPr lvl="1"/>
            <a:r>
              <a:rPr lang="es-ES" sz="2000" dirty="0"/>
              <a:t>RPC</a:t>
            </a:r>
          </a:p>
          <a:p>
            <a:pPr lvl="1"/>
            <a:r>
              <a:rPr lang="es-ES" sz="2000" dirty="0"/>
              <a:t>REST</a:t>
            </a:r>
          </a:p>
          <a:p>
            <a:pPr lvl="1"/>
            <a:r>
              <a:rPr lang="es-ES" sz="2000" dirty="0"/>
              <a:t>Basada en eventos</a:t>
            </a:r>
          </a:p>
          <a:p>
            <a:pPr marL="457200" lvl="1" indent="0">
              <a:buNone/>
            </a:pPr>
            <a:endParaRPr lang="es-ES" sz="2000" dirty="0"/>
          </a:p>
          <a:p>
            <a:r>
              <a:rPr lang="es-ES" sz="2400" dirty="0"/>
              <a:t>Equipos multifuncionales y autogestionados.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4920A-4CAA-47E3-A185-2875E083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93" y="2011557"/>
            <a:ext cx="493056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1319</Words>
  <Application>Microsoft Office PowerPoint</Application>
  <PresentationFormat>Panorámica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Tema de Office</vt:lpstr>
      <vt:lpstr>Desarrollo de software basado en microservicios:  un caso de estudio para evaluar sus  ventajas e inconvenientes</vt:lpstr>
      <vt:lpstr>Índice (oculto)</vt:lpstr>
      <vt:lpstr>Motivación</vt:lpstr>
      <vt:lpstr>Objetivos</vt:lpstr>
      <vt:lpstr>¿Qué son los microservicios?</vt:lpstr>
      <vt:lpstr>¿Qué es una aplicación monolítica?</vt:lpstr>
      <vt:lpstr>Especificación de requisitos</vt:lpstr>
      <vt:lpstr>Diseño del sistema</vt:lpstr>
      <vt:lpstr>Implementación del sistema</vt:lpstr>
      <vt:lpstr>Pruebas</vt:lpstr>
      <vt:lpstr>Despliegue</vt:lpstr>
      <vt:lpstr>Fase de mantenimiento</vt:lpstr>
      <vt:lpstr>Contenedores</vt:lpstr>
      <vt:lpstr>Orquestadores (TODO)</vt:lpstr>
      <vt:lpstr>Especificación del caso de estudio</vt:lpstr>
      <vt:lpstr>Proceso de desarrollo</vt:lpstr>
      <vt:lpstr>Arquitectura monolítica</vt:lpstr>
      <vt:lpstr>Herramientas empleadas en la construcción</vt:lpstr>
      <vt:lpstr>Descomposición en microservicios</vt:lpstr>
      <vt:lpstr>Arquitectura basada en microservicios</vt:lpstr>
      <vt:lpstr>Cambios respecto a la solución monolítica</vt:lpstr>
      <vt:lpstr>Aplicación móvil desarrollada</vt:lpstr>
      <vt:lpstr>Mantenimiento de las soluciones</vt:lpstr>
      <vt:lpstr>Evaluación de requisitos no funcionales</vt:lpstr>
      <vt:lpstr>Ventajas, inconvenientes de los microservicios</vt:lpstr>
      <vt:lpstr>Otras consideraciones de los microservicios</vt:lpstr>
      <vt:lpstr>Conclusiones</vt:lpstr>
      <vt:lpstr>Desarrollo de software basado en microservicios: un caso de estudio para evaluar sus ventajas e 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29</cp:revision>
  <dcterms:created xsi:type="dcterms:W3CDTF">2018-09-04T21:32:43Z</dcterms:created>
  <dcterms:modified xsi:type="dcterms:W3CDTF">2018-09-06T22:43:27Z</dcterms:modified>
</cp:coreProperties>
</file>