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3" r:id="rId3"/>
    <p:sldId id="285" r:id="rId4"/>
    <p:sldId id="260" r:id="rId5"/>
    <p:sldId id="261" r:id="rId6"/>
    <p:sldId id="258" r:id="rId7"/>
    <p:sldId id="259" r:id="rId8"/>
    <p:sldId id="287" r:id="rId9"/>
    <p:sldId id="262" r:id="rId10"/>
    <p:sldId id="263" r:id="rId11"/>
    <p:sldId id="264" r:id="rId12"/>
    <p:sldId id="265" r:id="rId13"/>
    <p:sldId id="266" r:id="rId14"/>
    <p:sldId id="267" r:id="rId15"/>
    <p:sldId id="288" r:id="rId16"/>
    <p:sldId id="268" r:id="rId17"/>
    <p:sldId id="284" r:id="rId18"/>
    <p:sldId id="289" r:id="rId19"/>
    <p:sldId id="270" r:id="rId20"/>
    <p:sldId id="272" r:id="rId21"/>
    <p:sldId id="303" r:id="rId22"/>
    <p:sldId id="304" r:id="rId23"/>
    <p:sldId id="271" r:id="rId24"/>
    <p:sldId id="273" r:id="rId25"/>
    <p:sldId id="283" r:id="rId26"/>
    <p:sldId id="296" r:id="rId27"/>
    <p:sldId id="275" r:id="rId28"/>
    <p:sldId id="290" r:id="rId29"/>
    <p:sldId id="277" r:id="rId30"/>
    <p:sldId id="278" r:id="rId31"/>
    <p:sldId id="291" r:id="rId32"/>
    <p:sldId id="282" r:id="rId33"/>
    <p:sldId id="280" r:id="rId34"/>
    <p:sldId id="302" r:id="rId35"/>
    <p:sldId id="281" r:id="rId36"/>
    <p:sldId id="299" r:id="rId37"/>
    <p:sldId id="301" r:id="rId38"/>
    <p:sldId id="292" r:id="rId39"/>
    <p:sldId id="295" r:id="rId40"/>
    <p:sldId id="300" r:id="rId41"/>
    <p:sldId id="297" r:id="rId42"/>
    <p:sldId id="298"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67475" autoAdjust="0"/>
  </p:normalViewPr>
  <p:slideViewPr>
    <p:cSldViewPr snapToGrid="0">
      <p:cViewPr varScale="1">
        <p:scale>
          <a:sx n="58" d="100"/>
          <a:sy n="58" d="100"/>
        </p:scale>
        <p:origin x="1426" y="58"/>
      </p:cViewPr>
      <p:guideLst/>
    </p:cSldViewPr>
  </p:slideViewPr>
  <p:outlineViewPr>
    <p:cViewPr>
      <p:scale>
        <a:sx n="33" d="100"/>
        <a:sy n="33" d="100"/>
      </p:scale>
      <p:origin x="0" y="-1118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B971F-D177-49AF-9C46-5F726F777B9F}" type="datetimeFigureOut">
              <a:rPr lang="es-ES" smtClean="0"/>
              <a:t>12/09/2018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6D59E-D559-4D12-9C33-D44307557B63}" type="slidenum">
              <a:rPr lang="es-ES" smtClean="0"/>
              <a:t>‹Nº›</a:t>
            </a:fld>
            <a:endParaRPr lang="es-ES"/>
          </a:p>
        </p:txBody>
      </p:sp>
    </p:spTree>
    <p:extLst>
      <p:ext uri="{BB962C8B-B14F-4D97-AF65-F5344CB8AC3E}">
        <p14:creationId xmlns:p14="http://schemas.microsoft.com/office/powerpoint/2010/main" val="377123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Buenas tardes,</a:t>
            </a:r>
          </a:p>
          <a:p>
            <a:r>
              <a:rPr lang="es-ES" dirty="0"/>
              <a:t>Con el permiso del jurado comenzaré con la exposición de este trabajo de final de grado.</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1</a:t>
            </a:fld>
            <a:endParaRPr lang="es-ES" dirty="0"/>
          </a:p>
        </p:txBody>
      </p:sp>
    </p:spTree>
    <p:extLst>
      <p:ext uri="{BB962C8B-B14F-4D97-AF65-F5344CB8AC3E}">
        <p14:creationId xmlns:p14="http://schemas.microsoft.com/office/powerpoint/2010/main" val="108319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Respecto a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del sistema,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puede desarrollarse empleando una tecnología diferente. Por ejemplo, en la figura se muestran diferentes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realizados con distintos lenguajes de programación y que emplean bases de datos diferentes.</a:t>
            </a:r>
            <a:r>
              <a:rPr lang="es-ES" dirty="0"/>
              <a:t> </a:t>
            </a:r>
          </a:p>
          <a:p>
            <a:br>
              <a:rPr lang="es-ES" dirty="0"/>
            </a:br>
            <a:r>
              <a:rPr lang="es-ES" dirty="0"/>
              <a:t>En la definición de microservicios hemos mencionado que un aspecto importante es la colaboración entre ellos. </a:t>
            </a:r>
            <a:r>
              <a:rPr lang="es-ES" sz="1200" kern="1200" dirty="0">
                <a:solidFill>
                  <a:schemeClr val="tx1"/>
                </a:solidFill>
                <a:effectLst/>
                <a:latin typeface="+mn-lt"/>
                <a:ea typeface="+mn-ea"/>
                <a:cs typeface="+mn-cs"/>
              </a:rPr>
              <a:t>Para la integración entre ellos, se deben emplear mecanismos como los siguientes:</a:t>
            </a:r>
            <a:r>
              <a:rPr lang="es-ES" dirty="0"/>
              <a:t> </a:t>
            </a:r>
            <a:br>
              <a:rPr lang="es-ES" dirty="0"/>
            </a:br>
            <a:br>
              <a:rPr lang="es-ES" dirty="0"/>
            </a:br>
            <a:r>
              <a:rPr lang="es-ES" sz="1200" u="sng" kern="1200" dirty="0">
                <a:solidFill>
                  <a:schemeClr val="tx1"/>
                </a:solidFill>
                <a:effectLst/>
                <a:latin typeface="+mn-lt"/>
                <a:ea typeface="+mn-ea"/>
                <a:cs typeface="+mn-cs"/>
              </a:rPr>
              <a:t>RPC</a:t>
            </a:r>
            <a:r>
              <a:rPr lang="es-ES" sz="1200" kern="1200" dirty="0">
                <a:solidFill>
                  <a:schemeClr val="tx1"/>
                </a:solidFill>
                <a:effectLst/>
                <a:latin typeface="+mn-lt"/>
                <a:ea typeface="+mn-ea"/>
                <a:cs typeface="+mn-cs"/>
              </a:rPr>
              <a:t>: permite ejecutar una llamada a un servicio como si de una llamada local se tratara. Su uso no está tan </a:t>
            </a:r>
            <a:r>
              <a:rPr lang="es-ES" sz="1200" u="sng" kern="1200" dirty="0">
                <a:solidFill>
                  <a:schemeClr val="tx1"/>
                </a:solidFill>
                <a:effectLst/>
                <a:latin typeface="+mn-lt"/>
                <a:ea typeface="+mn-ea"/>
                <a:cs typeface="+mn-cs"/>
              </a:rPr>
              <a:t>ampliamente</a:t>
            </a:r>
            <a:r>
              <a:rPr lang="es-ES" sz="1200" kern="1200" dirty="0">
                <a:solidFill>
                  <a:schemeClr val="tx1"/>
                </a:solidFill>
                <a:effectLst/>
                <a:latin typeface="+mn-lt"/>
                <a:ea typeface="+mn-ea"/>
                <a:cs typeface="+mn-cs"/>
              </a:rPr>
              <a:t> soportado a como es el caso de </a:t>
            </a:r>
            <a:r>
              <a:rPr lang="es-ES" sz="1200" u="sng" kern="1200" dirty="0">
                <a:solidFill>
                  <a:schemeClr val="tx1"/>
                </a:solidFill>
                <a:effectLst/>
                <a:latin typeface="+mn-lt"/>
                <a:ea typeface="+mn-ea"/>
                <a:cs typeface="+mn-cs"/>
              </a:rPr>
              <a:t>REST</a:t>
            </a:r>
            <a:r>
              <a:rPr lang="es-ES" sz="1200" kern="1200" dirty="0">
                <a:solidFill>
                  <a:schemeClr val="tx1"/>
                </a:solidFill>
                <a:effectLst/>
                <a:latin typeface="+mn-lt"/>
                <a:ea typeface="+mn-ea"/>
                <a:cs typeface="+mn-cs"/>
              </a:rPr>
              <a:t>.</a:t>
            </a:r>
            <a:r>
              <a:rPr lang="es-ES" dirty="0"/>
              <a:t> </a:t>
            </a:r>
            <a:br>
              <a:rPr lang="es-ES" dirty="0"/>
            </a:br>
            <a:r>
              <a:rPr lang="es-ES" sz="1200" u="sng" kern="1200" dirty="0">
                <a:solidFill>
                  <a:schemeClr val="tx1"/>
                </a:solidFill>
                <a:effectLst/>
                <a:latin typeface="+mn-lt"/>
                <a:ea typeface="+mn-ea"/>
                <a:cs typeface="+mn-cs"/>
              </a:rPr>
              <a:t>REST</a:t>
            </a:r>
            <a:r>
              <a:rPr lang="es-ES" sz="1200" kern="1200" dirty="0">
                <a:solidFill>
                  <a:schemeClr val="tx1"/>
                </a:solidFill>
                <a:effectLst/>
                <a:latin typeface="+mn-lt"/>
                <a:ea typeface="+mn-ea"/>
                <a:cs typeface="+mn-cs"/>
              </a:rPr>
              <a:t>: emplea los verbos definidos en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para poder acceder a un recurso de un servicio.</a:t>
            </a:r>
            <a:r>
              <a:rPr lang="es-ES" dirty="0"/>
              <a:t> </a:t>
            </a:r>
            <a:br>
              <a:rPr lang="es-ES" dirty="0"/>
            </a:br>
            <a:r>
              <a:rPr lang="es-ES" sz="1200" u="sng" kern="1200" dirty="0">
                <a:solidFill>
                  <a:schemeClr val="tx1"/>
                </a:solidFill>
                <a:effectLst/>
                <a:latin typeface="+mn-lt"/>
                <a:ea typeface="+mn-ea"/>
                <a:cs typeface="+mn-cs"/>
              </a:rPr>
              <a:t>Integración basada en eventos</a:t>
            </a:r>
            <a:r>
              <a:rPr lang="es-ES" sz="1200" kern="1200" dirty="0">
                <a:solidFill>
                  <a:schemeClr val="tx1"/>
                </a:solidFill>
                <a:effectLst/>
                <a:latin typeface="+mn-lt"/>
                <a:ea typeface="+mn-ea"/>
                <a:cs typeface="+mn-cs"/>
              </a:rPr>
              <a:t>: fomenta la </a:t>
            </a:r>
            <a:r>
              <a:rPr lang="es-ES" sz="1200" u="sng" kern="1200" dirty="0">
                <a:solidFill>
                  <a:schemeClr val="tx1"/>
                </a:solidFill>
                <a:effectLst/>
                <a:latin typeface="+mn-lt"/>
                <a:ea typeface="+mn-ea"/>
                <a:cs typeface="+mn-cs"/>
              </a:rPr>
              <a:t>escalabilidad</a:t>
            </a:r>
            <a:r>
              <a:rPr lang="es-ES" sz="1200" kern="1200" dirty="0">
                <a:solidFill>
                  <a:schemeClr val="tx1"/>
                </a:solidFill>
                <a:effectLst/>
                <a:latin typeface="+mn-lt"/>
                <a:ea typeface="+mn-ea"/>
                <a:cs typeface="+mn-cs"/>
              </a:rPr>
              <a:t> y la </a:t>
            </a:r>
            <a:r>
              <a:rPr lang="es-ES" sz="1200" u="sng" kern="1200" dirty="0">
                <a:solidFill>
                  <a:schemeClr val="tx1"/>
                </a:solidFill>
                <a:effectLst/>
                <a:latin typeface="+mn-lt"/>
                <a:ea typeface="+mn-ea"/>
                <a:cs typeface="+mn-cs"/>
              </a:rPr>
              <a:t>resiliencia</a:t>
            </a:r>
            <a:r>
              <a:rPr lang="es-ES" sz="1200" kern="1200" dirty="0">
                <a:solidFill>
                  <a:schemeClr val="tx1"/>
                </a:solidFill>
                <a:effectLst/>
                <a:latin typeface="+mn-lt"/>
                <a:ea typeface="+mn-ea"/>
                <a:cs typeface="+mn-cs"/>
              </a:rPr>
              <a:t> y reduce el acoplamiento entre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No obstante, requiere aprovisionar nuevas infraestructuras y añade complejidad a la hora de razonar sobre el sistema.</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11</a:t>
            </a:fld>
            <a:endParaRPr lang="es-ES"/>
          </a:p>
        </p:txBody>
      </p:sp>
    </p:spTree>
    <p:extLst>
      <p:ext uri="{BB962C8B-B14F-4D97-AF65-F5344CB8AC3E}">
        <p14:creationId xmlns:p14="http://schemas.microsoft.com/office/powerpoint/2010/main" val="924490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cuanto a las pruebas, vamos a </a:t>
            </a:r>
            <a:r>
              <a:rPr lang="es-ES" sz="1200" u="sng" kern="1200" dirty="0">
                <a:solidFill>
                  <a:schemeClr val="tx1"/>
                </a:solidFill>
                <a:effectLst/>
                <a:latin typeface="+mn-lt"/>
                <a:ea typeface="+mn-ea"/>
                <a:cs typeface="+mn-cs"/>
              </a:rPr>
              <a:t>clasificarlas</a:t>
            </a:r>
            <a:r>
              <a:rPr lang="es-ES" sz="1200" kern="1200" dirty="0">
                <a:solidFill>
                  <a:schemeClr val="tx1"/>
                </a:solidFill>
                <a:effectLst/>
                <a:latin typeface="+mn-lt"/>
                <a:ea typeface="+mn-ea"/>
                <a:cs typeface="+mn-cs"/>
              </a:rPr>
              <a:t> conforme lo hace </a:t>
            </a:r>
            <a:r>
              <a:rPr lang="es-ES" sz="1200" u="sng" kern="1200" dirty="0">
                <a:solidFill>
                  <a:schemeClr val="tx1"/>
                </a:solidFill>
                <a:effectLst/>
                <a:latin typeface="+mn-lt"/>
                <a:ea typeface="+mn-ea"/>
                <a:cs typeface="+mn-cs"/>
              </a:rPr>
              <a:t>Newman</a:t>
            </a:r>
            <a:r>
              <a:rPr lang="es-ES" sz="1200" kern="1200" dirty="0">
                <a:solidFill>
                  <a:schemeClr val="tx1"/>
                </a:solidFill>
                <a:effectLst/>
                <a:latin typeface="+mn-lt"/>
                <a:ea typeface="+mn-ea"/>
                <a:cs typeface="+mn-cs"/>
              </a:rPr>
              <a:t> en </a:t>
            </a:r>
            <a:r>
              <a:rPr lang="es-ES" sz="1200" u="sng" kern="1200" dirty="0" err="1">
                <a:solidFill>
                  <a:schemeClr val="tx1"/>
                </a:solidFill>
                <a:effectLst/>
                <a:latin typeface="+mn-lt"/>
                <a:ea typeface="+mn-ea"/>
                <a:cs typeface="+mn-cs"/>
              </a:rPr>
              <a:t>Building</a:t>
            </a:r>
            <a:r>
              <a:rPr lang="es-ES" sz="1200" kern="1200" dirty="0">
                <a:solidFill>
                  <a:schemeClr val="tx1"/>
                </a:solidFill>
                <a:effectLst/>
                <a:latin typeface="+mn-lt"/>
                <a:ea typeface="+mn-ea"/>
                <a:cs typeface="+mn-cs"/>
              </a:rPr>
              <a:t> </a:t>
            </a:r>
            <a:r>
              <a:rPr lang="es-ES" sz="1200" u="sng" kern="1200" dirty="0" err="1">
                <a:solidFill>
                  <a:schemeClr val="tx1"/>
                </a:solidFill>
                <a:effectLst/>
                <a:latin typeface="+mn-lt"/>
                <a:ea typeface="+mn-ea"/>
                <a:cs typeface="+mn-cs"/>
              </a:rPr>
              <a:t>Microservices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Las pruebas unitarias involucran a un único método, por lo que son sencillas de implementar y rápidas de ejecutar.</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Las pruebas de servicio evalúan las diferentes funcionalidades que expone un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Pueden sustituir uno de los servicios de los que depende por un </a:t>
            </a:r>
            <a:r>
              <a:rPr lang="es-ES" sz="1200" u="sng" kern="1200" dirty="0">
                <a:solidFill>
                  <a:schemeClr val="tx1"/>
                </a:solidFill>
                <a:effectLst/>
                <a:latin typeface="+mn-lt"/>
                <a:ea typeface="+mn-ea"/>
                <a:cs typeface="+mn-cs"/>
              </a:rPr>
              <a:t>fake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Las pruebas de extremo a extremo cubren un caso de uso que involucra a más de un servicio. Su correcta seguridad dan un mayor nivel de confianza, pero suelen ser pruebas frágiles.</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Conforme se sube la </a:t>
            </a:r>
            <a:r>
              <a:rPr lang="es-ES" sz="1200" u="sng" kern="1200" dirty="0" err="1">
                <a:solidFill>
                  <a:schemeClr val="tx1"/>
                </a:solidFill>
                <a:effectLst/>
                <a:latin typeface="+mn-lt"/>
                <a:ea typeface="+mn-ea"/>
                <a:cs typeface="+mn-cs"/>
              </a:rPr>
              <a:t>pirámida</a:t>
            </a:r>
            <a:r>
              <a:rPr lang="es-ES" sz="1200" kern="1200" dirty="0">
                <a:solidFill>
                  <a:schemeClr val="tx1"/>
                </a:solidFill>
                <a:effectLst/>
                <a:latin typeface="+mn-lt"/>
                <a:ea typeface="+mn-ea"/>
                <a:cs typeface="+mn-cs"/>
              </a:rPr>
              <a:t> que vemos en la figura, mayor número de pruebas se recomienda tener de ese tipo.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12</a:t>
            </a:fld>
            <a:endParaRPr lang="es-ES"/>
          </a:p>
        </p:txBody>
      </p:sp>
    </p:spTree>
    <p:extLst>
      <p:ext uri="{BB962C8B-B14F-4D97-AF65-F5344CB8AC3E}">
        <p14:creationId xmlns:p14="http://schemas.microsoft.com/office/powerpoint/2010/main" val="296178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el despliegue vamos a comparar el uso de la </a:t>
            </a:r>
            <a:r>
              <a:rPr lang="es-ES" sz="1200" u="sng" kern="1200" dirty="0">
                <a:solidFill>
                  <a:schemeClr val="tx1"/>
                </a:solidFill>
                <a:effectLst/>
                <a:latin typeface="+mn-lt"/>
                <a:ea typeface="+mn-ea"/>
                <a:cs typeface="+mn-cs"/>
              </a:rPr>
              <a:t>virtualización</a:t>
            </a:r>
            <a:r>
              <a:rPr lang="es-ES" sz="1200" kern="1200" dirty="0">
                <a:solidFill>
                  <a:schemeClr val="tx1"/>
                </a:solidFill>
                <a:effectLst/>
                <a:latin typeface="+mn-lt"/>
                <a:ea typeface="+mn-ea"/>
                <a:cs typeface="+mn-cs"/>
              </a:rPr>
              <a:t> tradicional con el uso de contenedores.</a:t>
            </a:r>
            <a:r>
              <a:rPr lang="es-ES" dirty="0"/>
              <a:t> </a:t>
            </a:r>
            <a:br>
              <a:rPr lang="es-ES" dirty="0"/>
            </a:br>
            <a:r>
              <a:rPr lang="es-ES" sz="1200" kern="1200" dirty="0">
                <a:solidFill>
                  <a:schemeClr val="tx1"/>
                </a:solidFill>
                <a:effectLst/>
                <a:latin typeface="+mn-lt"/>
                <a:ea typeface="+mn-ea"/>
                <a:cs typeface="+mn-cs"/>
              </a:rPr>
              <a:t>Las máquinas virtuales requieren un sistema operativo completo, mientras que los contenedores emplean el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de la máquina sobre la que se despliegan.</a:t>
            </a:r>
            <a:r>
              <a:rPr lang="es-ES" dirty="0"/>
              <a:t> </a:t>
            </a:r>
            <a:br>
              <a:rPr lang="es-ES" dirty="0"/>
            </a:br>
            <a:r>
              <a:rPr lang="es-ES" sz="1200" kern="1200" dirty="0">
                <a:solidFill>
                  <a:schemeClr val="tx1"/>
                </a:solidFill>
                <a:effectLst/>
                <a:latin typeface="+mn-lt"/>
                <a:ea typeface="+mn-ea"/>
                <a:cs typeface="+mn-cs"/>
              </a:rPr>
              <a:t>Además, para el uso de máquinas virtuales se de be incluir un </a:t>
            </a:r>
            <a:r>
              <a:rPr lang="es-ES" sz="1200" u="sng" kern="1200" dirty="0">
                <a:solidFill>
                  <a:schemeClr val="tx1"/>
                </a:solidFill>
                <a:effectLst/>
                <a:latin typeface="+mn-lt"/>
                <a:ea typeface="+mn-ea"/>
                <a:cs typeface="+mn-cs"/>
              </a:rPr>
              <a:t>hipervisor</a:t>
            </a:r>
            <a:r>
              <a:rPr lang="es-ES" sz="1200" kern="1200" dirty="0">
                <a:solidFill>
                  <a:schemeClr val="tx1"/>
                </a:solidFill>
                <a:effectLst/>
                <a:latin typeface="+mn-lt"/>
                <a:ea typeface="+mn-ea"/>
                <a:cs typeface="+mn-cs"/>
              </a:rPr>
              <a:t>, que reparte recursos de la máquina física como la </a:t>
            </a:r>
            <a:r>
              <a:rPr lang="es-ES" sz="1200" u="sng" kern="1200" dirty="0">
                <a:solidFill>
                  <a:schemeClr val="tx1"/>
                </a:solidFill>
                <a:effectLst/>
                <a:latin typeface="+mn-lt"/>
                <a:ea typeface="+mn-ea"/>
                <a:cs typeface="+mn-cs"/>
              </a:rPr>
              <a:t>CPU</a:t>
            </a:r>
            <a:r>
              <a:rPr lang="es-ES" sz="1200" kern="1200" dirty="0">
                <a:solidFill>
                  <a:schemeClr val="tx1"/>
                </a:solidFill>
                <a:effectLst/>
                <a:latin typeface="+mn-lt"/>
                <a:ea typeface="+mn-ea"/>
                <a:cs typeface="+mn-cs"/>
              </a:rPr>
              <a:t> o la y permite al usuario la gestión de las máquinas virtuales existentes.</a:t>
            </a:r>
            <a:r>
              <a:rPr lang="es-ES" dirty="0"/>
              <a:t> </a:t>
            </a:r>
            <a:br>
              <a:rPr lang="es-ES" dirty="0"/>
            </a:br>
            <a:r>
              <a:rPr lang="es-ES" sz="1200" kern="1200" dirty="0">
                <a:solidFill>
                  <a:schemeClr val="tx1"/>
                </a:solidFill>
                <a:effectLst/>
                <a:latin typeface="+mn-lt"/>
                <a:ea typeface="+mn-ea"/>
                <a:cs typeface="+mn-cs"/>
              </a:rPr>
              <a:t>Comparando un despliegue con otro, las máquinas virtuales tardan más tiempo en desplegarse y consumen más recursos que un contenedor.</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13</a:t>
            </a:fld>
            <a:endParaRPr lang="es-ES"/>
          </a:p>
        </p:txBody>
      </p:sp>
    </p:spTree>
    <p:extLst>
      <p:ext uri="{BB962C8B-B14F-4D97-AF65-F5344CB8AC3E}">
        <p14:creationId xmlns:p14="http://schemas.microsoft.com/office/powerpoint/2010/main" val="306867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la fase de mantenimiento suele ser realizada por el mismo equipo que implementa el sistema para acercar a clientes y </a:t>
            </a:r>
            <a:r>
              <a:rPr lang="es-ES" sz="1200" u="sng" kern="1200" dirty="0">
                <a:solidFill>
                  <a:schemeClr val="tx1"/>
                </a:solidFill>
                <a:effectLst/>
                <a:latin typeface="+mn-lt"/>
                <a:ea typeface="+mn-ea"/>
                <a:cs typeface="+mn-cs"/>
              </a:rPr>
              <a:t>desarrolladores</a:t>
            </a:r>
            <a:r>
              <a:rPr lang="es-ES" sz="1200" kern="1200" dirty="0">
                <a:solidFill>
                  <a:schemeClr val="tx1"/>
                </a:solidFill>
                <a:effectLst/>
                <a:latin typeface="+mn-lt"/>
                <a:ea typeface="+mn-ea"/>
                <a:cs typeface="+mn-cs"/>
              </a:rPr>
              <a:t>, tal como hacen empresas como </a:t>
            </a:r>
            <a:r>
              <a:rPr lang="es-ES" sz="1200" u="sng" kern="1200" dirty="0">
                <a:solidFill>
                  <a:schemeClr val="tx1"/>
                </a:solidFill>
                <a:effectLst/>
                <a:latin typeface="+mn-lt"/>
                <a:ea typeface="+mn-ea"/>
                <a:cs typeface="+mn-cs"/>
              </a:rPr>
              <a:t>Amazon</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Además, se deben garantizar los acuerdos de nivel de servicio </a:t>
            </a:r>
            <a:r>
              <a:rPr lang="es-ES" sz="1200" u="sng" kern="1200" dirty="0">
                <a:solidFill>
                  <a:schemeClr val="tx1"/>
                </a:solidFill>
                <a:effectLst/>
                <a:latin typeface="+mn-lt"/>
                <a:ea typeface="+mn-ea"/>
                <a:cs typeface="+mn-cs"/>
              </a:rPr>
              <a:t>monitorizando</a:t>
            </a:r>
            <a:r>
              <a:rPr lang="es-ES" sz="1200" kern="1200" dirty="0">
                <a:solidFill>
                  <a:schemeClr val="tx1"/>
                </a:solidFill>
                <a:effectLst/>
                <a:latin typeface="+mn-lt"/>
                <a:ea typeface="+mn-ea"/>
                <a:cs typeface="+mn-cs"/>
              </a:rPr>
              <a:t> la salud de los servicios</a:t>
            </a:r>
            <a:r>
              <a:rPr lang="es-ES" dirty="0"/>
              <a:t> </a:t>
            </a:r>
            <a:r>
              <a:rPr lang="es-ES" sz="1200" kern="1200" dirty="0">
                <a:solidFill>
                  <a:schemeClr val="tx1"/>
                </a:solidFill>
                <a:effectLst/>
                <a:latin typeface="+mn-lt"/>
                <a:ea typeface="+mn-ea"/>
                <a:cs typeface="+mn-cs"/>
              </a:rPr>
              <a:t>y se ha de controlar la deuda técnica fruto de un proceso de desarrollo más rápido.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14</a:t>
            </a:fld>
            <a:endParaRPr lang="es-ES"/>
          </a:p>
        </p:txBody>
      </p:sp>
    </p:spTree>
    <p:extLst>
      <p:ext uri="{BB962C8B-B14F-4D97-AF65-F5344CB8AC3E}">
        <p14:creationId xmlns:p14="http://schemas.microsoft.com/office/powerpoint/2010/main" val="4082219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contenedor es una unidad de aislamiento que puede acceder al sistema operativo de la máquina donde reside.</a:t>
            </a:r>
            <a:r>
              <a:rPr lang="es-ES" dirty="0"/>
              <a:t> </a:t>
            </a:r>
            <a:br>
              <a:rPr lang="es-ES" dirty="0"/>
            </a:br>
            <a:r>
              <a:rPr lang="es-ES" sz="1200" kern="1200" dirty="0">
                <a:solidFill>
                  <a:schemeClr val="tx1"/>
                </a:solidFill>
                <a:effectLst/>
                <a:latin typeface="+mn-lt"/>
                <a:ea typeface="+mn-ea"/>
                <a:cs typeface="+mn-cs"/>
              </a:rPr>
              <a:t>Hemos estudiado dos tecnologías en la memoria.</a:t>
            </a:r>
            <a:r>
              <a:rPr lang="es-ES" dirty="0"/>
              <a:t> </a:t>
            </a:r>
            <a:br>
              <a:rPr lang="es-ES" dirty="0"/>
            </a:br>
            <a:r>
              <a:rPr lang="es-ES" sz="1200" kern="1200" dirty="0">
                <a:solidFill>
                  <a:schemeClr val="tx1"/>
                </a:solidFill>
                <a:effectLst/>
                <a:latin typeface="+mn-lt"/>
                <a:ea typeface="+mn-ea"/>
                <a:cs typeface="+mn-cs"/>
              </a:rPr>
              <a:t>La principal ventaja de los contenedores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es que son una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muy ligera. Sin embargo, limitan al uso de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como base del entorno porque están muy acoplado a su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a:t>
            </a:r>
            <a:br>
              <a:rPr lang="es-ES" dirty="0"/>
            </a:br>
            <a:r>
              <a:rPr lang="es-ES" sz="1200" kern="1200" dirty="0">
                <a:solidFill>
                  <a:schemeClr val="tx1"/>
                </a:solidFill>
                <a:effectLst/>
                <a:latin typeface="+mn-lt"/>
                <a:ea typeface="+mn-ea"/>
                <a:cs typeface="+mn-cs"/>
              </a:rPr>
              <a:t>En cuanto a los contenedores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son los usados por alrededor del 25\% de las organizaciones. Su uso conlleva la construcción de imágenes que permiten la creación de un </a:t>
            </a:r>
            <a:r>
              <a:rPr lang="es-ES" sz="1200" u="sng" kern="1200" dirty="0">
                <a:solidFill>
                  <a:schemeClr val="tx1"/>
                </a:solidFill>
                <a:effectLst/>
                <a:latin typeface="+mn-lt"/>
                <a:ea typeface="+mn-ea"/>
                <a:cs typeface="+mn-cs"/>
              </a:rPr>
              <a:t>contendor</a:t>
            </a:r>
            <a:r>
              <a:rPr lang="es-ES" sz="1200" kern="1200" dirty="0">
                <a:solidFill>
                  <a:schemeClr val="tx1"/>
                </a:solidFill>
                <a:effectLst/>
                <a:latin typeface="+mn-lt"/>
                <a:ea typeface="+mn-ea"/>
                <a:cs typeface="+mn-cs"/>
              </a:rPr>
              <a:t> de manera </a:t>
            </a:r>
            <a:r>
              <a:rPr lang="es-ES" sz="1200" u="sng" kern="1200" dirty="0">
                <a:solidFill>
                  <a:schemeClr val="tx1"/>
                </a:solidFill>
                <a:effectLst/>
                <a:latin typeface="+mn-lt"/>
                <a:ea typeface="+mn-ea"/>
                <a:cs typeface="+mn-cs"/>
              </a:rPr>
              <a:t>reproducible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Además,su</a:t>
            </a:r>
            <a:r>
              <a:rPr lang="es-ES" sz="1200" kern="1200" dirty="0">
                <a:solidFill>
                  <a:schemeClr val="tx1"/>
                </a:solidFill>
                <a:effectLst/>
                <a:latin typeface="+mn-lt"/>
                <a:ea typeface="+mn-ea"/>
                <a:cs typeface="+mn-cs"/>
              </a:rPr>
              <a:t> facilidad hace que las tareas del despliegue puedan ser llevadas a cabo por diferentes equipos.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16</a:t>
            </a:fld>
            <a:endParaRPr lang="es-ES"/>
          </a:p>
        </p:txBody>
      </p:sp>
    </p:spTree>
    <p:extLst>
      <p:ext uri="{BB962C8B-B14F-4D97-AF65-F5344CB8AC3E}">
        <p14:creationId xmlns:p14="http://schemas.microsoft.com/office/powerpoint/2010/main" val="1350501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es una herramienta para la gestión de </a:t>
            </a:r>
            <a:r>
              <a:rPr lang="es-ES" sz="1200" u="sng" kern="1200" dirty="0">
                <a:solidFill>
                  <a:schemeClr val="tx1"/>
                </a:solidFill>
                <a:effectLst/>
                <a:latin typeface="+mn-lt"/>
                <a:ea typeface="+mn-ea"/>
                <a:cs typeface="+mn-cs"/>
              </a:rPr>
              <a:t>clústeres</a:t>
            </a:r>
            <a:r>
              <a:rPr lang="es-ES" sz="1200" kern="1200" dirty="0">
                <a:solidFill>
                  <a:schemeClr val="tx1"/>
                </a:solidFill>
                <a:effectLst/>
                <a:latin typeface="+mn-lt"/>
                <a:ea typeface="+mn-ea"/>
                <a:cs typeface="+mn-cs"/>
              </a:rPr>
              <a:t> y contenedores. Permiten gestionar las imágenes que originan los contenedores, los </a:t>
            </a:r>
            <a:r>
              <a:rPr lang="es-ES" sz="1200" u="sng" kern="1200" dirty="0">
                <a:solidFill>
                  <a:schemeClr val="tx1"/>
                </a:solidFill>
                <a:effectLst/>
                <a:latin typeface="+mn-lt"/>
                <a:ea typeface="+mn-ea"/>
                <a:cs typeface="+mn-cs"/>
              </a:rPr>
              <a:t>hosts</a:t>
            </a:r>
            <a:r>
              <a:rPr lang="es-ES" sz="1200" kern="1200" dirty="0">
                <a:solidFill>
                  <a:schemeClr val="tx1"/>
                </a:solidFill>
                <a:effectLst/>
                <a:latin typeface="+mn-lt"/>
                <a:ea typeface="+mn-ea"/>
                <a:cs typeface="+mn-cs"/>
              </a:rPr>
              <a:t>, las redes de contenedores,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De nuevo, se han estudiado los dos más empleados.</a:t>
            </a:r>
            <a:r>
              <a:rPr lang="es-ES" dirty="0"/>
              <a:t> </a:t>
            </a:r>
            <a:br>
              <a:rPr lang="es-ES" dirty="0"/>
            </a:b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se emplea principalmente para especificar el número de replicas que se desea tener </a:t>
            </a:r>
            <a:r>
              <a:rPr lang="es-ES" sz="1200" u="sng" kern="1200" dirty="0" err="1">
                <a:solidFill>
                  <a:schemeClr val="tx1"/>
                </a:solidFill>
                <a:effectLst/>
                <a:latin typeface="+mn-lt"/>
                <a:ea typeface="+mn-ea"/>
                <a:cs typeface="+mn-cs"/>
              </a:rPr>
              <a:t>simultánemanete</a:t>
            </a:r>
            <a:r>
              <a:rPr lang="es-ES" sz="1200" kern="1200" dirty="0">
                <a:solidFill>
                  <a:schemeClr val="tx1"/>
                </a:solidFill>
                <a:effectLst/>
                <a:latin typeface="+mn-lt"/>
                <a:ea typeface="+mn-ea"/>
                <a:cs typeface="+mn-cs"/>
              </a:rPr>
              <a:t> de un </a:t>
            </a:r>
            <a:r>
              <a:rPr lang="es-ES" sz="1200" u="sng" kern="1200" dirty="0">
                <a:solidFill>
                  <a:schemeClr val="tx1"/>
                </a:solidFill>
                <a:effectLst/>
                <a:latin typeface="+mn-lt"/>
                <a:ea typeface="+mn-ea"/>
                <a:cs typeface="+mn-cs"/>
              </a:rPr>
              <a:t>pod</a:t>
            </a:r>
            <a:r>
              <a:rPr lang="es-ES" sz="1200" kern="1200" dirty="0">
                <a:solidFill>
                  <a:schemeClr val="tx1"/>
                </a:solidFill>
                <a:effectLst/>
                <a:latin typeface="+mn-lt"/>
                <a:ea typeface="+mn-ea"/>
                <a:cs typeface="+mn-cs"/>
              </a:rPr>
              <a:t>, que representa un conjunto de contenedores. La herramienta es buena para asegurar la </a:t>
            </a:r>
            <a:r>
              <a:rPr lang="es-ES" sz="1200" u="sng" kern="1200" dirty="0" err="1">
                <a:solidFill>
                  <a:schemeClr val="tx1"/>
                </a:solidFill>
                <a:effectLst/>
                <a:latin typeface="+mn-lt"/>
                <a:ea typeface="+mn-ea"/>
                <a:cs typeface="+mn-cs"/>
              </a:rPr>
              <a:t>disponiblidad</a:t>
            </a:r>
            <a:r>
              <a:rPr lang="es-ES" sz="1200" kern="1200" dirty="0">
                <a:solidFill>
                  <a:schemeClr val="tx1"/>
                </a:solidFill>
                <a:effectLst/>
                <a:latin typeface="+mn-lt"/>
                <a:ea typeface="+mn-ea"/>
                <a:cs typeface="+mn-cs"/>
              </a:rPr>
              <a:t> de un servicio, pero no garantiza la </a:t>
            </a:r>
            <a:r>
              <a:rPr lang="es-ES" sz="1200" u="sng" kern="1200" dirty="0">
                <a:solidFill>
                  <a:schemeClr val="tx1"/>
                </a:solidFill>
                <a:effectLst/>
                <a:latin typeface="+mn-lt"/>
                <a:ea typeface="+mn-ea"/>
                <a:cs typeface="+mn-cs"/>
              </a:rPr>
              <a:t>escalabilidad</a:t>
            </a:r>
            <a:r>
              <a:rPr lang="es-ES" sz="1200" kern="1200" dirty="0">
                <a:solidFill>
                  <a:schemeClr val="tx1"/>
                </a:solidFill>
                <a:effectLst/>
                <a:latin typeface="+mn-lt"/>
                <a:ea typeface="+mn-ea"/>
                <a:cs typeface="+mn-cs"/>
              </a:rPr>
              <a:t> de esta, que debería basarse en reglas.</a:t>
            </a:r>
            <a:r>
              <a:rPr lang="es-ES" dirty="0"/>
              <a:t> </a:t>
            </a:r>
            <a:br>
              <a:rPr lang="es-ES" dirty="0"/>
            </a:b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Swarm</a:t>
            </a:r>
            <a:r>
              <a:rPr lang="es-ES" sz="1200" kern="1200" dirty="0">
                <a:solidFill>
                  <a:schemeClr val="tx1"/>
                </a:solidFill>
                <a:effectLst/>
                <a:latin typeface="+mn-lt"/>
                <a:ea typeface="+mn-ea"/>
                <a:cs typeface="+mn-cs"/>
              </a:rPr>
              <a:t> es el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nativa propuesta por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Gracias a esto, está completamente integrado en la línea de </a:t>
            </a:r>
            <a:r>
              <a:rPr lang="es-ES" sz="1200" u="sng" kern="1200" dirty="0">
                <a:solidFill>
                  <a:schemeClr val="tx1"/>
                </a:solidFill>
                <a:effectLst/>
                <a:latin typeface="+mn-lt"/>
                <a:ea typeface="+mn-ea"/>
                <a:cs typeface="+mn-cs"/>
              </a:rPr>
              <a:t>comandos</a:t>
            </a:r>
            <a:r>
              <a:rPr lang="es-ES" sz="1200" kern="1200" dirty="0">
                <a:solidFill>
                  <a:schemeClr val="tx1"/>
                </a:solidFill>
                <a:effectLst/>
                <a:latin typeface="+mn-lt"/>
                <a:ea typeface="+mn-ea"/>
                <a:cs typeface="+mn-cs"/>
              </a:rPr>
              <a:t> de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17</a:t>
            </a:fld>
            <a:endParaRPr lang="es-ES"/>
          </a:p>
        </p:txBody>
      </p:sp>
    </p:spTree>
    <p:extLst>
      <p:ext uri="{BB962C8B-B14F-4D97-AF65-F5344CB8AC3E}">
        <p14:creationId xmlns:p14="http://schemas.microsoft.com/office/powerpoint/2010/main" val="29846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objetivo desarrollo es realizar una aplicación móvil con </a:t>
            </a:r>
            <a:r>
              <a:rPr lang="es-ES" sz="1200" u="sng" kern="1200" dirty="0">
                <a:solidFill>
                  <a:schemeClr val="tx1"/>
                </a:solidFill>
                <a:effectLst/>
                <a:latin typeface="+mn-lt"/>
                <a:ea typeface="+mn-ea"/>
                <a:cs typeface="+mn-cs"/>
              </a:rPr>
              <a:t>Xamarin</a:t>
            </a:r>
            <a:r>
              <a:rPr lang="es-ES" sz="1200" kern="1200" dirty="0">
                <a:solidFill>
                  <a:schemeClr val="tx1"/>
                </a:solidFill>
                <a:effectLst/>
                <a:latin typeface="+mn-lt"/>
                <a:ea typeface="+mn-ea"/>
                <a:cs typeface="+mn-cs"/>
              </a:rPr>
              <a:t> donde destacan los siguientes casos de uso: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Realizar pedido.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Ver factura de un pedido.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Crear una incidencia.</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 partir de la </a:t>
            </a:r>
            <a:r>
              <a:rPr lang="es-ES" sz="1200" u="sng" kern="1200" dirty="0" err="1">
                <a:solidFill>
                  <a:schemeClr val="tx1"/>
                </a:solidFill>
                <a:effectLst/>
                <a:latin typeface="+mn-lt"/>
                <a:ea typeface="+mn-ea"/>
                <a:cs typeface="+mn-cs"/>
              </a:rPr>
              <a:t>descricpión</a:t>
            </a:r>
            <a:r>
              <a:rPr lang="es-ES" sz="1200" kern="1200" dirty="0">
                <a:solidFill>
                  <a:schemeClr val="tx1"/>
                </a:solidFill>
                <a:effectLst/>
                <a:latin typeface="+mn-lt"/>
                <a:ea typeface="+mn-ea"/>
                <a:cs typeface="+mn-cs"/>
              </a:rPr>
              <a:t> que se da en la descripción del caso de estudio, se puede obtener el siguiente diagrama de dominio. Un pedido está compuesto de productos, al igual que una incidencia contiene comentarios que intercambian los clientes con los empleados de la tienda.</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19</a:t>
            </a:fld>
            <a:endParaRPr lang="es-ES"/>
          </a:p>
        </p:txBody>
      </p:sp>
    </p:spTree>
    <p:extLst>
      <p:ext uri="{BB962C8B-B14F-4D97-AF65-F5344CB8AC3E}">
        <p14:creationId xmlns:p14="http://schemas.microsoft.com/office/powerpoint/2010/main" val="3667906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desarrollo de la aplicación siguiendo ambas alternativas se divide en tres grandes bloques: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el desarrollo del </a:t>
            </a:r>
            <a:r>
              <a:rPr lang="es-ES" sz="1200" u="sng" kern="1200" dirty="0" err="1">
                <a:solidFill>
                  <a:schemeClr val="tx1"/>
                </a:solidFill>
                <a:effectLst/>
                <a:latin typeface="+mn-lt"/>
                <a:ea typeface="+mn-ea"/>
                <a:cs typeface="+mn-cs"/>
              </a:rPr>
              <a:t>front</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y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El desarrollo del sistema comienza el 19 de junio y dura hasta el 29 de julio. En el </a:t>
            </a:r>
            <a:r>
              <a:rPr lang="es-ES" sz="1200" u="sng" kern="1200" dirty="0">
                <a:solidFill>
                  <a:schemeClr val="tx1"/>
                </a:solidFill>
                <a:effectLst/>
                <a:latin typeface="+mn-lt"/>
                <a:ea typeface="+mn-ea"/>
                <a:cs typeface="+mn-cs"/>
              </a:rPr>
              <a:t>cronograma</a:t>
            </a:r>
            <a:r>
              <a:rPr lang="es-ES" sz="1200" kern="1200" dirty="0">
                <a:solidFill>
                  <a:schemeClr val="tx1"/>
                </a:solidFill>
                <a:effectLst/>
                <a:latin typeface="+mn-lt"/>
                <a:ea typeface="+mn-ea"/>
                <a:cs typeface="+mn-cs"/>
              </a:rPr>
              <a:t> se pueden ver las principales tareas que se han llevado a cabo. </a:t>
            </a:r>
            <a:br>
              <a:rPr lang="es-ES" dirty="0"/>
            </a:br>
            <a:r>
              <a:rPr lang="es-ES" sz="1200" kern="1200" dirty="0">
                <a:solidFill>
                  <a:schemeClr val="tx1"/>
                </a:solidFill>
                <a:effectLst/>
                <a:latin typeface="+mn-lt"/>
                <a:ea typeface="+mn-ea"/>
                <a:cs typeface="+mn-cs"/>
              </a:rPr>
              <a:t>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(en azul) es el bloque que se alarga por más tiempo porque es donde se han evaluado diferentes detalles de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20</a:t>
            </a:fld>
            <a:endParaRPr lang="es-ES"/>
          </a:p>
        </p:txBody>
      </p:sp>
    </p:spTree>
    <p:extLst>
      <p:ext uri="{BB962C8B-B14F-4D97-AF65-F5344CB8AC3E}">
        <p14:creationId xmlns:p14="http://schemas.microsoft.com/office/powerpoint/2010/main" val="1052219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Después, explotando ese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se construyó la aplicación </a:t>
            </a:r>
            <a:r>
              <a:rPr lang="es-ES" sz="1200" u="sng" kern="1200" dirty="0" err="1">
                <a:solidFill>
                  <a:schemeClr val="tx1"/>
                </a:solidFill>
                <a:effectLst/>
                <a:latin typeface="+mn-lt"/>
                <a:ea typeface="+mn-ea"/>
                <a:cs typeface="+mn-cs"/>
              </a:rPr>
              <a:t>móvi</a:t>
            </a:r>
            <a:r>
              <a:rPr lang="es-ES" sz="1200" kern="1200" dirty="0">
                <a:solidFill>
                  <a:schemeClr val="tx1"/>
                </a:solidFill>
                <a:effectLst/>
                <a:latin typeface="+mn-lt"/>
                <a:ea typeface="+mn-ea"/>
                <a:cs typeface="+mn-cs"/>
              </a:rPr>
              <a:t>(en verde), cuyo código debía ser el mismo para comunicar con el sistema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o el monolítico.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21</a:t>
            </a:fld>
            <a:endParaRPr lang="es-ES"/>
          </a:p>
        </p:txBody>
      </p:sp>
    </p:spTree>
    <p:extLst>
      <p:ext uri="{BB962C8B-B14F-4D97-AF65-F5344CB8AC3E}">
        <p14:creationId xmlns:p14="http://schemas.microsoft.com/office/powerpoint/2010/main" val="1165414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en naranja aparece las tareas de </a:t>
            </a:r>
            <a:r>
              <a:rPr lang="es-ES" sz="1200" u="sng" kern="1200" dirty="0">
                <a:solidFill>
                  <a:schemeClr val="tx1"/>
                </a:solidFill>
                <a:effectLst/>
                <a:latin typeface="+mn-lt"/>
                <a:ea typeface="+mn-ea"/>
                <a:cs typeface="+mn-cs"/>
              </a:rPr>
              <a:t>refactorización</a:t>
            </a:r>
            <a:r>
              <a:rPr lang="es-ES" sz="1200" kern="1200" dirty="0">
                <a:solidFill>
                  <a:schemeClr val="tx1"/>
                </a:solidFill>
                <a:effectLst/>
                <a:latin typeface="+mn-lt"/>
                <a:ea typeface="+mn-ea"/>
                <a:cs typeface="+mn-cs"/>
              </a:rPr>
              <a:t> del sistema monolítico en uno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de menor duración porque consiste en la reorganización del código.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22</a:t>
            </a:fld>
            <a:endParaRPr lang="es-ES"/>
          </a:p>
        </p:txBody>
      </p:sp>
    </p:spTree>
    <p:extLst>
      <p:ext uri="{BB962C8B-B14F-4D97-AF65-F5344CB8AC3E}">
        <p14:creationId xmlns:p14="http://schemas.microsoft.com/office/powerpoint/2010/main" val="58552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primer lugar, vamos a repasar el índice de esta presentación.</a:t>
            </a:r>
          </a:p>
          <a:p>
            <a:endParaRPr lang="es-ES" dirty="0"/>
          </a:p>
          <a:p>
            <a:r>
              <a:rPr lang="es-ES" dirty="0"/>
              <a:t>En la introducción, comenzaremos presentando lo que es un microservicio y los objetivos de este trabajo.</a:t>
            </a:r>
          </a:p>
          <a:p>
            <a:endParaRPr lang="es-ES" dirty="0"/>
          </a:p>
          <a:p>
            <a:r>
              <a:rPr lang="es-ES" dirty="0"/>
              <a:t>Después, explicaremos la influencia de los microservicios en el proceso de desarrollo.</a:t>
            </a:r>
          </a:p>
          <a:p>
            <a:endParaRPr lang="es-ES" dirty="0"/>
          </a:p>
          <a:p>
            <a:r>
              <a:rPr lang="es-ES" dirty="0"/>
              <a:t>En el tercer punto resumiremos el estado del arte asociado a su tecnología.</a:t>
            </a:r>
          </a:p>
          <a:p>
            <a:endParaRPr lang="es-ES" dirty="0"/>
          </a:p>
          <a:p>
            <a:r>
              <a:rPr lang="es-ES" dirty="0"/>
              <a:t>Por último, presentaremos el caso de estudio realizado y las conclusiones que se extraen de él.</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2</a:t>
            </a:fld>
            <a:endParaRPr lang="es-ES" dirty="0"/>
          </a:p>
        </p:txBody>
      </p:sp>
    </p:spTree>
    <p:extLst>
      <p:ext uri="{BB962C8B-B14F-4D97-AF65-F5344CB8AC3E}">
        <p14:creationId xmlns:p14="http://schemas.microsoft.com/office/powerpoint/2010/main" val="2413425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arquitectura para el sistema monolítico se va a seguir la arquitectura de 6 capas que se emplea en mi organización.</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En la capa de Contratos es una capa transversal donde se definen las interfaces con las operaciones que desde el exterior se pueden solicitar a la parte servidora. También aquí se definen los objetos para la transferencia de datos.</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capa de persistencia es la única que accede directamente a la base de datos. Para hacerlo emplea </a:t>
            </a:r>
            <a:r>
              <a:rPr lang="es-ES" sz="1200" u="sng"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Core</a:t>
            </a:r>
            <a:r>
              <a:rPr lang="es-ES" sz="1200" kern="1200" dirty="0">
                <a:solidFill>
                  <a:schemeClr val="tx1"/>
                </a:solidFill>
                <a:effectLst/>
                <a:latin typeface="+mn-lt"/>
                <a:ea typeface="+mn-ea"/>
                <a:cs typeface="+mn-cs"/>
              </a:rPr>
              <a:t>, que </a:t>
            </a:r>
            <a:r>
              <a:rPr lang="es-ES" sz="1200" u="sng" kern="1200" dirty="0">
                <a:solidFill>
                  <a:schemeClr val="tx1"/>
                </a:solidFill>
                <a:effectLst/>
                <a:latin typeface="+mn-lt"/>
                <a:ea typeface="+mn-ea"/>
                <a:cs typeface="+mn-cs"/>
              </a:rPr>
              <a:t>mapea</a:t>
            </a:r>
            <a:r>
              <a:rPr lang="es-ES" sz="1200" kern="1200" dirty="0">
                <a:solidFill>
                  <a:schemeClr val="tx1"/>
                </a:solidFill>
                <a:effectLst/>
                <a:latin typeface="+mn-lt"/>
                <a:ea typeface="+mn-ea"/>
                <a:cs typeface="+mn-cs"/>
              </a:rPr>
              <a:t> el esquema relacional en objetos C\#.</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capa de dominio contiene las entidades de dominio que hemos analizado anteriormente.</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capa de aplicación contiene la lógica del negocio,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concreta de las interfaces definidas en la capa de contratos.</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capa de servicios es el punto de entrada al sistema, donde se definen los métodos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asociados a cada método de la interfaz de contratos. La capa de servicios delega en todo lo posible en la capa de aplicación.</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capa de </a:t>
            </a:r>
            <a:r>
              <a:rPr lang="es-ES" sz="1200" u="sng" kern="1200" dirty="0">
                <a:solidFill>
                  <a:schemeClr val="tx1"/>
                </a:solidFill>
                <a:effectLst/>
                <a:latin typeface="+mn-lt"/>
                <a:ea typeface="+mn-ea"/>
                <a:cs typeface="+mn-cs"/>
              </a:rPr>
              <a:t>proxy</a:t>
            </a:r>
            <a:r>
              <a:rPr lang="es-ES" sz="1200" kern="1200" dirty="0">
                <a:solidFill>
                  <a:schemeClr val="tx1"/>
                </a:solidFill>
                <a:effectLst/>
                <a:latin typeface="+mn-lt"/>
                <a:ea typeface="+mn-ea"/>
                <a:cs typeface="+mn-cs"/>
              </a:rPr>
              <a:t>, que se ejecuta en los consumidores de la parte servidora, como la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Se emplea para realizar llamadas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al servidor a través de código C\#.</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23</a:t>
            </a:fld>
            <a:endParaRPr lang="es-ES"/>
          </a:p>
        </p:txBody>
      </p:sp>
    </p:spTree>
    <p:extLst>
      <p:ext uri="{BB962C8B-B14F-4D97-AF65-F5344CB8AC3E}">
        <p14:creationId xmlns:p14="http://schemas.microsoft.com/office/powerpoint/2010/main" val="2887342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la construcción del sistema se han usado un gran número de herramientas, ya que se persigue desarrollar el sistema lo más similar a un software profesional. Entre estas herramientas destacamos:</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a:t>
            </a:r>
            <a:r>
              <a:rPr lang="es-ES" sz="1200" u="sng"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Core</a:t>
            </a:r>
            <a:r>
              <a:rPr lang="es-ES" sz="1200" kern="1200" dirty="0">
                <a:solidFill>
                  <a:schemeClr val="tx1"/>
                </a:solidFill>
                <a:effectLst/>
                <a:latin typeface="+mn-lt"/>
                <a:ea typeface="+mn-ea"/>
                <a:cs typeface="+mn-cs"/>
              </a:rPr>
              <a:t>: para la transformación del esquema relacional en objetos en el código.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Swagger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para la creación de una </a:t>
            </a:r>
            <a:r>
              <a:rPr lang="es-ES" sz="1200" u="sng" kern="1200" dirty="0">
                <a:solidFill>
                  <a:schemeClr val="tx1"/>
                </a:solidFill>
                <a:effectLst/>
                <a:latin typeface="+mn-lt"/>
                <a:ea typeface="+mn-ea"/>
                <a:cs typeface="+mn-cs"/>
              </a:rPr>
              <a:t>API</a:t>
            </a:r>
            <a:r>
              <a:rPr lang="es-ES" sz="1200" kern="1200" dirty="0">
                <a:solidFill>
                  <a:schemeClr val="tx1"/>
                </a:solidFill>
                <a:effectLst/>
                <a:latin typeface="+mn-lt"/>
                <a:ea typeface="+mn-ea"/>
                <a:cs typeface="+mn-cs"/>
              </a:rPr>
              <a:t> interactiva para probar la parte servidora.</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CodeMaid</a:t>
            </a:r>
            <a:r>
              <a:rPr lang="es-ES" sz="1200" kern="1200" dirty="0">
                <a:solidFill>
                  <a:schemeClr val="tx1"/>
                </a:solidFill>
                <a:effectLst/>
                <a:latin typeface="+mn-lt"/>
                <a:ea typeface="+mn-ea"/>
                <a:cs typeface="+mn-cs"/>
              </a:rPr>
              <a:t> y </a:t>
            </a:r>
            <a:r>
              <a:rPr lang="es-ES" sz="1200" u="sng" kern="1200" dirty="0">
                <a:solidFill>
                  <a:schemeClr val="tx1"/>
                </a:solidFill>
                <a:effectLst/>
                <a:latin typeface="+mn-lt"/>
                <a:ea typeface="+mn-ea"/>
                <a:cs typeface="+mn-cs"/>
              </a:rPr>
              <a:t>StyleCop</a:t>
            </a:r>
            <a:r>
              <a:rPr lang="es-ES" sz="1200" kern="1200" dirty="0">
                <a:solidFill>
                  <a:schemeClr val="tx1"/>
                </a:solidFill>
                <a:effectLst/>
                <a:latin typeface="+mn-lt"/>
                <a:ea typeface="+mn-ea"/>
                <a:cs typeface="+mn-cs"/>
              </a:rPr>
              <a:t>: para controlar la calidad del sistema desarrollado.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Xamarin</a:t>
            </a:r>
            <a:r>
              <a:rPr lang="es-ES" sz="1200" kern="1200" dirty="0">
                <a:solidFill>
                  <a:schemeClr val="tx1"/>
                </a:solidFill>
                <a:effectLst/>
                <a:latin typeface="+mn-lt"/>
                <a:ea typeface="+mn-ea"/>
                <a:cs typeface="+mn-cs"/>
              </a:rPr>
              <a:t>: para la construcción de la aplicación móvil </a:t>
            </a:r>
            <a:r>
              <a:rPr lang="es-ES" sz="1200" u="sng" kern="1200" dirty="0">
                <a:solidFill>
                  <a:schemeClr val="tx1"/>
                </a:solidFill>
                <a:effectLst/>
                <a:latin typeface="+mn-lt"/>
                <a:ea typeface="+mn-ea"/>
                <a:cs typeface="+mn-cs"/>
              </a:rPr>
              <a:t>multiplataforma</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y Azure: para el despliegue del sistema en un entorno de producción.</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24</a:t>
            </a:fld>
            <a:endParaRPr lang="es-ES"/>
          </a:p>
        </p:txBody>
      </p:sp>
    </p:spTree>
    <p:extLst>
      <p:ext uri="{BB962C8B-B14F-4D97-AF65-F5344CB8AC3E}">
        <p14:creationId xmlns:p14="http://schemas.microsoft.com/office/powerpoint/2010/main" val="401277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Pasamos ahora a la descomposición del sistema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Siguiendo el enfoque del diseño guiado por el dominio, podemos extraer a partir del modelo de dominio los siguientes contextos bien delimitados.</a:t>
            </a:r>
            <a:r>
              <a:rPr lang="es-ES" dirty="0"/>
              <a:t> </a:t>
            </a:r>
            <a:br>
              <a:rPr lang="es-ES" dirty="0"/>
            </a:br>
            <a:r>
              <a:rPr lang="es-ES" sz="1200" kern="1200" dirty="0">
                <a:solidFill>
                  <a:schemeClr val="tx1"/>
                </a:solidFill>
                <a:effectLst/>
                <a:latin typeface="+mn-lt"/>
                <a:ea typeface="+mn-ea"/>
                <a:cs typeface="+mn-cs"/>
              </a:rPr>
              <a:t>Cada contexto es firme candidato a convertirse en un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tal y como veremos. Otras descomposiciones son posibles, como por ejemplo incluir los Productos en un contexto separado al de pedidos. Sin embargo, no lo vamos a hacer así porque solo los pedidos están relacionados con los productos.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25</a:t>
            </a:fld>
            <a:endParaRPr lang="es-ES"/>
          </a:p>
        </p:txBody>
      </p:sp>
    </p:spTree>
    <p:extLst>
      <p:ext uri="{BB962C8B-B14F-4D97-AF65-F5344CB8AC3E}">
        <p14:creationId xmlns:p14="http://schemas.microsoft.com/office/powerpoint/2010/main" val="415718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esta figura podemos ver un diagrama de componentes del modelo, donde se han implementado como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los mismos contextos que antes señalábamos.</a:t>
            </a:r>
            <a:r>
              <a:rPr lang="es-ES" dirty="0"/>
              <a:t> </a:t>
            </a:r>
            <a:br>
              <a:rPr lang="es-ES" dirty="0"/>
            </a:br>
            <a:r>
              <a:rPr lang="es-ES" sz="1200" kern="1200" dirty="0">
                <a:solidFill>
                  <a:schemeClr val="tx1"/>
                </a:solidFill>
                <a:effectLst/>
                <a:latin typeface="+mn-lt"/>
                <a:ea typeface="+mn-ea"/>
                <a:cs typeface="+mn-cs"/>
              </a:rPr>
              <a:t>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es dueño de sus datos, por lo que tendrá su propia base de datos. </a:t>
            </a:r>
            <a:br>
              <a:rPr lang="es-ES" dirty="0"/>
            </a:br>
            <a:r>
              <a:rPr lang="es-ES" sz="1200" kern="1200" dirty="0">
                <a:solidFill>
                  <a:schemeClr val="tx1"/>
                </a:solidFill>
                <a:effectLst/>
                <a:latin typeface="+mn-lt"/>
                <a:ea typeface="+mn-ea"/>
                <a:cs typeface="+mn-cs"/>
              </a:rPr>
              <a:t>Además, código que existía compartido entre los módulos de incidencias y pedidos relacionado con operaciones </a:t>
            </a:r>
            <a:r>
              <a:rPr lang="es-ES" sz="1200" u="sng" kern="1200" dirty="0">
                <a:solidFill>
                  <a:schemeClr val="tx1"/>
                </a:solidFill>
                <a:effectLst/>
                <a:latin typeface="+mn-lt"/>
                <a:ea typeface="+mn-ea"/>
                <a:cs typeface="+mn-cs"/>
              </a:rPr>
              <a:t>CRUD</a:t>
            </a:r>
            <a:r>
              <a:rPr lang="es-ES" sz="1200" kern="1200" dirty="0">
                <a:solidFill>
                  <a:schemeClr val="tx1"/>
                </a:solidFill>
                <a:effectLst/>
                <a:latin typeface="+mn-lt"/>
                <a:ea typeface="+mn-ea"/>
                <a:cs typeface="+mn-cs"/>
              </a:rPr>
              <a:t> o el acceso a persistencia, se extraerá a una librería para que ambos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puedan seguir empleándolo sin duplicar el código.</a:t>
            </a:r>
            <a:r>
              <a:rPr lang="es-ES" dirty="0"/>
              <a:t> </a:t>
            </a:r>
            <a:br>
              <a:rPr lang="es-ES" dirty="0"/>
            </a:br>
            <a:r>
              <a:rPr lang="es-ES" sz="1200" kern="1200" dirty="0">
                <a:solidFill>
                  <a:schemeClr val="tx1"/>
                </a:solidFill>
                <a:effectLst/>
                <a:latin typeface="+mn-lt"/>
                <a:ea typeface="+mn-ea"/>
                <a:cs typeface="+mn-cs"/>
              </a:rPr>
              <a:t>Por último, para evaluar que se pueden emplear diferentes tecnologías en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se van llevar a cabo una serie de modificaciones respecto al sistema monolítico que ahora detallaremos.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26</a:t>
            </a:fld>
            <a:endParaRPr lang="es-ES"/>
          </a:p>
        </p:txBody>
      </p:sp>
    </p:spTree>
    <p:extLst>
      <p:ext uri="{BB962C8B-B14F-4D97-AF65-F5344CB8AC3E}">
        <p14:creationId xmlns:p14="http://schemas.microsoft.com/office/powerpoint/2010/main" val="92359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La primera observación que se puede realizar es que al no almacenar todos los datos dentro de una única base de datos, la integridad </a:t>
            </a:r>
            <a:r>
              <a:rPr lang="es-ES" sz="1200" u="sng" kern="1200" dirty="0">
                <a:solidFill>
                  <a:schemeClr val="tx1"/>
                </a:solidFill>
                <a:effectLst/>
                <a:latin typeface="+mn-lt"/>
                <a:ea typeface="+mn-ea"/>
                <a:cs typeface="+mn-cs"/>
              </a:rPr>
              <a:t>referencial</a:t>
            </a:r>
            <a:r>
              <a:rPr lang="es-ES" sz="1200" kern="1200" dirty="0">
                <a:solidFill>
                  <a:schemeClr val="tx1"/>
                </a:solidFill>
                <a:effectLst/>
                <a:latin typeface="+mn-lt"/>
                <a:ea typeface="+mn-ea"/>
                <a:cs typeface="+mn-cs"/>
              </a:rPr>
              <a:t> entre elementos de distintos contextos se pierde. Por ejemplo, ya no se puede tener una clave externa de la tabla pedidos a la de usuarios porque esas tablas ahora están en diferentes bases de datos.</a:t>
            </a:r>
            <a:r>
              <a:rPr lang="es-ES" dirty="0"/>
              <a:t> </a:t>
            </a:r>
            <a:br>
              <a:rPr lang="es-ES" dirty="0"/>
            </a:br>
            <a:r>
              <a:rPr lang="es-ES" sz="1200" kern="1200" dirty="0">
                <a:solidFill>
                  <a:schemeClr val="tx1"/>
                </a:solidFill>
                <a:effectLst/>
                <a:latin typeface="+mn-lt"/>
                <a:ea typeface="+mn-ea"/>
                <a:cs typeface="+mn-cs"/>
              </a:rPr>
              <a:t>Después, se ha desarrollado un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en otro lenguaje de programación. Se trata del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de notificaciones en Java. Se ha elegido este por ser de tamaño reducido y fácil de migrar.</a:t>
            </a:r>
            <a:r>
              <a:rPr lang="es-ES" dirty="0"/>
              <a:t> </a:t>
            </a:r>
            <a:br>
              <a:rPr lang="es-ES" dirty="0"/>
            </a:br>
            <a:r>
              <a:rPr lang="es-ES" sz="1200" kern="1200" dirty="0">
                <a:solidFill>
                  <a:schemeClr val="tx1"/>
                </a:solidFill>
                <a:effectLst/>
                <a:latin typeface="+mn-lt"/>
                <a:ea typeface="+mn-ea"/>
                <a:cs typeface="+mn-cs"/>
              </a:rPr>
              <a:t>También se ha desarrollado un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empleando una tecnología de base de datos distinta. En este caso, se ha empleado </a:t>
            </a:r>
            <a:r>
              <a:rPr lang="es-ES" sz="1200" u="sng" kern="1200" dirty="0">
                <a:solidFill>
                  <a:schemeClr val="tx1"/>
                </a:solidFill>
                <a:effectLst/>
                <a:latin typeface="+mn-lt"/>
                <a:ea typeface="+mn-ea"/>
                <a:cs typeface="+mn-cs"/>
              </a:rPr>
              <a:t>Firebase</a:t>
            </a:r>
            <a:r>
              <a:rPr lang="es-ES" sz="1200" kern="1200" dirty="0">
                <a:solidFill>
                  <a:schemeClr val="tx1"/>
                </a:solidFill>
                <a:effectLst/>
                <a:latin typeface="+mn-lt"/>
                <a:ea typeface="+mn-ea"/>
                <a:cs typeface="+mn-cs"/>
              </a:rPr>
              <a:t>, una base de datos clave-valor desarrollada por </a:t>
            </a:r>
            <a:r>
              <a:rPr lang="es-ES" sz="1200" u="sng" kern="1200" dirty="0">
                <a:solidFill>
                  <a:schemeClr val="tx1"/>
                </a:solidFill>
                <a:effectLst/>
                <a:latin typeface="+mn-lt"/>
                <a:ea typeface="+mn-ea"/>
                <a:cs typeface="+mn-cs"/>
              </a:rPr>
              <a:t>Google</a:t>
            </a:r>
            <a:r>
              <a:rPr lang="es-ES" sz="1200" kern="1200" dirty="0">
                <a:solidFill>
                  <a:schemeClr val="tx1"/>
                </a:solidFill>
                <a:effectLst/>
                <a:latin typeface="+mn-lt"/>
                <a:ea typeface="+mn-ea"/>
                <a:cs typeface="+mn-cs"/>
              </a:rPr>
              <a:t>. Para emplearla, se han mantenido las interfaces existentes en la capa de persistencia y se ha modificado su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para acceder a la base de datos a través de llamadas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en lugar de a través de </a:t>
            </a:r>
            <a:r>
              <a:rPr lang="es-ES" sz="1200" u="sng"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Core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Por último, hemos explicado que una de las mayores ventajas del uso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 que pueden evolucionar de forma independiente. Esto se plasma en el siguiente archivo de versiones donde se ve como la versión de cada servicio es diferente y evoluciona según sus necesidades.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27</a:t>
            </a:fld>
            <a:endParaRPr lang="es-ES"/>
          </a:p>
        </p:txBody>
      </p:sp>
    </p:spTree>
    <p:extLst>
      <p:ext uri="{BB962C8B-B14F-4D97-AF65-F5344CB8AC3E}">
        <p14:creationId xmlns:p14="http://schemas.microsoft.com/office/powerpoint/2010/main" val="440514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Podemos realizar el siguiente balance sobre el uso de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Es una arquitectura que escala mejor porque lo hace a nivel de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y de acuerdo a sus necesidades reales.</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Fomenta la alta cohesión y el bajo acoplamiento porque agrupa conjuntamente lo que en el dominio está relacionado y separa en otros contextos lo que no.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Como hemos visto, permite que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evolucione, se modifique y se despliegue de forma independiente al resto.</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Por otro lado, podemos citar los siguientes inconvenientes asociados a su uso: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descomposición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 un proceso arduo que se mejora de forma iterativa. Supone un </a:t>
            </a:r>
            <a:r>
              <a:rPr lang="es-ES" sz="1200" u="sng" kern="1200" dirty="0">
                <a:solidFill>
                  <a:schemeClr val="tx1"/>
                </a:solidFill>
                <a:effectLst/>
                <a:latin typeface="+mn-lt"/>
                <a:ea typeface="+mn-ea"/>
                <a:cs typeface="+mn-cs"/>
              </a:rPr>
              <a:t>sobrecoste</a:t>
            </a:r>
            <a:r>
              <a:rPr lang="es-ES" sz="1200" kern="1200" dirty="0">
                <a:solidFill>
                  <a:schemeClr val="tx1"/>
                </a:solidFill>
                <a:effectLst/>
                <a:latin typeface="+mn-lt"/>
                <a:ea typeface="+mn-ea"/>
                <a:cs typeface="+mn-cs"/>
              </a:rPr>
              <a:t>. Es muy difícil acertar en la descomposición a la primera, porque pueden surgir nuevos requisitos que nos replanteen el sistema completo.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La depuración es más costosa porque el número de piezas que intervienen para ofrecer una funcionalidad es mayor. En un caso de uso, pueden participar dos o tres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que se deben </a:t>
            </a:r>
            <a:r>
              <a:rPr lang="es-ES" sz="1200" u="sng" kern="1200" dirty="0">
                <a:solidFill>
                  <a:schemeClr val="tx1"/>
                </a:solidFill>
                <a:effectLst/>
                <a:latin typeface="+mn-lt"/>
                <a:ea typeface="+mn-ea"/>
                <a:cs typeface="+mn-cs"/>
              </a:rPr>
              <a:t>instanciar</a:t>
            </a:r>
            <a:r>
              <a:rPr lang="es-ES" sz="1200" kern="1200" dirty="0">
                <a:solidFill>
                  <a:schemeClr val="tx1"/>
                </a:solidFill>
                <a:effectLst/>
                <a:latin typeface="+mn-lt"/>
                <a:ea typeface="+mn-ea"/>
                <a:cs typeface="+mn-cs"/>
              </a:rPr>
              <a:t> en el proceso de depuración.</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No se pueden establecer restricciones de integridad </a:t>
            </a:r>
            <a:r>
              <a:rPr lang="es-ES" sz="1200" u="sng" kern="1200" dirty="0">
                <a:solidFill>
                  <a:schemeClr val="tx1"/>
                </a:solidFill>
                <a:effectLst/>
                <a:latin typeface="+mn-lt"/>
                <a:ea typeface="+mn-ea"/>
                <a:cs typeface="+mn-cs"/>
              </a:rPr>
              <a:t>referencial</a:t>
            </a:r>
            <a:r>
              <a:rPr lang="es-ES" sz="1200" kern="1200" dirty="0">
                <a:solidFill>
                  <a:schemeClr val="tx1"/>
                </a:solidFill>
                <a:effectLst/>
                <a:latin typeface="+mn-lt"/>
                <a:ea typeface="+mn-ea"/>
                <a:cs typeface="+mn-cs"/>
              </a:rPr>
              <a:t> ni operaciones atómicas porque existe más de una base datos. Esto conduce a la llamada consistencia eventual, que puede producir que en algún momento se observe en el sistema un dato incorrecto debido a que todavía no se ha propagado su actualización.</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31</a:t>
            </a:fld>
            <a:endParaRPr lang="es-ES"/>
          </a:p>
        </p:txBody>
      </p:sp>
    </p:spTree>
    <p:extLst>
      <p:ext uri="{BB962C8B-B14F-4D97-AF65-F5344CB8AC3E}">
        <p14:creationId xmlns:p14="http://schemas.microsoft.com/office/powerpoint/2010/main" val="55832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puede estar desarrollado internamente de forma diferente, pero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cooperan entre ellos. Los mecanismos de integración que establecen (</a:t>
            </a:r>
            <a:r>
              <a:rPr lang="es-ES" sz="1200" u="sng" kern="1200" dirty="0">
                <a:solidFill>
                  <a:schemeClr val="tx1"/>
                </a:solidFill>
                <a:effectLst/>
                <a:latin typeface="+mn-lt"/>
                <a:ea typeface="+mn-ea"/>
                <a:cs typeface="+mn-cs"/>
              </a:rPr>
              <a:t>REST</a:t>
            </a:r>
            <a:r>
              <a:rPr lang="es-ES" sz="1200" kern="1200" dirty="0">
                <a:solidFill>
                  <a:schemeClr val="tx1"/>
                </a:solidFill>
                <a:effectLst/>
                <a:latin typeface="+mn-lt"/>
                <a:ea typeface="+mn-ea"/>
                <a:cs typeface="+mn-cs"/>
              </a:rPr>
              <a:t>, colas, </a:t>
            </a:r>
            <a:r>
              <a:rPr lang="es-ES" sz="1200" u="sng" kern="1200" dirty="0">
                <a:solidFill>
                  <a:schemeClr val="tx1"/>
                </a:solidFill>
                <a:effectLst/>
                <a:latin typeface="+mn-lt"/>
                <a:ea typeface="+mn-ea"/>
                <a:cs typeface="+mn-cs"/>
              </a:rPr>
              <a:t>RPC</a:t>
            </a:r>
            <a:r>
              <a:rPr lang="es-ES" sz="1200" kern="1200" dirty="0">
                <a:solidFill>
                  <a:schemeClr val="tx1"/>
                </a:solidFill>
                <a:effectLst/>
                <a:latin typeface="+mn-lt"/>
                <a:ea typeface="+mn-ea"/>
                <a:cs typeface="+mn-cs"/>
              </a:rPr>
              <a:t>) deben estandarizarse en todo el sistema para facilitar su consumo.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Por último, puede existir código duplicado por usar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ya que algunas clases tienen que existir en todos ellos para su ejecución. Una forma de abordar este problema es mediante la generación automática de código, que aumenta la velocidad de desarrollo ya que un cambio puede suponer simplemente actualizar un modelo origen y regenerar código.</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32</a:t>
            </a:fld>
            <a:endParaRPr lang="es-ES"/>
          </a:p>
        </p:txBody>
      </p:sp>
    </p:spTree>
    <p:extLst>
      <p:ext uri="{BB962C8B-B14F-4D97-AF65-F5344CB8AC3E}">
        <p14:creationId xmlns:p14="http://schemas.microsoft.com/office/powerpoint/2010/main" val="1347637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a:t>
            </a:r>
            <a:r>
              <a:rPr lang="es-ES" sz="1200" u="sng" kern="1200" dirty="0" err="1">
                <a:solidFill>
                  <a:schemeClr val="tx1"/>
                </a:solidFill>
                <a:effectLst/>
                <a:latin typeface="+mn-lt"/>
                <a:ea typeface="+mn-ea"/>
                <a:cs typeface="+mn-cs"/>
              </a:rPr>
              <a:t>finaliar</a:t>
            </a:r>
            <a:r>
              <a:rPr lang="es-ES" sz="1200" kern="1200" dirty="0">
                <a:solidFill>
                  <a:schemeClr val="tx1"/>
                </a:solidFill>
                <a:effectLst/>
                <a:latin typeface="+mn-lt"/>
                <a:ea typeface="+mn-ea"/>
                <a:cs typeface="+mn-cs"/>
              </a:rPr>
              <a:t>, vamos a repasar las conclusiones de este trabajo:</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begin</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Se ha desarrollado satisfactoriamente el caso de estudio siguiendo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una monolítica.</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En cuanto al proceso de desarrollo, de una misma especificación hemos </a:t>
            </a:r>
            <a:r>
              <a:rPr lang="es-ES" sz="1200" u="sng" kern="1200" dirty="0" err="1">
                <a:solidFill>
                  <a:schemeClr val="tx1"/>
                </a:solidFill>
                <a:effectLst/>
                <a:latin typeface="+mn-lt"/>
                <a:ea typeface="+mn-ea"/>
                <a:cs typeface="+mn-cs"/>
              </a:rPr>
              <a:t>construído</a:t>
            </a:r>
            <a:r>
              <a:rPr lang="es-ES" sz="1200" kern="1200" dirty="0">
                <a:solidFill>
                  <a:schemeClr val="tx1"/>
                </a:solidFill>
                <a:effectLst/>
                <a:latin typeface="+mn-lt"/>
                <a:ea typeface="+mn-ea"/>
                <a:cs typeface="+mn-cs"/>
              </a:rPr>
              <a:t> dos sistemas distintos. Actividades como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el despliegue o las pruebas en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han resultado ser más desafiantes. Otras, como las de diseño, cobran mayor relevancia.</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En general, el mantenimiento es más simple en un sistema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item</a:t>
            </a:r>
            <a:r>
              <a:rPr lang="es-ES" sz="1200" kern="1200" dirty="0">
                <a:solidFill>
                  <a:schemeClr val="tx1"/>
                </a:solidFill>
                <a:effectLst/>
                <a:latin typeface="+mn-lt"/>
                <a:ea typeface="+mn-ea"/>
                <a:cs typeface="+mn-cs"/>
              </a:rPr>
              <a:t> 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que hemos mencionado son más fáciles de alcanzar en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\end{</a:t>
            </a:r>
            <a:r>
              <a:rPr lang="es-ES" sz="1200" kern="1200" dirty="0" err="1">
                <a:solidFill>
                  <a:schemeClr val="tx1"/>
                </a:solidFill>
                <a:effectLst/>
                <a:latin typeface="+mn-lt"/>
                <a:ea typeface="+mn-ea"/>
                <a:cs typeface="+mn-cs"/>
              </a:rPr>
              <a:t>itemize</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33</a:t>
            </a:fld>
            <a:endParaRPr lang="es-ES"/>
          </a:p>
        </p:txBody>
      </p:sp>
    </p:spTree>
    <p:extLst>
      <p:ext uri="{BB962C8B-B14F-4D97-AF65-F5344CB8AC3E}">
        <p14:creationId xmlns:p14="http://schemas.microsoft.com/office/powerpoint/2010/main" val="1347572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Se ha podido experimentar, de primera mano, con las tecnologías asociadas a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Personalmente, algunas de ellas, como </a:t>
            </a: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no las había utilizado nunca pero sí las conocía.</a:t>
            </a:r>
            <a:r>
              <a:rPr lang="es-ES" dirty="0"/>
              <a:t> </a:t>
            </a:r>
            <a:br>
              <a:rPr lang="es-ES" dirty="0"/>
            </a:br>
            <a:r>
              <a:rPr lang="es-ES" sz="1200" kern="1200" dirty="0">
                <a:solidFill>
                  <a:schemeClr val="tx1"/>
                </a:solidFill>
                <a:effectLst/>
                <a:latin typeface="+mn-lt"/>
                <a:ea typeface="+mn-ea"/>
                <a:cs typeface="+mn-cs"/>
              </a:rPr>
              <a:t>Este trabajo refleja el conocimiento adquirido en la Universidad y en mi experiencia laboral.</a:t>
            </a:r>
            <a:r>
              <a:rPr lang="es-ES" dirty="0"/>
              <a:t> </a:t>
            </a:r>
            <a:br>
              <a:rPr lang="es-ES" dirty="0"/>
            </a:br>
            <a:r>
              <a:rPr lang="es-ES" sz="1200" kern="1200" dirty="0">
                <a:solidFill>
                  <a:schemeClr val="tx1"/>
                </a:solidFill>
                <a:effectLst/>
                <a:latin typeface="+mn-lt"/>
                <a:ea typeface="+mn-ea"/>
                <a:cs typeface="+mn-cs"/>
              </a:rPr>
              <a:t>Por una parte, asignaturas como Proceso de Software (</a:t>
            </a:r>
            <a:r>
              <a:rPr lang="es-ES" sz="1200" u="sng" kern="1200" dirty="0">
                <a:solidFill>
                  <a:schemeClr val="tx1"/>
                </a:solidFill>
                <a:effectLst/>
                <a:latin typeface="+mn-lt"/>
                <a:ea typeface="+mn-ea"/>
                <a:cs typeface="+mn-cs"/>
              </a:rPr>
              <a:t>PSW</a:t>
            </a:r>
            <a:r>
              <a:rPr lang="es-ES" sz="1200" kern="1200" dirty="0">
                <a:solidFill>
                  <a:schemeClr val="tx1"/>
                </a:solidFill>
                <a:effectLst/>
                <a:latin typeface="+mn-lt"/>
                <a:ea typeface="+mn-ea"/>
                <a:cs typeface="+mn-cs"/>
              </a:rPr>
              <a:t>), Tecnología de Sistemas de Información en la Red (</a:t>
            </a:r>
            <a:r>
              <a:rPr lang="es-ES" sz="1200" u="sng" kern="1200" dirty="0">
                <a:solidFill>
                  <a:schemeClr val="tx1"/>
                </a:solidFill>
                <a:effectLst/>
                <a:latin typeface="+mn-lt"/>
                <a:ea typeface="+mn-ea"/>
                <a:cs typeface="+mn-cs"/>
              </a:rPr>
              <a:t>TSR</a:t>
            </a:r>
            <a:r>
              <a:rPr lang="es-ES" sz="1200" kern="1200" dirty="0">
                <a:solidFill>
                  <a:schemeClr val="tx1"/>
                </a:solidFill>
                <a:effectLst/>
                <a:latin typeface="+mn-lt"/>
                <a:ea typeface="+mn-ea"/>
                <a:cs typeface="+mn-cs"/>
              </a:rPr>
              <a:t>) O Sistemas </a:t>
            </a:r>
            <a:r>
              <a:rPr lang="es-ES" sz="1200" u="sng" kern="1200" dirty="0">
                <a:solidFill>
                  <a:schemeClr val="tx1"/>
                </a:solidFill>
                <a:effectLst/>
                <a:latin typeface="+mn-lt"/>
                <a:ea typeface="+mn-ea"/>
                <a:cs typeface="+mn-cs"/>
              </a:rPr>
              <a:t>Multimedia</a:t>
            </a:r>
            <a:r>
              <a:rPr lang="es-ES" sz="1200" kern="1200" dirty="0">
                <a:solidFill>
                  <a:schemeClr val="tx1"/>
                </a:solidFill>
                <a:effectLst/>
                <a:latin typeface="+mn-lt"/>
                <a:ea typeface="+mn-ea"/>
                <a:cs typeface="+mn-cs"/>
              </a:rPr>
              <a:t> Interactivos </a:t>
            </a:r>
            <a:r>
              <a:rPr lang="es-ES" sz="1200" u="sng" kern="1200" dirty="0">
                <a:solidFill>
                  <a:schemeClr val="tx1"/>
                </a:solidFill>
                <a:effectLst/>
                <a:latin typeface="+mn-lt"/>
                <a:ea typeface="+mn-ea"/>
                <a:cs typeface="+mn-cs"/>
              </a:rPr>
              <a:t>Multicanal</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SMM</a:t>
            </a:r>
            <a:r>
              <a:rPr lang="es-ES" sz="1200" kern="1200" dirty="0">
                <a:solidFill>
                  <a:schemeClr val="tx1"/>
                </a:solidFill>
                <a:effectLst/>
                <a:latin typeface="+mn-lt"/>
                <a:ea typeface="+mn-ea"/>
                <a:cs typeface="+mn-cs"/>
              </a:rPr>
              <a:t>) han sido de gran ayuda como punto de partida de este trabajo.</a:t>
            </a:r>
            <a:r>
              <a:rPr lang="es-ES" dirty="0"/>
              <a:t> </a:t>
            </a:r>
            <a:br>
              <a:rPr lang="es-ES" dirty="0"/>
            </a:br>
            <a:r>
              <a:rPr lang="es-ES" sz="1200" kern="1200" dirty="0">
                <a:solidFill>
                  <a:schemeClr val="tx1"/>
                </a:solidFill>
                <a:effectLst/>
                <a:latin typeface="+mn-lt"/>
                <a:ea typeface="+mn-ea"/>
                <a:cs typeface="+mn-cs"/>
              </a:rPr>
              <a:t>Por otra parte, he podido aplicar parte de mi experiencia laboral con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Además, el conocimiento adquirido realizando este trabajo está alineado con la empresa donde trabajo, donde he aumentado mi nivel de desempeño técnico en la construcción de aplicaciones reales.</a:t>
            </a:r>
            <a:r>
              <a:rPr lang="es-ES" dirty="0"/>
              <a:t> </a:t>
            </a:r>
            <a:br>
              <a:rPr lang="es-ES" dirty="0"/>
            </a:br>
            <a:r>
              <a:rPr lang="es-ES" sz="1200" kern="1200" dirty="0">
                <a:solidFill>
                  <a:schemeClr val="tx1"/>
                </a:solidFill>
                <a:effectLst/>
                <a:latin typeface="+mn-lt"/>
                <a:ea typeface="+mn-ea"/>
                <a:cs typeface="+mn-cs"/>
              </a:rPr>
              <a:t>Por último, en cuanto a líneas de trabajo futuras proponemos la realización y aplicación de un modelo de calidad a las alternativas desarrolladas en el caso de estudio. La comparación que se ha hecho en este trabajo respecto a 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ha sido informal. Como los sistemas ya han sido construidos, se podrían medir el nivel en que se alcanzan en cada solución, de forma más rigurosa con un modelo de calidad.</a:t>
            </a:r>
            <a:r>
              <a:rPr lang="es-ES" dirty="0"/>
              <a:t> </a:t>
            </a:r>
            <a:br>
              <a:rPr lang="es-ES" dirty="0"/>
            </a:br>
            <a:r>
              <a:rPr lang="es-ES" sz="1200" kern="1200" dirty="0">
                <a:solidFill>
                  <a:schemeClr val="tx1"/>
                </a:solidFill>
                <a:effectLst/>
                <a:latin typeface="+mn-lt"/>
                <a:ea typeface="+mn-ea"/>
                <a:cs typeface="+mn-cs"/>
              </a:rPr>
              <a:t>Gracias por su atención. Pasemos ahora al turno de preguntas.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34</a:t>
            </a:fld>
            <a:endParaRPr lang="es-ES"/>
          </a:p>
        </p:txBody>
      </p:sp>
    </p:spTree>
    <p:extLst>
      <p:ext uri="{BB962C8B-B14F-4D97-AF65-F5344CB8AC3E}">
        <p14:creationId xmlns:p14="http://schemas.microsoft.com/office/powerpoint/2010/main" val="252970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con la introducción.</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3</a:t>
            </a:fld>
            <a:endParaRPr lang="es-ES"/>
          </a:p>
        </p:txBody>
      </p:sp>
    </p:spTree>
    <p:extLst>
      <p:ext uri="{BB962C8B-B14F-4D97-AF65-F5344CB8AC3E}">
        <p14:creationId xmlns:p14="http://schemas.microsoft.com/office/powerpoint/2010/main" val="366746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Antes de entrar en materia, vamos a definir primero qué son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son servicios pequeños y autónomos que cooperan entre ellos. Vamos a desglosar esta definición:</a:t>
            </a:r>
            <a:r>
              <a:rPr lang="es-ES" dirty="0"/>
              <a:t> </a:t>
            </a:r>
          </a:p>
          <a:p>
            <a:br>
              <a:rPr lang="es-ES" dirty="0"/>
            </a:br>
            <a:r>
              <a:rPr lang="es-ES" sz="1200" kern="1200" dirty="0">
                <a:solidFill>
                  <a:schemeClr val="tx1"/>
                </a:solidFill>
                <a:effectLst/>
                <a:latin typeface="+mn-lt"/>
                <a:ea typeface="+mn-ea"/>
                <a:cs typeface="+mn-cs"/>
              </a:rPr>
              <a:t>Un servicio es un conjunto de funcionalidades que se expone a los clientes.</a:t>
            </a:r>
            <a:r>
              <a:rPr lang="es-ES" dirty="0"/>
              <a:t> </a:t>
            </a:r>
          </a:p>
          <a:p>
            <a:br>
              <a:rPr lang="es-ES" dirty="0"/>
            </a:br>
            <a:r>
              <a:rPr lang="es-ES" sz="1200" kern="1200" dirty="0">
                <a:solidFill>
                  <a:schemeClr val="tx1"/>
                </a:solidFill>
                <a:effectLst/>
                <a:latin typeface="+mn-lt"/>
                <a:ea typeface="+mn-ea"/>
                <a:cs typeface="+mn-cs"/>
              </a:rPr>
              <a:t>En cuanto a su tamaño, es más importante respetar los principios de alta cohesión y bajo acoplamiento que preocuparse por hacer los servicios lo más pequeños posible.</a:t>
            </a:r>
            <a:r>
              <a:rPr lang="es-ES" dirty="0"/>
              <a:t> </a:t>
            </a:r>
            <a:br>
              <a:rPr lang="es-ES" dirty="0"/>
            </a:br>
            <a:endParaRPr lang="es-ES" dirty="0"/>
          </a:p>
          <a:p>
            <a:r>
              <a:rPr lang="es-ES" sz="1200" kern="1200" dirty="0">
                <a:solidFill>
                  <a:schemeClr val="tx1"/>
                </a:solidFill>
                <a:effectLst/>
                <a:latin typeface="+mn-lt"/>
                <a:ea typeface="+mn-ea"/>
                <a:cs typeface="+mn-cs"/>
              </a:rPr>
              <a:t>Por último, la autonomía de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significa que cada uno puede evoluciona de forma independiente al resto.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4</a:t>
            </a:fld>
            <a:endParaRPr lang="es-ES"/>
          </a:p>
        </p:txBody>
      </p:sp>
    </p:spTree>
    <p:extLst>
      <p:ext uri="{BB962C8B-B14F-4D97-AF65-F5344CB8AC3E}">
        <p14:creationId xmlns:p14="http://schemas.microsoft.com/office/powerpoint/2010/main" val="316751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contraposición, una aplicación monolítica se define como aquella cuyos módulos no pueden ejecutarse de forma independiente.</a:t>
            </a:r>
            <a:r>
              <a:rPr lang="es-ES" dirty="0"/>
              <a:t> </a:t>
            </a:r>
          </a:p>
          <a:p>
            <a:br>
              <a:rPr lang="es-ES" dirty="0"/>
            </a:br>
            <a:r>
              <a:rPr lang="es-ES" sz="1200" kern="1200" dirty="0">
                <a:solidFill>
                  <a:schemeClr val="tx1"/>
                </a:solidFill>
                <a:effectLst/>
                <a:latin typeface="+mn-lt"/>
                <a:ea typeface="+mn-ea"/>
                <a:cs typeface="+mn-cs"/>
              </a:rPr>
              <a:t>Las arquitecturas monolíticas se caracterizan porque:</a:t>
            </a:r>
            <a:r>
              <a:rPr lang="es-ES" dirty="0"/>
              <a:t> </a:t>
            </a:r>
          </a:p>
          <a:p>
            <a:br>
              <a:rPr lang="es-ES" dirty="0"/>
            </a:br>
            <a:r>
              <a:rPr lang="es-ES" sz="1200" kern="1200" dirty="0">
                <a:solidFill>
                  <a:schemeClr val="tx1"/>
                </a:solidFill>
                <a:effectLst/>
                <a:latin typeface="+mn-lt"/>
                <a:ea typeface="+mn-ea"/>
                <a:cs typeface="+mn-cs"/>
              </a:rPr>
              <a:t>Conforme aumenta su tamaño, aumenta su complejidad, haciendo más costosa la introducción de cambios.</a:t>
            </a:r>
            <a:r>
              <a:rPr lang="es-ES" dirty="0"/>
              <a:t> </a:t>
            </a:r>
          </a:p>
          <a:p>
            <a:br>
              <a:rPr lang="es-ES" dirty="0"/>
            </a:br>
            <a:r>
              <a:rPr lang="es-ES" sz="1200" kern="1200" dirty="0">
                <a:solidFill>
                  <a:schemeClr val="tx1"/>
                </a:solidFill>
                <a:effectLst/>
                <a:latin typeface="+mn-lt"/>
                <a:ea typeface="+mn-ea"/>
                <a:cs typeface="+mn-cs"/>
              </a:rPr>
              <a:t>No se puede escalar cada módulo de acuerdo a sus necesidades. En su lugar, se debe escalar el sistema como una única pieza o monolito.</a:t>
            </a:r>
            <a:r>
              <a:rPr lang="es-ES" dirty="0"/>
              <a:t> </a:t>
            </a:r>
          </a:p>
          <a:p>
            <a:br>
              <a:rPr lang="es-ES" dirty="0"/>
            </a:br>
            <a:r>
              <a:rPr lang="es-ES" sz="1200" kern="1200" dirty="0">
                <a:solidFill>
                  <a:schemeClr val="tx1"/>
                </a:solidFill>
                <a:effectLst/>
                <a:latin typeface="+mn-lt"/>
                <a:ea typeface="+mn-ea"/>
                <a:cs typeface="+mn-cs"/>
              </a:rPr>
              <a:t>El uso de herramientas y lenguajes está limitado. Todos los módulos deban emplear prácticamente los mismos.</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5</a:t>
            </a:fld>
            <a:endParaRPr lang="es-ES"/>
          </a:p>
        </p:txBody>
      </p:sp>
    </p:spTree>
    <p:extLst>
      <p:ext uri="{BB962C8B-B14F-4D97-AF65-F5344CB8AC3E}">
        <p14:creationId xmlns:p14="http://schemas.microsoft.com/office/powerpoint/2010/main" val="420631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Uno de los objetivos principales de una organización debe ser desarrollar sistemas de calidad. Se debe poner el foco en emplear una arquitectura de software que se adapte a las necesidades del negocio.</a:t>
            </a:r>
            <a:r>
              <a:rPr lang="es-ES" dirty="0"/>
              <a:t> </a:t>
            </a:r>
          </a:p>
          <a:p>
            <a:br>
              <a:rPr lang="es-ES" dirty="0"/>
            </a:br>
            <a:r>
              <a:rPr lang="es-ES" sz="1200" kern="1200" dirty="0">
                <a:solidFill>
                  <a:schemeClr val="tx1"/>
                </a:solidFill>
                <a:effectLst/>
                <a:latin typeface="+mn-lt"/>
                <a:ea typeface="+mn-ea"/>
                <a:cs typeface="+mn-cs"/>
              </a:rPr>
              <a:t>Actualmente, trabajo en una organización dentro del departamento de I+D. Esta organización apuesta por el uso de </a:t>
            </a:r>
            <a:r>
              <a:rPr lang="es-ES" sz="1200" u="sng" kern="1200" dirty="0">
                <a:solidFill>
                  <a:schemeClr val="tx1"/>
                </a:solidFill>
                <a:effectLst/>
                <a:latin typeface="+mn-lt"/>
                <a:ea typeface="+mn-ea"/>
                <a:cs typeface="+mn-cs"/>
              </a:rPr>
              <a:t>microservicios</a:t>
            </a:r>
            <a:r>
              <a:rPr lang="es-ES" sz="1200" u="none" kern="1200" dirty="0">
                <a:solidFill>
                  <a:schemeClr val="tx1"/>
                </a:solidFill>
                <a:effectLst/>
                <a:latin typeface="+mn-lt"/>
                <a:ea typeface="+mn-ea"/>
                <a:cs typeface="+mn-cs"/>
              </a:rPr>
              <a:t> en los productos nuevos que está desarrollando</a:t>
            </a:r>
            <a:r>
              <a:rPr lang="es-ES" sz="1200" kern="1200" dirty="0">
                <a:solidFill>
                  <a:schemeClr val="tx1"/>
                </a:solidFill>
                <a:effectLst/>
                <a:latin typeface="+mn-lt"/>
                <a:ea typeface="+mn-ea"/>
                <a:cs typeface="+mn-cs"/>
              </a:rPr>
              <a:t>. Mi labor aquí ha consistido en desarrollar algunos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para la generación de informes y herramientas para la generación automática de código a partir de modelos. </a:t>
            </a:r>
            <a:br>
              <a:rPr lang="es-ES" dirty="0"/>
            </a:br>
            <a:endParaRPr lang="es-ES" dirty="0"/>
          </a:p>
          <a:p>
            <a:r>
              <a:rPr lang="es-ES" sz="1200" kern="1200" dirty="0">
                <a:solidFill>
                  <a:schemeClr val="tx1"/>
                </a:solidFill>
                <a:effectLst/>
                <a:latin typeface="+mn-lt"/>
                <a:ea typeface="+mn-ea"/>
                <a:cs typeface="+mn-cs"/>
              </a:rPr>
              <a:t>Como motivación personal, busco profundizar mi conocimiento en las tecnologías asociadas a los </a:t>
            </a:r>
            <a:r>
              <a:rPr lang="es-ES" sz="1200" u="sng" kern="1200" dirty="0">
                <a:solidFill>
                  <a:schemeClr val="tx1"/>
                </a:solidFill>
                <a:effectLst/>
                <a:latin typeface="+mn-lt"/>
                <a:ea typeface="+mn-ea"/>
                <a:cs typeface="+mn-cs"/>
              </a:rPr>
              <a:t>microservicios</a:t>
            </a:r>
            <a:r>
              <a:rPr lang="es-ES" sz="1200" u="none" kern="1200" dirty="0">
                <a:solidFill>
                  <a:schemeClr val="tx1"/>
                </a:solidFill>
                <a:effectLst/>
                <a:latin typeface="+mn-lt"/>
                <a:ea typeface="+mn-ea"/>
                <a:cs typeface="+mn-cs"/>
              </a:rPr>
              <a:t>, más allá de las empleadas en esta organización.</a:t>
            </a:r>
            <a:r>
              <a:rPr lang="es-ES" u="none" dirty="0"/>
              <a:t> </a:t>
            </a:r>
            <a:br>
              <a:rPr lang="es-ES" dirty="0"/>
            </a:br>
            <a:endParaRPr lang="es-ES" dirty="0"/>
          </a:p>
          <a:p>
            <a:r>
              <a:rPr lang="es-ES" sz="1200" kern="1200" dirty="0">
                <a:solidFill>
                  <a:schemeClr val="tx1"/>
                </a:solidFill>
                <a:effectLst/>
                <a:latin typeface="+mn-lt"/>
                <a:ea typeface="+mn-ea"/>
                <a:cs typeface="+mn-cs"/>
              </a:rPr>
              <a:t>Además, queremos presentar un caso de estudio con la suficiente envergadura para reflejar la realidad de los microservicios: sus ventajas, inconvenientes, cuándo es recomendable su uso,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6</a:t>
            </a:fld>
            <a:endParaRPr lang="es-ES"/>
          </a:p>
        </p:txBody>
      </p:sp>
    </p:spTree>
    <p:extLst>
      <p:ext uri="{BB962C8B-B14F-4D97-AF65-F5344CB8AC3E}">
        <p14:creationId xmlns:p14="http://schemas.microsoft.com/office/powerpoint/2010/main" val="156761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Los objetivos que persigue este trabajo son los siguientes:</a:t>
            </a:r>
            <a:r>
              <a:rPr lang="es-ES" dirty="0"/>
              <a:t> </a:t>
            </a:r>
            <a:br>
              <a:rPr lang="es-ES" dirty="0"/>
            </a:br>
            <a:br>
              <a:rPr lang="es-ES" dirty="0"/>
            </a:br>
            <a:r>
              <a:rPr lang="es-ES" dirty="0"/>
              <a:t>D</a:t>
            </a:r>
            <a:r>
              <a:rPr lang="es-ES" sz="1200" kern="1200" dirty="0">
                <a:solidFill>
                  <a:schemeClr val="tx1"/>
                </a:solidFill>
                <a:effectLst/>
                <a:latin typeface="+mn-lt"/>
                <a:ea typeface="+mn-ea"/>
                <a:cs typeface="+mn-cs"/>
              </a:rPr>
              <a:t>esarrollar una misma aplicación para el comercio electrónico siguiendo dos arquitecturas diferentes: una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otra monolítica.</a:t>
            </a:r>
            <a:r>
              <a:rPr lang="es-ES" dirty="0"/>
              <a:t> </a:t>
            </a:r>
            <a:br>
              <a:rPr lang="es-ES" dirty="0"/>
            </a:br>
            <a:endParaRPr lang="es-ES" dirty="0"/>
          </a:p>
          <a:p>
            <a:r>
              <a:rPr lang="es-ES" dirty="0"/>
              <a:t>C</a:t>
            </a:r>
            <a:r>
              <a:rPr lang="es-ES" sz="1200" kern="1200" dirty="0">
                <a:solidFill>
                  <a:schemeClr val="tx1"/>
                </a:solidFill>
                <a:effectLst/>
                <a:latin typeface="+mn-lt"/>
                <a:ea typeface="+mn-ea"/>
                <a:cs typeface="+mn-cs"/>
              </a:rPr>
              <a:t>omparar el proceso de desarrollo de ambos sistemas a lo largo del ciclo de vida del software.</a:t>
            </a:r>
            <a:r>
              <a:rPr lang="es-ES" dirty="0"/>
              <a:t> </a:t>
            </a:r>
            <a:br>
              <a:rPr lang="es-ES" dirty="0"/>
            </a:br>
            <a:endParaRPr lang="es-ES" dirty="0"/>
          </a:p>
          <a:p>
            <a:r>
              <a:rPr lang="es-ES" dirty="0"/>
              <a:t>E</a:t>
            </a:r>
            <a:r>
              <a:rPr lang="es-ES" sz="1200" kern="1200" dirty="0">
                <a:solidFill>
                  <a:schemeClr val="tx1"/>
                </a:solidFill>
                <a:effectLst/>
                <a:latin typeface="+mn-lt"/>
                <a:ea typeface="+mn-ea"/>
                <a:cs typeface="+mn-cs"/>
              </a:rPr>
              <a:t>valuar cómo realizar diferentes modificaciones durante el mantenimiento de ambas aplicaciones.</a:t>
            </a:r>
            <a:r>
              <a:rPr lang="es-ES" dirty="0"/>
              <a:t> </a:t>
            </a:r>
            <a:br>
              <a:rPr lang="es-ES" dirty="0"/>
            </a:br>
            <a:endParaRPr lang="es-ES" dirty="0"/>
          </a:p>
          <a:p>
            <a:r>
              <a:rPr lang="es-ES" sz="1200" kern="1200" dirty="0">
                <a:solidFill>
                  <a:schemeClr val="tx1"/>
                </a:solidFill>
                <a:effectLst/>
                <a:latin typeface="+mn-lt"/>
                <a:ea typeface="+mn-ea"/>
                <a:cs typeface="+mn-cs"/>
              </a:rPr>
              <a:t>Examinar ambas arquitecturas respecto a los requisitos no funcionales de disponibilidad, tolerancia a fallos, utilización de recursos y capacidad para ser reemplazado.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7</a:t>
            </a:fld>
            <a:endParaRPr lang="es-ES"/>
          </a:p>
        </p:txBody>
      </p:sp>
    </p:spTree>
    <p:extLst>
      <p:ext uri="{BB962C8B-B14F-4D97-AF65-F5344CB8AC3E}">
        <p14:creationId xmlns:p14="http://schemas.microsoft.com/office/powerpoint/2010/main" val="128029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la especificación de requisitos, los requisitos no funcionales son restricciones impuestas sobre el sistema a desarrollar. </a:t>
            </a:r>
          </a:p>
          <a:p>
            <a:r>
              <a:rPr lang="es-ES" sz="1200" kern="1200" dirty="0">
                <a:solidFill>
                  <a:schemeClr val="tx1"/>
                </a:solidFill>
                <a:effectLst/>
                <a:latin typeface="+mn-lt"/>
                <a:ea typeface="+mn-ea"/>
                <a:cs typeface="+mn-cs"/>
              </a:rPr>
              <a:t>Algunas de estas restricciones pueden ser como ha de ser de fiable o escalable un sistema.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este motivo, los arquitectos los tienen muy presentes porque conducen hacia la elección de una arquitectura u otra.</a:t>
            </a:r>
            <a:r>
              <a:rPr lang="es-ES" dirty="0"/>
              <a:t> </a:t>
            </a:r>
          </a:p>
          <a:p>
            <a:br>
              <a:rPr lang="es-ES" dirty="0"/>
            </a:br>
            <a:r>
              <a:rPr lang="es-ES" sz="1200" kern="1200" dirty="0">
                <a:solidFill>
                  <a:schemeClr val="tx1"/>
                </a:solidFill>
                <a:effectLst/>
                <a:latin typeface="+mn-lt"/>
                <a:ea typeface="+mn-ea"/>
                <a:cs typeface="+mn-cs"/>
              </a:rPr>
              <a:t>Los siguientes atributos de calidad de la </a:t>
            </a:r>
            <a:r>
              <a:rPr lang="es-ES" sz="1200" u="sng" kern="1200" dirty="0">
                <a:solidFill>
                  <a:schemeClr val="tx1"/>
                </a:solidFill>
                <a:effectLst/>
                <a:latin typeface="+mn-lt"/>
                <a:ea typeface="+mn-ea"/>
                <a:cs typeface="+mn-cs"/>
              </a:rPr>
              <a:t>ISO</a:t>
            </a:r>
            <a:r>
              <a:rPr lang="es-ES" sz="1200" kern="1200" dirty="0">
                <a:solidFill>
                  <a:schemeClr val="tx1"/>
                </a:solidFill>
                <a:effectLst/>
                <a:latin typeface="+mn-lt"/>
                <a:ea typeface="+mn-ea"/>
                <a:cs typeface="+mn-cs"/>
              </a:rPr>
              <a:t> 25010 se pueden expresar como requisitos no funcionales que nos plantearían emplear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9</a:t>
            </a:fld>
            <a:endParaRPr lang="es-ES"/>
          </a:p>
        </p:txBody>
      </p:sp>
    </p:spTree>
    <p:extLst>
      <p:ext uri="{BB962C8B-B14F-4D97-AF65-F5344CB8AC3E}">
        <p14:creationId xmlns:p14="http://schemas.microsoft.com/office/powerpoint/2010/main" val="356020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diseño de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está estrechamente ligado al enfoque de diseño guiado por el dominio.</a:t>
            </a:r>
            <a:r>
              <a:rPr lang="es-ES" dirty="0"/>
              <a:t> </a:t>
            </a:r>
          </a:p>
          <a:p>
            <a:r>
              <a:rPr lang="es-ES" sz="1200" kern="1200" dirty="0">
                <a:solidFill>
                  <a:schemeClr val="tx1"/>
                </a:solidFill>
                <a:effectLst/>
                <a:latin typeface="+mn-lt"/>
                <a:ea typeface="+mn-ea"/>
                <a:cs typeface="+mn-cs"/>
              </a:rPr>
              <a:t>El dominio representa lo que hace una organización.</a:t>
            </a:r>
          </a:p>
          <a:p>
            <a:r>
              <a:rPr lang="es-ES" sz="1200" kern="1200" dirty="0">
                <a:solidFill>
                  <a:schemeClr val="tx1"/>
                </a:solidFill>
                <a:effectLst/>
                <a:latin typeface="+mn-lt"/>
                <a:ea typeface="+mn-ea"/>
                <a:cs typeface="+mn-cs"/>
              </a:rPr>
              <a:t>Se divide en contextos bien delimitados, que son áreas independientes unas de otras. </a:t>
            </a:r>
            <a:br>
              <a:rPr lang="es-ES" dirty="0"/>
            </a:br>
            <a:r>
              <a:rPr lang="es-ES" sz="1200" kern="1200" dirty="0">
                <a:solidFill>
                  <a:schemeClr val="tx1"/>
                </a:solidFill>
                <a:effectLst/>
                <a:latin typeface="+mn-lt"/>
                <a:ea typeface="+mn-ea"/>
                <a:cs typeface="+mn-cs"/>
              </a:rPr>
              <a:t>Dentro de cada contexto se emplea un lenguaje ubicuo: un lenguaje común que emplean tanto los </a:t>
            </a:r>
            <a:r>
              <a:rPr lang="es-ES" sz="1200" u="sng" kern="1200" dirty="0">
                <a:solidFill>
                  <a:schemeClr val="tx1"/>
                </a:solidFill>
                <a:effectLst/>
                <a:latin typeface="+mn-lt"/>
                <a:ea typeface="+mn-ea"/>
                <a:cs typeface="+mn-cs"/>
              </a:rPr>
              <a:t>desarrolladores</a:t>
            </a:r>
            <a:r>
              <a:rPr lang="es-ES" sz="1200" kern="1200" dirty="0">
                <a:solidFill>
                  <a:schemeClr val="tx1"/>
                </a:solidFill>
                <a:effectLst/>
                <a:latin typeface="+mn-lt"/>
                <a:ea typeface="+mn-ea"/>
                <a:cs typeface="+mn-cs"/>
              </a:rPr>
              <a:t> como los expertos del dominio.</a:t>
            </a:r>
            <a:r>
              <a:rPr lang="es-ES" dirty="0"/>
              <a:t> </a:t>
            </a:r>
            <a:br>
              <a:rPr lang="es-ES" dirty="0"/>
            </a:br>
            <a:endParaRPr lang="es-ES" dirty="0"/>
          </a:p>
          <a:p>
            <a:r>
              <a:rPr lang="es-ES" sz="1200" kern="1200" dirty="0">
                <a:solidFill>
                  <a:schemeClr val="tx1"/>
                </a:solidFill>
                <a:effectLst/>
                <a:latin typeface="+mn-lt"/>
                <a:ea typeface="+mn-ea"/>
                <a:cs typeface="+mn-cs"/>
              </a:rPr>
              <a:t>En la figura se muestran dos contextos bien delimitados que pertenecen a un mismo dominio, la gestión de un hospital. En ellos, una entidad del mundo real como es una persona aparece modelada como dos conceptos. Dentro de cada contexto, cada concepto tendrá unos atributos diferentes.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Sin embargo, existen algunos atributos como el Nombre, que aparecen en ambos. Este tipo de atributos requieren que el sistema sincronice los cambios del atributo que se hagan en un contexto hacia el otro.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10</a:t>
            </a:fld>
            <a:endParaRPr lang="es-ES"/>
          </a:p>
        </p:txBody>
      </p:sp>
    </p:spTree>
    <p:extLst>
      <p:ext uri="{BB962C8B-B14F-4D97-AF65-F5344CB8AC3E}">
        <p14:creationId xmlns:p14="http://schemas.microsoft.com/office/powerpoint/2010/main" val="49526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C53E9-21FE-4318-B93A-5B331E4235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913EEE-C4B0-4ED7-BB7E-513AC3C1D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5BC4AE2-6472-4B10-8E38-CEB6EF1008DA}"/>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37390FDB-6B40-4EE7-9276-785C5DBC07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E8C8FC-38B2-479F-AFD7-FA5817E1E7A2}"/>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02930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0B48E-8FC0-4787-AD32-32377ECD23B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628789-CDA6-4B88-8E3E-AFEE6BB87F7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8431B6-A9AD-46F4-898D-67542C343563}"/>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A2DB9709-1D1F-45C7-AA01-0CB3694BDB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22894B-2826-4D06-9570-68FEB034178D}"/>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30023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29EB51-3889-428B-9022-25334414D0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073FB8-BF42-400C-8BA5-0C4A323A418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113BE82-BEDE-4660-9185-F74A3896A0EE}"/>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378B1DA9-9E3D-4FDC-B6D4-7E713950E7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652961-CB2E-45C1-B107-C8FD8F7C1108}"/>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0597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A0C0-C4D7-46F7-8CE6-8884E5CC51C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E28E7F-1629-4947-B771-4EBAD796087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A1FF27-29B0-45AA-8F7D-14D7052FC3EE}"/>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32B8D8C0-C096-45ED-8B98-84D2547825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2FA1C3-6690-49C9-9C3C-618464294B27}"/>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412785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7CF9E-A92B-4B43-9BC4-9D9746F109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592D1D-5395-47FD-BC33-A71356E71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0B81F2-FE55-4B0E-AE6E-3CB5A8FF089C}"/>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32801191-2FAE-4E3B-AF0F-0F3D563E60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8682C1-E30B-44CF-B84F-D679502EB1A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8809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D929D-0913-4CF8-A974-F342228BAF0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088A95-A8EC-466C-9DCE-CAF7FC25C4E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5D741F3-CE8C-4001-AD04-1B3C6944336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53019A-D836-4A81-9F8A-E16353105026}"/>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6" name="Marcador de pie de página 5">
            <a:extLst>
              <a:ext uri="{FF2B5EF4-FFF2-40B4-BE49-F238E27FC236}">
                <a16:creationId xmlns:a16="http://schemas.microsoft.com/office/drawing/2014/main" id="{5F0AE9CC-7326-4DA2-919E-DD689F064D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7B353E0-D974-406B-B907-FE38F1147C6E}"/>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18597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B1DB7-4AE0-47C3-8919-065FFD33557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FA5FA5-3E80-47DD-A884-2EBCCD0C0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893D26F-B011-4E65-A7F7-60A260F22FC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5CA5003-EBBB-4C95-B520-1E85470EE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72CC2BE-8DB2-473D-B7B4-3ADC3438014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6410894-D76C-450F-855D-92B97B93CE47}"/>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8" name="Marcador de pie de página 7">
            <a:extLst>
              <a:ext uri="{FF2B5EF4-FFF2-40B4-BE49-F238E27FC236}">
                <a16:creationId xmlns:a16="http://schemas.microsoft.com/office/drawing/2014/main" id="{F8D28EA0-7535-461B-9E0E-C2532FDB4DA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073EC7F-CD47-4075-9AB8-85519DC0239F}"/>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2965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63B2C-3DDD-4EE8-8975-78E529932D8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DE3E50-39F6-4234-A007-6D136D18EE7B}"/>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4" name="Marcador de pie de página 3">
            <a:extLst>
              <a:ext uri="{FF2B5EF4-FFF2-40B4-BE49-F238E27FC236}">
                <a16:creationId xmlns:a16="http://schemas.microsoft.com/office/drawing/2014/main" id="{8304D3FB-F998-4478-B795-D090DB4C68F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5149C2-2370-4675-B9D5-35832930C299}"/>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62119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7E245D-9DE8-4F8C-BCCC-885A785E06D8}"/>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3" name="Marcador de pie de página 2">
            <a:extLst>
              <a:ext uri="{FF2B5EF4-FFF2-40B4-BE49-F238E27FC236}">
                <a16:creationId xmlns:a16="http://schemas.microsoft.com/office/drawing/2014/main" id="{A443CBD2-EB47-4C32-91F0-04FD12A447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0C503FD-9DF6-4C97-9B78-F95CFB3A585A}"/>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0024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BEF21-1CB0-4616-8EA7-536BD74E4C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1F8CB3-1D73-4292-8A4F-2464E0E70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E416B9-896A-4434-9B95-CCEA3DC7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9DAC0DB-43C0-469B-A371-30326BC320EC}"/>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6" name="Marcador de pie de página 5">
            <a:extLst>
              <a:ext uri="{FF2B5EF4-FFF2-40B4-BE49-F238E27FC236}">
                <a16:creationId xmlns:a16="http://schemas.microsoft.com/office/drawing/2014/main" id="{86473F7B-BEAA-48BE-BD7E-1CB144A8F4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6F8A2D-04DC-4CE5-9B49-F37DEC6F9FC0}"/>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12672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1063C-5043-4367-83FC-712E05CFAE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D0C5C8E-F82D-4F9F-923A-A3338C892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A41F70E-9567-4245-BE89-7D9CFF5AE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D2D9A6D-BD6B-4220-8C31-46FCF9129844}"/>
              </a:ext>
            </a:extLst>
          </p:cNvPr>
          <p:cNvSpPr>
            <a:spLocks noGrp="1"/>
          </p:cNvSpPr>
          <p:nvPr>
            <p:ph type="dt" sz="half" idx="10"/>
          </p:nvPr>
        </p:nvSpPr>
        <p:spPr/>
        <p:txBody>
          <a:bodyPr/>
          <a:lstStyle/>
          <a:p>
            <a:fld id="{CFD3D9E8-AEA8-4266-B9F7-F80F9467AD05}" type="datetimeFigureOut">
              <a:rPr lang="es-ES" smtClean="0"/>
              <a:t>12/09/2018</a:t>
            </a:fld>
            <a:endParaRPr lang="es-ES"/>
          </a:p>
        </p:txBody>
      </p:sp>
      <p:sp>
        <p:nvSpPr>
          <p:cNvPr id="6" name="Marcador de pie de página 5">
            <a:extLst>
              <a:ext uri="{FF2B5EF4-FFF2-40B4-BE49-F238E27FC236}">
                <a16:creationId xmlns:a16="http://schemas.microsoft.com/office/drawing/2014/main" id="{6500B86F-DB86-4BDF-BAC7-6DFABAF4FA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9B8B147-401D-47FE-8401-E870A539BE0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628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BB5D6-6E36-4FAD-96BC-DA6D4E4D2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F17FFD-FF01-4F03-AFBB-9A5A3450F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4A0ED0-E47F-4397-892D-7AD02B6FC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3D9E8-AEA8-4266-B9F7-F80F9467AD05}" type="datetimeFigureOut">
              <a:rPr lang="es-ES" smtClean="0"/>
              <a:t>12/09/2018</a:t>
            </a:fld>
            <a:endParaRPr lang="es-ES"/>
          </a:p>
        </p:txBody>
      </p:sp>
      <p:sp>
        <p:nvSpPr>
          <p:cNvPr id="5" name="Marcador de pie de página 4">
            <a:extLst>
              <a:ext uri="{FF2B5EF4-FFF2-40B4-BE49-F238E27FC236}">
                <a16:creationId xmlns:a16="http://schemas.microsoft.com/office/drawing/2014/main" id="{659E45DA-1569-4A11-ACCC-F01A7B3D9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5E4C36-AF72-46E8-BB75-7C4B00024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5C8E-E234-4012-A049-14ABECB4DBCC}" type="slidenum">
              <a:rPr lang="es-ES" smtClean="0"/>
              <a:t>‹Nº›</a:t>
            </a:fld>
            <a:endParaRPr lang="es-ES"/>
          </a:p>
        </p:txBody>
      </p:sp>
    </p:spTree>
    <p:extLst>
      <p:ext uri="{BB962C8B-B14F-4D97-AF65-F5344CB8AC3E}">
        <p14:creationId xmlns:p14="http://schemas.microsoft.com/office/powerpoint/2010/main" val="159457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fontScale="90000"/>
          </a:bodyPr>
          <a:lstStyle/>
          <a:p>
            <a:r>
              <a:rPr lang="es-ES" sz="4800" b="1" dirty="0"/>
              <a:t>Desarrollo de software basado en microservicios: </a:t>
            </a:r>
            <a:br>
              <a:rPr lang="es-ES" sz="4800" b="1" dirty="0"/>
            </a:br>
            <a:r>
              <a:rPr lang="es-ES" sz="4800" b="1" dirty="0"/>
              <a:t>un caso de estudio para evaluar sus </a:t>
            </a:r>
            <a:br>
              <a:rPr lang="es-ES" sz="4800" b="1" dirty="0"/>
            </a:br>
            <a:r>
              <a:rPr lang="es-ES" sz="4800" b="1" dirty="0"/>
              <a:t>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3"/>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4"/>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b="1" dirty="0"/>
              <a:t>Autor</a:t>
            </a:r>
            <a:r>
              <a:rPr lang="es-ES" dirty="0"/>
              <a:t>: Víctor Alberto Iranzo Jiménez</a:t>
            </a:r>
          </a:p>
          <a:p>
            <a:pPr algn="r"/>
            <a:r>
              <a:rPr lang="es-ES" b="1" dirty="0"/>
              <a:t>Tutor</a:t>
            </a:r>
            <a:r>
              <a:rPr lang="es-ES" dirty="0"/>
              <a:t>: Patricio Orlando Letelier Torres</a:t>
            </a:r>
          </a:p>
          <a:p>
            <a:pPr algn="r"/>
            <a:r>
              <a:rPr lang="es-ES" b="1" dirty="0"/>
              <a:t>Curso</a:t>
            </a:r>
            <a:r>
              <a:rPr lang="es-ES" dirty="0"/>
              <a:t>: 2017/2018</a:t>
            </a:r>
          </a:p>
        </p:txBody>
      </p:sp>
    </p:spTree>
    <p:extLst>
      <p:ext uri="{BB962C8B-B14F-4D97-AF65-F5344CB8AC3E}">
        <p14:creationId xmlns:p14="http://schemas.microsoft.com/office/powerpoint/2010/main" val="172614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316CB7A-3D76-4C0E-9EBB-5101F4D093F7}"/>
              </a:ext>
            </a:extLst>
          </p:cNvPr>
          <p:cNvSpPr/>
          <p:nvPr/>
        </p:nvSpPr>
        <p:spPr>
          <a:xfrm>
            <a:off x="0" y="0"/>
            <a:ext cx="4471106"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EEAF761A-303C-4CD2-AC69-363B20E69248}"/>
              </a:ext>
            </a:extLst>
          </p:cNvPr>
          <p:cNvSpPr>
            <a:spLocks noGrp="1"/>
          </p:cNvSpPr>
          <p:nvPr>
            <p:ph type="title"/>
          </p:nvPr>
        </p:nvSpPr>
        <p:spPr>
          <a:xfrm>
            <a:off x="648929" y="629266"/>
            <a:ext cx="3505495" cy="1622321"/>
          </a:xfrm>
        </p:spPr>
        <p:txBody>
          <a:bodyPr>
            <a:normAutofit/>
          </a:bodyPr>
          <a:lstStyle/>
          <a:p>
            <a:r>
              <a:rPr lang="es-ES" b="1" dirty="0">
                <a:solidFill>
                  <a:schemeClr val="bg1"/>
                </a:solidFill>
              </a:rPr>
              <a:t>Diseño del sistema</a:t>
            </a:r>
          </a:p>
        </p:txBody>
      </p:sp>
      <p:sp>
        <p:nvSpPr>
          <p:cNvPr id="3" name="Marcador de contenido 2">
            <a:extLst>
              <a:ext uri="{FF2B5EF4-FFF2-40B4-BE49-F238E27FC236}">
                <a16:creationId xmlns:a16="http://schemas.microsoft.com/office/drawing/2014/main" id="{DF8E6911-D703-484B-B54E-5CDAA9505A2C}"/>
              </a:ext>
            </a:extLst>
          </p:cNvPr>
          <p:cNvSpPr>
            <a:spLocks noGrp="1"/>
          </p:cNvSpPr>
          <p:nvPr>
            <p:ph idx="1"/>
          </p:nvPr>
        </p:nvSpPr>
        <p:spPr>
          <a:xfrm>
            <a:off x="332249" y="2517264"/>
            <a:ext cx="3822175" cy="4178300"/>
          </a:xfrm>
        </p:spPr>
        <p:txBody>
          <a:bodyPr>
            <a:normAutofit/>
          </a:bodyPr>
          <a:lstStyle/>
          <a:p>
            <a:r>
              <a:rPr lang="es-ES" sz="2400" dirty="0">
                <a:solidFill>
                  <a:schemeClr val="bg1"/>
                </a:solidFill>
              </a:rPr>
              <a:t>Diseño guiado por el dominio (DDD)</a:t>
            </a:r>
          </a:p>
          <a:p>
            <a:pPr lvl="1"/>
            <a:r>
              <a:rPr lang="es-ES" dirty="0">
                <a:solidFill>
                  <a:schemeClr val="bg1"/>
                </a:solidFill>
              </a:rPr>
              <a:t>Contextos delimitados</a:t>
            </a:r>
          </a:p>
          <a:p>
            <a:pPr lvl="1"/>
            <a:r>
              <a:rPr lang="es-ES" dirty="0">
                <a:solidFill>
                  <a:schemeClr val="bg1"/>
                </a:solidFill>
              </a:rPr>
              <a:t>Lenguaje ubicuo</a:t>
            </a:r>
          </a:p>
        </p:txBody>
      </p:sp>
      <p:sp>
        <p:nvSpPr>
          <p:cNvPr id="20"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A5637A6-1016-41CC-8A7C-6F1235C28138}"/>
              </a:ext>
            </a:extLst>
          </p:cNvPr>
          <p:cNvPicPr>
            <a:picLocks noChangeAspect="1"/>
          </p:cNvPicPr>
          <p:nvPr/>
        </p:nvPicPr>
        <p:blipFill>
          <a:blip r:embed="rId3">
            <a:lum bright="-20000" contrast="40000"/>
          </a:blip>
          <a:stretch>
            <a:fillRect/>
          </a:stretch>
        </p:blipFill>
        <p:spPr>
          <a:xfrm>
            <a:off x="4572005" y="1092200"/>
            <a:ext cx="7619995" cy="4935262"/>
          </a:xfrm>
          <a:prstGeom prst="rect">
            <a:avLst/>
          </a:prstGeom>
          <a:effectLst/>
        </p:spPr>
      </p:pic>
    </p:spTree>
    <p:extLst>
      <p:ext uri="{BB962C8B-B14F-4D97-AF65-F5344CB8AC3E}">
        <p14:creationId xmlns:p14="http://schemas.microsoft.com/office/powerpoint/2010/main" val="42586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F7FAEC-420A-46A0-91FE-EE62DBA2E1E0}"/>
              </a:ext>
            </a:extLst>
          </p:cNvPr>
          <p:cNvSpPr>
            <a:spLocks noGrp="1"/>
          </p:cNvSpPr>
          <p:nvPr>
            <p:ph type="title"/>
          </p:nvPr>
        </p:nvSpPr>
        <p:spPr>
          <a:xfrm>
            <a:off x="211666" y="520365"/>
            <a:ext cx="4010829" cy="1597315"/>
          </a:xfrm>
          <a:noFill/>
          <a:ln w="19050">
            <a:noFill/>
          </a:ln>
        </p:spPr>
        <p:txBody>
          <a:bodyPr wrap="square">
            <a:normAutofit/>
          </a:bodyPr>
          <a:lstStyle/>
          <a:p>
            <a:pPr algn="ctr"/>
            <a:r>
              <a:rPr lang="es-ES" b="1" dirty="0">
                <a:solidFill>
                  <a:schemeClr val="bg1"/>
                </a:solidFill>
              </a:rPr>
              <a:t>Implementación del sistema</a:t>
            </a:r>
          </a:p>
        </p:txBody>
      </p:sp>
      <p:sp>
        <p:nvSpPr>
          <p:cNvPr id="3" name="Marcador de contenido 2">
            <a:extLst>
              <a:ext uri="{FF2B5EF4-FFF2-40B4-BE49-F238E27FC236}">
                <a16:creationId xmlns:a16="http://schemas.microsoft.com/office/drawing/2014/main" id="{4608E2D7-D0CD-4310-B74C-B14A405E2D3B}"/>
              </a:ext>
            </a:extLst>
          </p:cNvPr>
          <p:cNvSpPr>
            <a:spLocks noGrp="1"/>
          </p:cNvSpPr>
          <p:nvPr>
            <p:ph idx="1"/>
          </p:nvPr>
        </p:nvSpPr>
        <p:spPr>
          <a:xfrm>
            <a:off x="486156" y="2558290"/>
            <a:ext cx="3736339" cy="3626945"/>
          </a:xfrm>
        </p:spPr>
        <p:txBody>
          <a:bodyPr>
            <a:normAutofit/>
          </a:bodyPr>
          <a:lstStyle/>
          <a:p>
            <a:pPr marL="0" indent="0">
              <a:buNone/>
            </a:pPr>
            <a:endParaRPr lang="es-ES" sz="1800" dirty="0">
              <a:solidFill>
                <a:schemeClr val="bg1"/>
              </a:solidFill>
            </a:endParaRPr>
          </a:p>
          <a:p>
            <a:r>
              <a:rPr lang="es-ES" sz="2600" dirty="0">
                <a:solidFill>
                  <a:schemeClr val="bg1"/>
                </a:solidFill>
              </a:rPr>
              <a:t>Integración de microservicios:</a:t>
            </a:r>
          </a:p>
          <a:p>
            <a:pPr lvl="1"/>
            <a:r>
              <a:rPr lang="es-ES" sz="2600" dirty="0">
                <a:solidFill>
                  <a:schemeClr val="bg1"/>
                </a:solidFill>
              </a:rPr>
              <a:t>RPC</a:t>
            </a:r>
          </a:p>
          <a:p>
            <a:pPr lvl="1"/>
            <a:r>
              <a:rPr lang="es-ES" sz="2600" dirty="0">
                <a:solidFill>
                  <a:schemeClr val="bg1"/>
                </a:solidFill>
              </a:rPr>
              <a:t>REST</a:t>
            </a:r>
          </a:p>
          <a:p>
            <a:pPr lvl="1"/>
            <a:r>
              <a:rPr lang="es-ES" sz="2600" dirty="0">
                <a:solidFill>
                  <a:schemeClr val="bg1"/>
                </a:solidFill>
              </a:rPr>
              <a:t>Basada en eventos</a:t>
            </a:r>
          </a:p>
        </p:txBody>
      </p:sp>
      <p:pic>
        <p:nvPicPr>
          <p:cNvPr id="7" name="Imagen 6">
            <a:extLst>
              <a:ext uri="{FF2B5EF4-FFF2-40B4-BE49-F238E27FC236}">
                <a16:creationId xmlns:a16="http://schemas.microsoft.com/office/drawing/2014/main" id="{2DD4920A-4CAA-47E3-A185-2875E083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963" y="1729269"/>
            <a:ext cx="7114371" cy="4090763"/>
          </a:xfrm>
          <a:prstGeom prst="rect">
            <a:avLst/>
          </a:prstGeom>
        </p:spPr>
      </p:pic>
    </p:spTree>
    <p:extLst>
      <p:ext uri="{BB962C8B-B14F-4D97-AF65-F5344CB8AC3E}">
        <p14:creationId xmlns:p14="http://schemas.microsoft.com/office/powerpoint/2010/main" val="9750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9DD79-B3D1-45FE-9B17-E9A5AB56BCA1}"/>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4800" b="1" kern="1200" dirty="0" err="1">
                <a:solidFill>
                  <a:schemeClr val="bg1"/>
                </a:solidFill>
                <a:latin typeface="+mj-lt"/>
                <a:ea typeface="+mj-ea"/>
                <a:cs typeface="+mj-cs"/>
              </a:rPr>
              <a:t>Pruebas</a:t>
            </a:r>
            <a:endParaRPr lang="en-US" sz="4800" b="1" kern="1200" dirty="0">
              <a:solidFill>
                <a:schemeClr val="bg1"/>
              </a:solidFill>
              <a:latin typeface="+mj-lt"/>
              <a:ea typeface="+mj-ea"/>
              <a:cs typeface="+mj-cs"/>
            </a:endParaRPr>
          </a:p>
        </p:txBody>
      </p:sp>
      <p:pic>
        <p:nvPicPr>
          <p:cNvPr id="7" name="Imagen 6">
            <a:extLst>
              <a:ext uri="{FF2B5EF4-FFF2-40B4-BE49-F238E27FC236}">
                <a16:creationId xmlns:a16="http://schemas.microsoft.com/office/drawing/2014/main" id="{A288A3EE-1319-4D5B-AF7B-197BE905A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148" y="1675227"/>
            <a:ext cx="5651703" cy="4394199"/>
          </a:xfrm>
          <a:prstGeom prst="rect">
            <a:avLst/>
          </a:prstGeom>
        </p:spPr>
      </p:pic>
    </p:spTree>
    <p:extLst>
      <p:ext uri="{BB962C8B-B14F-4D97-AF65-F5344CB8AC3E}">
        <p14:creationId xmlns:p14="http://schemas.microsoft.com/office/powerpoint/2010/main" val="166367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55C680-1658-43CE-B5CD-115A11C4E479}"/>
              </a:ext>
            </a:extLst>
          </p:cNvPr>
          <p:cNvSpPr>
            <a:spLocks noGrp="1"/>
          </p:cNvSpPr>
          <p:nvPr>
            <p:ph type="title"/>
          </p:nvPr>
        </p:nvSpPr>
        <p:spPr>
          <a:xfrm>
            <a:off x="643467" y="643467"/>
            <a:ext cx="3363974" cy="1597315"/>
          </a:xfrm>
          <a:noFill/>
          <a:ln w="19050">
            <a:noFill/>
          </a:ln>
        </p:spPr>
        <p:txBody>
          <a:bodyPr wrap="square">
            <a:normAutofit/>
          </a:bodyPr>
          <a:lstStyle/>
          <a:p>
            <a:pPr algn="ctr"/>
            <a:r>
              <a:rPr lang="es-ES" b="1" dirty="0">
                <a:solidFill>
                  <a:schemeClr val="bg1"/>
                </a:solidFill>
              </a:rPr>
              <a:t>Despliegue</a:t>
            </a:r>
          </a:p>
        </p:txBody>
      </p:sp>
      <p:sp>
        <p:nvSpPr>
          <p:cNvPr id="3" name="Marcador de contenido 2">
            <a:extLst>
              <a:ext uri="{FF2B5EF4-FFF2-40B4-BE49-F238E27FC236}">
                <a16:creationId xmlns:a16="http://schemas.microsoft.com/office/drawing/2014/main" id="{D0BDC5FE-2A81-41B7-9310-DCB5B9BDD807}"/>
              </a:ext>
            </a:extLst>
          </p:cNvPr>
          <p:cNvSpPr>
            <a:spLocks noGrp="1"/>
          </p:cNvSpPr>
          <p:nvPr>
            <p:ph idx="1"/>
          </p:nvPr>
        </p:nvSpPr>
        <p:spPr>
          <a:xfrm>
            <a:off x="419100" y="2587244"/>
            <a:ext cx="3746499" cy="3419856"/>
          </a:xfrm>
        </p:spPr>
        <p:txBody>
          <a:bodyPr>
            <a:normAutofit/>
          </a:bodyPr>
          <a:lstStyle/>
          <a:p>
            <a:r>
              <a:rPr lang="es-ES" sz="2400" u="sng" dirty="0">
                <a:solidFill>
                  <a:schemeClr val="bg1"/>
                </a:solidFill>
              </a:rPr>
              <a:t>Máquinas virtuales:</a:t>
            </a:r>
          </a:p>
          <a:p>
            <a:pPr marL="0" indent="0">
              <a:buNone/>
            </a:pPr>
            <a:r>
              <a:rPr lang="es-ES" sz="2400" dirty="0">
                <a:solidFill>
                  <a:schemeClr val="bg1"/>
                </a:solidFill>
              </a:rPr>
              <a:t>Mayor tiempo de despliegue y consumo de recursos.</a:t>
            </a:r>
          </a:p>
          <a:p>
            <a:endParaRPr lang="es-ES" sz="2400" dirty="0">
              <a:solidFill>
                <a:schemeClr val="bg1"/>
              </a:solidFill>
            </a:endParaRPr>
          </a:p>
          <a:p>
            <a:r>
              <a:rPr lang="es-ES" sz="2400" u="sng" dirty="0">
                <a:solidFill>
                  <a:schemeClr val="bg1"/>
                </a:solidFill>
              </a:rPr>
              <a:t>Contenedores</a:t>
            </a:r>
            <a:r>
              <a:rPr lang="es-ES" sz="2400" dirty="0">
                <a:solidFill>
                  <a:schemeClr val="bg1"/>
                </a:solidFill>
              </a:rPr>
              <a:t>: </a:t>
            </a:r>
          </a:p>
          <a:p>
            <a:pPr marL="0" indent="0">
              <a:buNone/>
            </a:pPr>
            <a:r>
              <a:rPr lang="es-ES" sz="2400" dirty="0">
                <a:solidFill>
                  <a:schemeClr val="bg1"/>
                </a:solidFill>
              </a:rPr>
              <a:t>Más ligeros pero menor grado de aislamiento.</a:t>
            </a:r>
          </a:p>
        </p:txBody>
      </p:sp>
      <p:pic>
        <p:nvPicPr>
          <p:cNvPr id="5" name="Imagen 4">
            <a:extLst>
              <a:ext uri="{FF2B5EF4-FFF2-40B4-BE49-F238E27FC236}">
                <a16:creationId xmlns:a16="http://schemas.microsoft.com/office/drawing/2014/main" id="{186FC96B-E55B-4AA1-9158-48D51A443E9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809066" y="1981200"/>
            <a:ext cx="7202437" cy="3810000"/>
          </a:xfrm>
          <a:prstGeom prst="rect">
            <a:avLst/>
          </a:prstGeom>
        </p:spPr>
      </p:pic>
    </p:spTree>
    <p:extLst>
      <p:ext uri="{BB962C8B-B14F-4D97-AF65-F5344CB8AC3E}">
        <p14:creationId xmlns:p14="http://schemas.microsoft.com/office/powerpoint/2010/main" val="20656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D7DB3-F7C7-415E-843B-0EEAF1FA6497}"/>
              </a:ext>
            </a:extLst>
          </p:cNvPr>
          <p:cNvSpPr>
            <a:spLocks noGrp="1"/>
          </p:cNvSpPr>
          <p:nvPr>
            <p:ph type="title"/>
          </p:nvPr>
        </p:nvSpPr>
        <p:spPr>
          <a:xfrm>
            <a:off x="488728" y="614864"/>
            <a:ext cx="7474172" cy="1325563"/>
          </a:xfrm>
        </p:spPr>
        <p:txBody>
          <a:bodyPr>
            <a:normAutofit/>
          </a:bodyPr>
          <a:lstStyle/>
          <a:p>
            <a:r>
              <a:rPr lang="es-ES" b="1" dirty="0"/>
              <a:t>Fase de mantenimiento</a:t>
            </a:r>
          </a:p>
        </p:txBody>
      </p:sp>
      <p:sp>
        <p:nvSpPr>
          <p:cNvPr id="3" name="Marcador de contenido 2">
            <a:extLst>
              <a:ext uri="{FF2B5EF4-FFF2-40B4-BE49-F238E27FC236}">
                <a16:creationId xmlns:a16="http://schemas.microsoft.com/office/drawing/2014/main" id="{A9A7E898-F333-458E-BB10-F44423617A04}"/>
              </a:ext>
            </a:extLst>
          </p:cNvPr>
          <p:cNvSpPr>
            <a:spLocks noGrp="1"/>
          </p:cNvSpPr>
          <p:nvPr>
            <p:ph idx="1"/>
          </p:nvPr>
        </p:nvSpPr>
        <p:spPr>
          <a:xfrm>
            <a:off x="633135" y="2231285"/>
            <a:ext cx="8032971" cy="3538427"/>
          </a:xfrm>
        </p:spPr>
        <p:txBody>
          <a:bodyPr anchor="ctr">
            <a:normAutofit/>
          </a:bodyPr>
          <a:lstStyle/>
          <a:p>
            <a:r>
              <a:rPr lang="es-ES" sz="2400" b="1" i="1" dirty="0"/>
              <a:t>“</a:t>
            </a:r>
            <a:r>
              <a:rPr lang="es-ES" sz="2400" b="1" i="1" dirty="0" err="1"/>
              <a:t>You</a:t>
            </a:r>
            <a:r>
              <a:rPr lang="es-ES" sz="2400" b="1" i="1" dirty="0"/>
              <a:t> </a:t>
            </a:r>
            <a:r>
              <a:rPr lang="es-ES" sz="2400" b="1" i="1" dirty="0" err="1"/>
              <a:t>build</a:t>
            </a:r>
            <a:r>
              <a:rPr lang="es-ES" sz="2400" b="1" i="1" dirty="0"/>
              <a:t> </a:t>
            </a:r>
            <a:r>
              <a:rPr lang="es-ES" sz="2400" b="1" i="1" dirty="0" err="1"/>
              <a:t>it</a:t>
            </a:r>
            <a:r>
              <a:rPr lang="es-ES" sz="2400" b="1" i="1" dirty="0"/>
              <a:t>, </a:t>
            </a:r>
            <a:r>
              <a:rPr lang="es-ES" sz="2400" b="1" i="1" dirty="0" err="1"/>
              <a:t>you</a:t>
            </a:r>
            <a:r>
              <a:rPr lang="es-ES" sz="2400" b="1" i="1" dirty="0"/>
              <a:t> run </a:t>
            </a:r>
            <a:r>
              <a:rPr lang="es-ES" sz="2400" b="1" i="1" dirty="0" err="1"/>
              <a:t>it</a:t>
            </a:r>
            <a:r>
              <a:rPr lang="es-ES" sz="2400" b="1" i="1" dirty="0"/>
              <a:t>” - Amazon</a:t>
            </a:r>
          </a:p>
          <a:p>
            <a:pPr lvl="1"/>
            <a:r>
              <a:rPr lang="es-ES" dirty="0"/>
              <a:t>El mismo equipo que implementa un microservicio realiza su mantenimiento</a:t>
            </a:r>
          </a:p>
          <a:p>
            <a:pPr lvl="1"/>
            <a:endParaRPr lang="es-ES" dirty="0"/>
          </a:p>
          <a:p>
            <a:r>
              <a:rPr lang="es-ES" sz="2400" dirty="0"/>
              <a:t>Garantizar los acuerdos de nivel de servicio mediante la monitorización</a:t>
            </a:r>
          </a:p>
          <a:p>
            <a:endParaRPr lang="es-ES" sz="2400" dirty="0"/>
          </a:p>
          <a:p>
            <a:r>
              <a:rPr lang="es-ES" sz="2400" dirty="0"/>
              <a:t>Controlar la deuda técnica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Herramientas">
            <a:extLst>
              <a:ext uri="{FF2B5EF4-FFF2-40B4-BE49-F238E27FC236}">
                <a16:creationId xmlns:a16="http://schemas.microsoft.com/office/drawing/2014/main" id="{8890A2CF-CF3D-4036-96C3-0F469B7403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33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Estado del arte</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58" y="4525347"/>
            <a:ext cx="3258675" cy="1737360"/>
          </a:xfrm>
        </p:spPr>
        <p:txBody>
          <a:bodyPr anchor="ctr">
            <a:normAutofit/>
          </a:bodyPr>
          <a:lstStyle/>
          <a:p>
            <a:pPr marL="457200" indent="-457200" algn="l">
              <a:buFont typeface="+mj-lt"/>
              <a:buAutoNum type="arabicPeriod"/>
            </a:pPr>
            <a:r>
              <a:rPr lang="es-ES" dirty="0"/>
              <a:t>Contenedores</a:t>
            </a:r>
          </a:p>
          <a:p>
            <a:pPr marL="457200" indent="-457200" algn="l">
              <a:buFont typeface="+mj-lt"/>
              <a:buAutoNum type="arabicPeriod"/>
            </a:pPr>
            <a:r>
              <a:rPr lang="es-ES" dirty="0"/>
              <a:t>Orquestadores</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7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Contenedores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131829BB-1CE2-4D3B-B32B-AA1C729E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37" y="2748704"/>
            <a:ext cx="1592886" cy="1360590"/>
          </a:xfrm>
          <a:prstGeom prst="rect">
            <a:avLst/>
          </a:prstGeom>
        </p:spPr>
      </p:pic>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Marcador de contenido 2">
            <a:extLst>
              <a:ext uri="{FF2B5EF4-FFF2-40B4-BE49-F238E27FC236}">
                <a16:creationId xmlns:a16="http://schemas.microsoft.com/office/drawing/2014/main" id="{932FAE83-4150-4EFE-9065-392CA3212B9D}"/>
              </a:ext>
            </a:extLst>
          </p:cNvPr>
          <p:cNvSpPr txBox="1">
            <a:spLocks/>
          </p:cNvSpPr>
          <p:nvPr/>
        </p:nvSpPr>
        <p:spPr>
          <a:xfrm>
            <a:off x="1136429" y="22781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Contenedores Linux (LXC)</a:t>
            </a:r>
          </a:p>
          <a:p>
            <a:pPr lvl="1"/>
            <a:r>
              <a:rPr lang="es-ES" dirty="0"/>
              <a:t>Limitan al uso de Linux como base del entorno</a:t>
            </a:r>
          </a:p>
          <a:p>
            <a:pPr marL="457200" lvl="1" indent="0">
              <a:buFont typeface="Arial" panose="020B0604020202020204" pitchFamily="34" charset="0"/>
              <a:buNone/>
            </a:pPr>
            <a:endParaRPr lang="es-ES" b="1" dirty="0"/>
          </a:p>
          <a:p>
            <a:r>
              <a:rPr lang="es-ES" sz="2400" b="1" dirty="0"/>
              <a:t>Contenedores Docker</a:t>
            </a:r>
          </a:p>
          <a:p>
            <a:pPr lvl="1"/>
            <a:r>
              <a:rPr lang="es-ES" dirty="0"/>
              <a:t>Usado por el 25% de las organizaciones</a:t>
            </a:r>
          </a:p>
          <a:p>
            <a:pPr lvl="1"/>
            <a:r>
              <a:rPr lang="es-ES" dirty="0"/>
              <a:t>Funcionamiento sencillo</a:t>
            </a:r>
          </a:p>
          <a:p>
            <a:pPr lvl="1"/>
            <a:r>
              <a:rPr lang="es-ES" dirty="0"/>
              <a:t>Facilita la cooperación entre los equipos</a:t>
            </a:r>
          </a:p>
          <a:p>
            <a:pPr marL="0" indent="0">
              <a:buNone/>
            </a:pPr>
            <a:endParaRPr lang="es-ES" sz="2400" dirty="0"/>
          </a:p>
        </p:txBody>
      </p:sp>
      <p:sp>
        <p:nvSpPr>
          <p:cNvPr id="8" name="Símbolo &quot;No permitido&quot; 7">
            <a:extLst>
              <a:ext uri="{FF2B5EF4-FFF2-40B4-BE49-F238E27FC236}">
                <a16:creationId xmlns:a16="http://schemas.microsoft.com/office/drawing/2014/main" id="{C64FF687-8EC8-4737-8683-7AC6BCAF8CF2}"/>
              </a:ext>
            </a:extLst>
          </p:cNvPr>
          <p:cNvSpPr/>
          <p:nvPr/>
        </p:nvSpPr>
        <p:spPr>
          <a:xfrm>
            <a:off x="114300" y="6324600"/>
            <a:ext cx="452964" cy="4286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62755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Orquestadores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a:extLst>
              <a:ext uri="{FF2B5EF4-FFF2-40B4-BE49-F238E27FC236}">
                <a16:creationId xmlns:a16="http://schemas.microsoft.com/office/drawing/2014/main" id="{52891528-2C89-47DD-B0E2-F7581AF60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678" y="2786078"/>
            <a:ext cx="1695616" cy="1285842"/>
          </a:xfrm>
          <a:prstGeom prst="rect">
            <a:avLst/>
          </a:prstGeom>
        </p:spPr>
      </p:pic>
      <p:sp>
        <p:nvSpPr>
          <p:cNvPr id="9" name="Marcador de contenido 2">
            <a:extLst>
              <a:ext uri="{FF2B5EF4-FFF2-40B4-BE49-F238E27FC236}">
                <a16:creationId xmlns:a16="http://schemas.microsoft.com/office/drawing/2014/main" id="{1C947856-5F6E-457D-8522-BAE3CEEA405D}"/>
              </a:ext>
            </a:extLst>
          </p:cNvPr>
          <p:cNvSpPr txBox="1">
            <a:spLocks/>
          </p:cNvSpPr>
          <p:nvPr/>
        </p:nvSpPr>
        <p:spPr>
          <a:xfrm>
            <a:off x="1288829" y="24305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Kubernetes</a:t>
            </a:r>
          </a:p>
          <a:p>
            <a:pPr lvl="1"/>
            <a:r>
              <a:rPr lang="es-ES" dirty="0"/>
              <a:t>Gestiona los contenedores a nivel de los </a:t>
            </a:r>
            <a:r>
              <a:rPr lang="es-ES" i="1" dirty="0" err="1"/>
              <a:t>pods</a:t>
            </a:r>
            <a:endParaRPr lang="es-ES" i="1" dirty="0"/>
          </a:p>
          <a:p>
            <a:pPr lvl="1"/>
            <a:r>
              <a:rPr lang="es-ES" dirty="0"/>
              <a:t>Permite especificar el número de replicas de un </a:t>
            </a:r>
            <a:r>
              <a:rPr lang="es-ES" i="1" dirty="0" err="1"/>
              <a:t>pod</a:t>
            </a:r>
            <a:endParaRPr lang="es-ES" i="1" dirty="0"/>
          </a:p>
          <a:p>
            <a:pPr marL="457200" lvl="1" indent="0">
              <a:buFont typeface="Arial" panose="020B0604020202020204" pitchFamily="34" charset="0"/>
              <a:buNone/>
            </a:pPr>
            <a:endParaRPr lang="es-ES" dirty="0"/>
          </a:p>
          <a:p>
            <a:r>
              <a:rPr lang="es-ES" sz="2400" b="1" dirty="0"/>
              <a:t>Docker </a:t>
            </a:r>
            <a:r>
              <a:rPr lang="es-ES" sz="2400" b="1" dirty="0" err="1"/>
              <a:t>Swarm</a:t>
            </a:r>
            <a:endParaRPr lang="es-ES" sz="2400" b="1" dirty="0"/>
          </a:p>
          <a:p>
            <a:pPr lvl="1"/>
            <a:r>
              <a:rPr lang="es-ES" dirty="0"/>
              <a:t>Orquestador nativo para los contenedores Docker</a:t>
            </a:r>
          </a:p>
          <a:p>
            <a:endParaRPr lang="es-ES" sz="2400" dirty="0"/>
          </a:p>
        </p:txBody>
      </p:sp>
      <p:sp>
        <p:nvSpPr>
          <p:cNvPr id="10" name="Símbolo &quot;No permitido&quot; 9">
            <a:extLst>
              <a:ext uri="{FF2B5EF4-FFF2-40B4-BE49-F238E27FC236}">
                <a16:creationId xmlns:a16="http://schemas.microsoft.com/office/drawing/2014/main" id="{F945D9D8-E44B-4E53-A660-2D690D646638}"/>
              </a:ext>
            </a:extLst>
          </p:cNvPr>
          <p:cNvSpPr/>
          <p:nvPr/>
        </p:nvSpPr>
        <p:spPr>
          <a:xfrm>
            <a:off x="123825" y="6286500"/>
            <a:ext cx="452964" cy="4286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993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Caso de estudio</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65" y="4322950"/>
            <a:ext cx="4230742" cy="2142153"/>
          </a:xfrm>
        </p:spPr>
        <p:txBody>
          <a:bodyPr anchor="ctr">
            <a:normAutofit/>
          </a:bodyPr>
          <a:lstStyle/>
          <a:p>
            <a:pPr marL="457200" indent="-457200" algn="l">
              <a:buFont typeface="+mj-lt"/>
              <a:buAutoNum type="arabicPeriod"/>
            </a:pPr>
            <a:r>
              <a:rPr lang="es-ES" sz="2000" dirty="0"/>
              <a:t>Especificación</a:t>
            </a:r>
          </a:p>
          <a:p>
            <a:pPr marL="457200" indent="-457200" algn="l">
              <a:buFont typeface="+mj-lt"/>
              <a:buAutoNum type="arabicPeriod"/>
            </a:pPr>
            <a:r>
              <a:rPr lang="es-ES" sz="2000" dirty="0"/>
              <a:t>Proceso de desarrollo</a:t>
            </a:r>
          </a:p>
          <a:p>
            <a:pPr marL="457200" indent="-457200" algn="l">
              <a:buFont typeface="+mj-lt"/>
              <a:buAutoNum type="arabicPeriod"/>
            </a:pPr>
            <a:r>
              <a:rPr lang="es-ES" sz="2000" dirty="0"/>
              <a:t>Sistema monolítico</a:t>
            </a:r>
          </a:p>
          <a:p>
            <a:pPr marL="457200" indent="-457200" algn="l">
              <a:buFont typeface="+mj-lt"/>
              <a:buAutoNum type="arabicPeriod"/>
            </a:pPr>
            <a:r>
              <a:rPr lang="es-ES" sz="2000" dirty="0"/>
              <a:t>Sistema basado en microservicios</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06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chemeClr val="accent1"/>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08E0ECC-49CF-4633-8CCB-157EF4D19801}"/>
              </a:ext>
            </a:extLst>
          </p:cNvPr>
          <p:cNvSpPr>
            <a:spLocks noGrp="1"/>
          </p:cNvSpPr>
          <p:nvPr>
            <p:ph type="title"/>
          </p:nvPr>
        </p:nvSpPr>
        <p:spPr>
          <a:xfrm>
            <a:off x="1286932" y="1204109"/>
            <a:ext cx="10023398" cy="857894"/>
          </a:xfrm>
        </p:spPr>
        <p:txBody>
          <a:bodyPr>
            <a:normAutofit/>
          </a:bodyPr>
          <a:lstStyle/>
          <a:p>
            <a:r>
              <a:rPr lang="es-ES" b="1">
                <a:solidFill>
                  <a:srgbClr val="FFFFFF"/>
                </a:solidFill>
              </a:rPr>
              <a:t>Especificación del caso de estudio</a:t>
            </a:r>
          </a:p>
        </p:txBody>
      </p:sp>
      <p:sp>
        <p:nvSpPr>
          <p:cNvPr id="3" name="Marcador de contenido 2">
            <a:extLst>
              <a:ext uri="{FF2B5EF4-FFF2-40B4-BE49-F238E27FC236}">
                <a16:creationId xmlns:a16="http://schemas.microsoft.com/office/drawing/2014/main" id="{7B0DDFDB-171F-4DC0-9437-9C8E59BB97CA}"/>
              </a:ext>
            </a:extLst>
          </p:cNvPr>
          <p:cNvSpPr>
            <a:spLocks noGrp="1"/>
          </p:cNvSpPr>
          <p:nvPr>
            <p:ph idx="1"/>
          </p:nvPr>
        </p:nvSpPr>
        <p:spPr>
          <a:xfrm>
            <a:off x="509198" y="3050425"/>
            <a:ext cx="4000500" cy="2855078"/>
          </a:xfrm>
        </p:spPr>
        <p:txBody>
          <a:bodyPr>
            <a:normAutofit/>
          </a:bodyPr>
          <a:lstStyle/>
          <a:p>
            <a:pPr marL="0" indent="0">
              <a:buNone/>
            </a:pPr>
            <a:r>
              <a:rPr lang="es-ES" sz="2400" dirty="0"/>
              <a:t>Aplicación móvil para un sistema de comercio electrónico:</a:t>
            </a:r>
          </a:p>
          <a:p>
            <a:pPr lvl="1"/>
            <a:r>
              <a:rPr lang="es-ES" dirty="0"/>
              <a:t>Realizar pedidos</a:t>
            </a:r>
          </a:p>
          <a:p>
            <a:pPr lvl="1"/>
            <a:r>
              <a:rPr lang="es-ES" dirty="0"/>
              <a:t>Ver factura de un pedido</a:t>
            </a:r>
          </a:p>
          <a:p>
            <a:pPr lvl="1"/>
            <a:r>
              <a:rPr lang="es-ES" dirty="0"/>
              <a:t>Crear una incidencia</a:t>
            </a:r>
          </a:p>
          <a:p>
            <a:endParaRPr lang="es-ES" sz="2400" dirty="0"/>
          </a:p>
        </p:txBody>
      </p:sp>
      <p:pic>
        <p:nvPicPr>
          <p:cNvPr id="5" name="Imagen 4">
            <a:extLst>
              <a:ext uri="{FF2B5EF4-FFF2-40B4-BE49-F238E27FC236}">
                <a16:creationId xmlns:a16="http://schemas.microsoft.com/office/drawing/2014/main" id="{64A506EB-042A-4569-B644-91D001353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11" y="2559090"/>
            <a:ext cx="7513543" cy="4489939"/>
          </a:xfrm>
          <a:prstGeom prst="rect">
            <a:avLst/>
          </a:prstGeom>
        </p:spPr>
      </p:pic>
    </p:spTree>
    <p:extLst>
      <p:ext uri="{BB962C8B-B14F-4D97-AF65-F5344CB8AC3E}">
        <p14:creationId xmlns:p14="http://schemas.microsoft.com/office/powerpoint/2010/main" val="69481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AEDCDD5-F01F-4847-8ED1-B5AECDCEB458}"/>
              </a:ext>
            </a:extLst>
          </p:cNvPr>
          <p:cNvSpPr>
            <a:spLocks noGrp="1"/>
          </p:cNvSpPr>
          <p:nvPr>
            <p:ph type="title"/>
          </p:nvPr>
        </p:nvSpPr>
        <p:spPr>
          <a:xfrm>
            <a:off x="838200" y="963877"/>
            <a:ext cx="3494362" cy="4930246"/>
          </a:xfrm>
        </p:spPr>
        <p:txBody>
          <a:bodyPr>
            <a:normAutofit/>
          </a:bodyPr>
          <a:lstStyle/>
          <a:p>
            <a:pPr algn="r"/>
            <a:r>
              <a:rPr lang="es-ES" dirty="0">
                <a:solidFill>
                  <a:schemeClr val="accent1"/>
                </a:solidFill>
              </a:rPr>
              <a:t>Índice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03E572E-A5AE-4CDB-A343-36E6C432C3BC}"/>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rabicPeriod"/>
            </a:pPr>
            <a:r>
              <a:rPr lang="es-ES" sz="2400" dirty="0"/>
              <a:t>Introducción</a:t>
            </a:r>
          </a:p>
          <a:p>
            <a:pPr marL="514350" indent="-514350">
              <a:buFont typeface="+mj-lt"/>
              <a:buAutoNum type="arabicPeriod"/>
            </a:pPr>
            <a:r>
              <a:rPr lang="es-ES" sz="2400" dirty="0"/>
              <a:t>Proceso de desarrollo</a:t>
            </a:r>
          </a:p>
          <a:p>
            <a:pPr marL="514350" indent="-514350">
              <a:buFont typeface="+mj-lt"/>
              <a:buAutoNum type="arabicPeriod"/>
            </a:pPr>
            <a:r>
              <a:rPr lang="es-ES" sz="2400" dirty="0"/>
              <a:t>Estado del arte</a:t>
            </a:r>
          </a:p>
          <a:p>
            <a:pPr marL="514350" indent="-514350">
              <a:buFont typeface="+mj-lt"/>
              <a:buAutoNum type="arabicPeriod"/>
            </a:pPr>
            <a:r>
              <a:rPr lang="es-ES" sz="2400" dirty="0"/>
              <a:t>Caso de estudio</a:t>
            </a:r>
          </a:p>
          <a:p>
            <a:pPr marL="514350" indent="-514350">
              <a:buFont typeface="+mj-lt"/>
              <a:buAutoNum type="arabicPeriod"/>
            </a:pPr>
            <a:r>
              <a:rPr lang="es-ES" sz="2400" dirty="0"/>
              <a:t>Evaluación</a:t>
            </a:r>
          </a:p>
        </p:txBody>
      </p:sp>
    </p:spTree>
    <p:extLst>
      <p:ext uri="{BB962C8B-B14F-4D97-AF65-F5344CB8AC3E}">
        <p14:creationId xmlns:p14="http://schemas.microsoft.com/office/powerpoint/2010/main" val="15447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err="1">
                <a:solidFill>
                  <a:schemeClr val="bg1"/>
                </a:solidFill>
                <a:latin typeface="+mj-lt"/>
                <a:ea typeface="+mj-ea"/>
                <a:cs typeface="+mj-cs"/>
              </a:rPr>
              <a:t>Proceso</a:t>
            </a:r>
            <a:r>
              <a:rPr lang="en-US" b="1" kern="1200" dirty="0">
                <a:solidFill>
                  <a:schemeClr val="bg1"/>
                </a:solidFill>
                <a:latin typeface="+mj-lt"/>
                <a:ea typeface="+mj-ea"/>
                <a:cs typeface="+mj-cs"/>
              </a:rPr>
              <a:t>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pic>
        <p:nvPicPr>
          <p:cNvPr id="5" name="Imagen 4">
            <a:extLst>
              <a:ext uri="{FF2B5EF4-FFF2-40B4-BE49-F238E27FC236}">
                <a16:creationId xmlns:a16="http://schemas.microsoft.com/office/drawing/2014/main" id="{02EC8F91-0597-4117-946D-2700EBE71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3654" cy="4690743"/>
          </a:xfrm>
          <a:prstGeom prst="rect">
            <a:avLst/>
          </a:prstGeom>
        </p:spPr>
      </p:pic>
    </p:spTree>
    <p:extLst>
      <p:ext uri="{BB962C8B-B14F-4D97-AF65-F5344CB8AC3E}">
        <p14:creationId xmlns:p14="http://schemas.microsoft.com/office/powerpoint/2010/main" val="35839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err="1">
                <a:solidFill>
                  <a:schemeClr val="bg1"/>
                </a:solidFill>
                <a:latin typeface="+mj-lt"/>
                <a:ea typeface="+mj-ea"/>
                <a:cs typeface="+mj-cs"/>
              </a:rPr>
              <a:t>Proceso</a:t>
            </a:r>
            <a:r>
              <a:rPr lang="en-US" b="1" kern="1200" dirty="0">
                <a:solidFill>
                  <a:schemeClr val="bg1"/>
                </a:solidFill>
                <a:latin typeface="+mj-lt"/>
                <a:ea typeface="+mj-ea"/>
                <a:cs typeface="+mj-cs"/>
              </a:rPr>
              <a:t>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pic>
        <p:nvPicPr>
          <p:cNvPr id="6" name="Imagen 5">
            <a:extLst>
              <a:ext uri="{FF2B5EF4-FFF2-40B4-BE49-F238E27FC236}">
                <a16:creationId xmlns:a16="http://schemas.microsoft.com/office/drawing/2014/main" id="{9C264619-45AA-4A0D-880E-1BE2948DB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3655" cy="4690743"/>
          </a:xfrm>
          <a:prstGeom prst="rect">
            <a:avLst/>
          </a:prstGeom>
        </p:spPr>
      </p:pic>
    </p:spTree>
    <p:extLst>
      <p:ext uri="{BB962C8B-B14F-4D97-AF65-F5344CB8AC3E}">
        <p14:creationId xmlns:p14="http://schemas.microsoft.com/office/powerpoint/2010/main" val="90610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err="1">
                <a:solidFill>
                  <a:schemeClr val="bg1"/>
                </a:solidFill>
                <a:latin typeface="+mj-lt"/>
                <a:ea typeface="+mj-ea"/>
                <a:cs typeface="+mj-cs"/>
              </a:rPr>
              <a:t>Proceso</a:t>
            </a:r>
            <a:r>
              <a:rPr lang="en-US" b="1" kern="1200" dirty="0">
                <a:solidFill>
                  <a:schemeClr val="bg1"/>
                </a:solidFill>
                <a:latin typeface="+mj-lt"/>
                <a:ea typeface="+mj-ea"/>
                <a:cs typeface="+mj-cs"/>
              </a:rPr>
              <a:t>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pic>
        <p:nvPicPr>
          <p:cNvPr id="5" name="Imagen 4">
            <a:extLst>
              <a:ext uri="{FF2B5EF4-FFF2-40B4-BE49-F238E27FC236}">
                <a16:creationId xmlns:a16="http://schemas.microsoft.com/office/drawing/2014/main" id="{22C39CAA-DC9D-4E70-B8AF-6D20F509C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690106"/>
          </a:xfrm>
          <a:prstGeom prst="rect">
            <a:avLst/>
          </a:prstGeom>
        </p:spPr>
      </p:pic>
    </p:spTree>
    <p:extLst>
      <p:ext uri="{BB962C8B-B14F-4D97-AF65-F5344CB8AC3E}">
        <p14:creationId xmlns:p14="http://schemas.microsoft.com/office/powerpoint/2010/main" val="197764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70B405-590A-4AAC-B51C-F66A8C6E0E1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latin typeface="+mj-lt"/>
                <a:ea typeface="+mj-ea"/>
                <a:cs typeface="+mj-cs"/>
              </a:rPr>
              <a:t>Arquitectura</a:t>
            </a:r>
            <a:r>
              <a:rPr lang="en-US" b="1" kern="1200" dirty="0">
                <a:solidFill>
                  <a:schemeClr val="bg1"/>
                </a:solidFill>
                <a:latin typeface="+mj-lt"/>
                <a:ea typeface="+mj-ea"/>
                <a:cs typeface="+mj-cs"/>
              </a:rPr>
              <a:t> </a:t>
            </a:r>
            <a:r>
              <a:rPr lang="en-US" b="1" kern="1200" dirty="0" err="1">
                <a:solidFill>
                  <a:schemeClr val="bg1"/>
                </a:solidFill>
                <a:latin typeface="+mj-lt"/>
                <a:ea typeface="+mj-ea"/>
                <a:cs typeface="+mj-cs"/>
              </a:rPr>
              <a:t>monolítica</a:t>
            </a:r>
            <a:endParaRPr lang="en-US" b="1" kern="1200" dirty="0">
              <a:solidFill>
                <a:schemeClr val="bg1"/>
              </a:solidFill>
              <a:latin typeface="+mj-lt"/>
              <a:ea typeface="+mj-ea"/>
              <a:cs typeface="+mj-cs"/>
            </a:endParaRPr>
          </a:p>
        </p:txBody>
      </p:sp>
      <p:grpSp>
        <p:nvGrpSpPr>
          <p:cNvPr id="27" name="Grupo 26">
            <a:extLst>
              <a:ext uri="{FF2B5EF4-FFF2-40B4-BE49-F238E27FC236}">
                <a16:creationId xmlns:a16="http://schemas.microsoft.com/office/drawing/2014/main" id="{CF6D157D-383F-4875-B31C-C8576A60292F}"/>
              </a:ext>
            </a:extLst>
          </p:cNvPr>
          <p:cNvGrpSpPr/>
          <p:nvPr/>
        </p:nvGrpSpPr>
        <p:grpSpPr>
          <a:xfrm>
            <a:off x="3930213" y="3018384"/>
            <a:ext cx="4875119" cy="3619483"/>
            <a:chOff x="3062650" y="1863968"/>
            <a:chExt cx="5804386" cy="4580794"/>
          </a:xfrm>
          <a:effectLst>
            <a:outerShdw blurRad="50800" dist="38100" dir="2700000" algn="tl" rotWithShape="0">
              <a:prstClr val="black">
                <a:alpha val="40000"/>
              </a:prstClr>
            </a:outerShdw>
          </a:effectLst>
        </p:grpSpPr>
        <p:sp>
          <p:nvSpPr>
            <p:cNvPr id="28" name="Rectángulo 27">
              <a:extLst>
                <a:ext uri="{FF2B5EF4-FFF2-40B4-BE49-F238E27FC236}">
                  <a16:creationId xmlns:a16="http://schemas.microsoft.com/office/drawing/2014/main" id="{28A19972-1644-41E5-A0AD-F6B00698F157}"/>
                </a:ext>
              </a:extLst>
            </p:cNvPr>
            <p:cNvSpPr/>
            <p:nvPr/>
          </p:nvSpPr>
          <p:spPr>
            <a:xfrm>
              <a:off x="3062650" y="1863969"/>
              <a:ext cx="4964724"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9" name="Rectángulo 28">
              <a:extLst>
                <a:ext uri="{FF2B5EF4-FFF2-40B4-BE49-F238E27FC236}">
                  <a16:creationId xmlns:a16="http://schemas.microsoft.com/office/drawing/2014/main" id="{8A351817-590C-4285-9935-F0FE4C822038}"/>
                </a:ext>
              </a:extLst>
            </p:cNvPr>
            <p:cNvSpPr/>
            <p:nvPr/>
          </p:nvSpPr>
          <p:spPr>
            <a:xfrm>
              <a:off x="8021511" y="1863968"/>
              <a:ext cx="845525"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BACK</a:t>
              </a:r>
            </a:p>
          </p:txBody>
        </p:sp>
      </p:grpSp>
      <p:grpSp>
        <p:nvGrpSpPr>
          <p:cNvPr id="30" name="Grupo 29">
            <a:extLst>
              <a:ext uri="{FF2B5EF4-FFF2-40B4-BE49-F238E27FC236}">
                <a16:creationId xmlns:a16="http://schemas.microsoft.com/office/drawing/2014/main" id="{212AC214-D1C5-4814-89B7-E666C468DAC1}"/>
              </a:ext>
            </a:extLst>
          </p:cNvPr>
          <p:cNvGrpSpPr/>
          <p:nvPr/>
        </p:nvGrpSpPr>
        <p:grpSpPr>
          <a:xfrm>
            <a:off x="3930215" y="1602792"/>
            <a:ext cx="4880045" cy="788532"/>
            <a:chOff x="3062650" y="448375"/>
            <a:chExt cx="5810250" cy="997961"/>
          </a:xfrm>
          <a:effectLst>
            <a:outerShdw blurRad="50800" dist="38100" dir="2700000" algn="tl" rotWithShape="0">
              <a:prstClr val="black">
                <a:alpha val="40000"/>
              </a:prstClr>
            </a:outerShdw>
          </a:effectLst>
        </p:grpSpPr>
        <p:sp>
          <p:nvSpPr>
            <p:cNvPr id="31" name="Rectángulo 30">
              <a:extLst>
                <a:ext uri="{FF2B5EF4-FFF2-40B4-BE49-F238E27FC236}">
                  <a16:creationId xmlns:a16="http://schemas.microsoft.com/office/drawing/2014/main" id="{0A6F668E-629E-4BED-BFB5-CCC40EAC86A9}"/>
                </a:ext>
              </a:extLst>
            </p:cNvPr>
            <p:cNvSpPr/>
            <p:nvPr/>
          </p:nvSpPr>
          <p:spPr>
            <a:xfrm>
              <a:off x="3062650" y="448375"/>
              <a:ext cx="4964724"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2" name="Rectángulo 31">
              <a:extLst>
                <a:ext uri="{FF2B5EF4-FFF2-40B4-BE49-F238E27FC236}">
                  <a16:creationId xmlns:a16="http://schemas.microsoft.com/office/drawing/2014/main" id="{5504A794-E548-4887-9E0F-C7D0D2DE87DE}"/>
                </a:ext>
              </a:extLst>
            </p:cNvPr>
            <p:cNvSpPr/>
            <p:nvPr/>
          </p:nvSpPr>
          <p:spPr>
            <a:xfrm>
              <a:off x="7805219" y="448375"/>
              <a:ext cx="1067681"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FRONT</a:t>
              </a:r>
            </a:p>
          </p:txBody>
        </p:sp>
      </p:grpSp>
      <p:sp>
        <p:nvSpPr>
          <p:cNvPr id="33" name="Rectángulo: esquinas redondeadas 32">
            <a:extLst>
              <a:ext uri="{FF2B5EF4-FFF2-40B4-BE49-F238E27FC236}">
                <a16:creationId xmlns:a16="http://schemas.microsoft.com/office/drawing/2014/main" id="{A95E7CE5-4A36-4755-BDB8-2546C0258310}"/>
              </a:ext>
            </a:extLst>
          </p:cNvPr>
          <p:cNvSpPr/>
          <p:nvPr/>
        </p:nvSpPr>
        <p:spPr>
          <a:xfrm>
            <a:off x="4026928" y="3313618"/>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Servicios</a:t>
            </a:r>
          </a:p>
        </p:txBody>
      </p:sp>
      <p:sp>
        <p:nvSpPr>
          <p:cNvPr id="34" name="Rectángulo: esquinas redondeadas 33">
            <a:extLst>
              <a:ext uri="{FF2B5EF4-FFF2-40B4-BE49-F238E27FC236}">
                <a16:creationId xmlns:a16="http://schemas.microsoft.com/office/drawing/2014/main" id="{CC7A2E58-DB67-401B-9170-BB17EF4BE51E}"/>
              </a:ext>
            </a:extLst>
          </p:cNvPr>
          <p:cNvSpPr/>
          <p:nvPr/>
        </p:nvSpPr>
        <p:spPr>
          <a:xfrm>
            <a:off x="4026928" y="4183455"/>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Aplicación</a:t>
            </a:r>
          </a:p>
        </p:txBody>
      </p:sp>
      <p:sp>
        <p:nvSpPr>
          <p:cNvPr id="35" name="Rectángulo: esquinas redondeadas 34">
            <a:extLst>
              <a:ext uri="{FF2B5EF4-FFF2-40B4-BE49-F238E27FC236}">
                <a16:creationId xmlns:a16="http://schemas.microsoft.com/office/drawing/2014/main" id="{B716AB66-8883-47FA-B1AD-BC609486CC8E}"/>
              </a:ext>
            </a:extLst>
          </p:cNvPr>
          <p:cNvSpPr/>
          <p:nvPr/>
        </p:nvSpPr>
        <p:spPr>
          <a:xfrm>
            <a:off x="4026929" y="5087624"/>
            <a:ext cx="2069072"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Dominio</a:t>
            </a:r>
          </a:p>
        </p:txBody>
      </p:sp>
      <p:sp>
        <p:nvSpPr>
          <p:cNvPr id="36" name="Rectángulo: esquinas redondeadas 35">
            <a:extLst>
              <a:ext uri="{FF2B5EF4-FFF2-40B4-BE49-F238E27FC236}">
                <a16:creationId xmlns:a16="http://schemas.microsoft.com/office/drawing/2014/main" id="{E5ECF530-0DBF-41B3-9DD8-98A0558ED7A4}"/>
              </a:ext>
            </a:extLst>
          </p:cNvPr>
          <p:cNvSpPr/>
          <p:nvPr/>
        </p:nvSpPr>
        <p:spPr>
          <a:xfrm>
            <a:off x="4002426" y="5991794"/>
            <a:ext cx="2699957"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Persistencia</a:t>
            </a:r>
          </a:p>
        </p:txBody>
      </p:sp>
      <p:sp>
        <p:nvSpPr>
          <p:cNvPr id="37" name="Rectángulo: esquinas redondeadas 36">
            <a:extLst>
              <a:ext uri="{FF2B5EF4-FFF2-40B4-BE49-F238E27FC236}">
                <a16:creationId xmlns:a16="http://schemas.microsoft.com/office/drawing/2014/main" id="{C158784E-A7A0-4974-9238-98A69AAE8DFF}"/>
              </a:ext>
            </a:extLst>
          </p:cNvPr>
          <p:cNvSpPr/>
          <p:nvPr/>
        </p:nvSpPr>
        <p:spPr>
          <a:xfrm>
            <a:off x="7247396" y="3358428"/>
            <a:ext cx="615392" cy="3067180"/>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C</a:t>
            </a:r>
          </a:p>
          <a:p>
            <a:pPr algn="ctr"/>
            <a:r>
              <a:rPr lang="es-ES" sz="2200" dirty="0"/>
              <a:t>o</a:t>
            </a:r>
          </a:p>
          <a:p>
            <a:pPr algn="ctr"/>
            <a:r>
              <a:rPr lang="es-ES" sz="2200" dirty="0"/>
              <a:t>n</a:t>
            </a:r>
          </a:p>
          <a:p>
            <a:pPr algn="ctr"/>
            <a:r>
              <a:rPr lang="es-ES" sz="2200" dirty="0"/>
              <a:t>t</a:t>
            </a:r>
          </a:p>
          <a:p>
            <a:pPr algn="ctr"/>
            <a:r>
              <a:rPr lang="es-ES" sz="2200" dirty="0"/>
              <a:t>r</a:t>
            </a:r>
          </a:p>
          <a:p>
            <a:pPr algn="ctr"/>
            <a:r>
              <a:rPr lang="es-ES" sz="2200" dirty="0"/>
              <a:t>a</a:t>
            </a:r>
          </a:p>
          <a:p>
            <a:pPr algn="ctr"/>
            <a:r>
              <a:rPr lang="es-ES" sz="2200" dirty="0"/>
              <a:t>t</a:t>
            </a:r>
          </a:p>
          <a:p>
            <a:pPr algn="ctr"/>
            <a:r>
              <a:rPr lang="es-ES" sz="2200" dirty="0"/>
              <a:t>o</a:t>
            </a:r>
          </a:p>
          <a:p>
            <a:pPr algn="ctr"/>
            <a:r>
              <a:rPr lang="es-ES" sz="2200" dirty="0"/>
              <a:t>s</a:t>
            </a:r>
          </a:p>
        </p:txBody>
      </p:sp>
      <p:sp>
        <p:nvSpPr>
          <p:cNvPr id="38" name="Diagrama de flujo: disco magnético 37">
            <a:extLst>
              <a:ext uri="{FF2B5EF4-FFF2-40B4-BE49-F238E27FC236}">
                <a16:creationId xmlns:a16="http://schemas.microsoft.com/office/drawing/2014/main" id="{257A1509-4A4D-4C40-9715-29B6ACAF8D0A}"/>
              </a:ext>
            </a:extLst>
          </p:cNvPr>
          <p:cNvSpPr/>
          <p:nvPr/>
        </p:nvSpPr>
        <p:spPr>
          <a:xfrm>
            <a:off x="2278224" y="5762537"/>
            <a:ext cx="679391" cy="993447"/>
          </a:xfrm>
          <a:prstGeom prst="flowChartMagneticDisk">
            <a:avLst/>
          </a:prstGeom>
          <a:solidFill>
            <a:srgbClr val="FFFC7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BD</a:t>
            </a:r>
          </a:p>
        </p:txBody>
      </p:sp>
      <p:cxnSp>
        <p:nvCxnSpPr>
          <p:cNvPr id="39" name="Conector recto de flecha 38">
            <a:extLst>
              <a:ext uri="{FF2B5EF4-FFF2-40B4-BE49-F238E27FC236}">
                <a16:creationId xmlns:a16="http://schemas.microsoft.com/office/drawing/2014/main" id="{E87E228A-35E5-4ED8-B566-248E36FE0B50}"/>
              </a:ext>
            </a:extLst>
          </p:cNvPr>
          <p:cNvCxnSpPr>
            <a:cxnSpLocks/>
            <a:stCxn id="36" idx="0"/>
          </p:cNvCxnSpPr>
          <p:nvPr/>
        </p:nvCxnSpPr>
        <p:spPr>
          <a:xfrm flipH="1" flipV="1">
            <a:off x="5352404" y="5622558"/>
            <a:ext cx="1" cy="369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id="{570FDA03-B95E-4513-8DC5-78218C86D033}"/>
              </a:ext>
            </a:extLst>
          </p:cNvPr>
          <p:cNvCxnSpPr>
            <a:cxnSpLocks/>
            <a:stCxn id="33" idx="3"/>
          </p:cNvCxnSpPr>
          <p:nvPr/>
        </p:nvCxnSpPr>
        <p:spPr>
          <a:xfrm>
            <a:off x="6702388" y="3581085"/>
            <a:ext cx="54500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Conector recto de flecha 40">
            <a:extLst>
              <a:ext uri="{FF2B5EF4-FFF2-40B4-BE49-F238E27FC236}">
                <a16:creationId xmlns:a16="http://schemas.microsoft.com/office/drawing/2014/main" id="{A83EFC64-1408-49D6-B853-7CFC5088D23A}"/>
              </a:ext>
            </a:extLst>
          </p:cNvPr>
          <p:cNvCxnSpPr>
            <a:cxnSpLocks/>
            <a:stCxn id="34" idx="3"/>
          </p:cNvCxnSpPr>
          <p:nvPr/>
        </p:nvCxnSpPr>
        <p:spPr>
          <a:xfrm>
            <a:off x="6702388" y="4450922"/>
            <a:ext cx="54008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Conector recto de flecha 41">
            <a:extLst>
              <a:ext uri="{FF2B5EF4-FFF2-40B4-BE49-F238E27FC236}">
                <a16:creationId xmlns:a16="http://schemas.microsoft.com/office/drawing/2014/main" id="{0E00F45A-4DA1-4B74-ABDF-6820E08355B7}"/>
              </a:ext>
            </a:extLst>
          </p:cNvPr>
          <p:cNvCxnSpPr>
            <a:cxnSpLocks/>
            <a:stCxn id="34" idx="2"/>
          </p:cNvCxnSpPr>
          <p:nvPr/>
        </p:nvCxnSpPr>
        <p:spPr>
          <a:xfrm>
            <a:off x="5364658" y="4718389"/>
            <a:ext cx="0" cy="3692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a:extLst>
              <a:ext uri="{FF2B5EF4-FFF2-40B4-BE49-F238E27FC236}">
                <a16:creationId xmlns:a16="http://schemas.microsoft.com/office/drawing/2014/main" id="{7CA8F7E6-C199-40BA-922E-4D3604A13BE8}"/>
              </a:ext>
            </a:extLst>
          </p:cNvPr>
          <p:cNvCxnSpPr>
            <a:cxnSpLocks/>
          </p:cNvCxnSpPr>
          <p:nvPr/>
        </p:nvCxnSpPr>
        <p:spPr>
          <a:xfrm>
            <a:off x="6331361" y="4718389"/>
            <a:ext cx="0" cy="12734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Conector recto de flecha 43">
            <a:extLst>
              <a:ext uri="{FF2B5EF4-FFF2-40B4-BE49-F238E27FC236}">
                <a16:creationId xmlns:a16="http://schemas.microsoft.com/office/drawing/2014/main" id="{C7635308-A749-4F76-BBB5-B2B90137533A}"/>
              </a:ext>
            </a:extLst>
          </p:cNvPr>
          <p:cNvCxnSpPr>
            <a:cxnSpLocks/>
            <a:stCxn id="33" idx="2"/>
            <a:endCxn id="34" idx="0"/>
          </p:cNvCxnSpPr>
          <p:nvPr/>
        </p:nvCxnSpPr>
        <p:spPr>
          <a:xfrm>
            <a:off x="5364658" y="3848552"/>
            <a:ext cx="0" cy="3349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44">
            <a:extLst>
              <a:ext uri="{FF2B5EF4-FFF2-40B4-BE49-F238E27FC236}">
                <a16:creationId xmlns:a16="http://schemas.microsoft.com/office/drawing/2014/main" id="{B2E5F13E-9260-41C3-81E1-B31FD0ABE21F}"/>
              </a:ext>
            </a:extLst>
          </p:cNvPr>
          <p:cNvCxnSpPr>
            <a:cxnSpLocks/>
            <a:stCxn id="36" idx="1"/>
            <a:endCxn id="38" idx="4"/>
          </p:cNvCxnSpPr>
          <p:nvPr/>
        </p:nvCxnSpPr>
        <p:spPr>
          <a:xfrm flipH="1">
            <a:off x="2957615" y="6259261"/>
            <a:ext cx="10448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Rectángulo: esquinas redondeadas 45">
            <a:extLst>
              <a:ext uri="{FF2B5EF4-FFF2-40B4-BE49-F238E27FC236}">
                <a16:creationId xmlns:a16="http://schemas.microsoft.com/office/drawing/2014/main" id="{CFA3852E-18E6-4BC7-BFE2-5516D5D6CFD4}"/>
              </a:ext>
            </a:extLst>
          </p:cNvPr>
          <p:cNvSpPr/>
          <p:nvPr/>
        </p:nvSpPr>
        <p:spPr>
          <a:xfrm>
            <a:off x="4026928" y="1761087"/>
            <a:ext cx="3739828"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Proxy</a:t>
            </a:r>
          </a:p>
        </p:txBody>
      </p:sp>
      <p:cxnSp>
        <p:nvCxnSpPr>
          <p:cNvPr id="47" name="Conector recto de flecha 46">
            <a:extLst>
              <a:ext uri="{FF2B5EF4-FFF2-40B4-BE49-F238E27FC236}">
                <a16:creationId xmlns:a16="http://schemas.microsoft.com/office/drawing/2014/main" id="{16FD7053-5AA0-4C02-8B19-8335A16EFDF5}"/>
              </a:ext>
            </a:extLst>
          </p:cNvPr>
          <p:cNvCxnSpPr>
            <a:cxnSpLocks/>
            <a:stCxn id="46" idx="2"/>
          </p:cNvCxnSpPr>
          <p:nvPr/>
        </p:nvCxnSpPr>
        <p:spPr>
          <a:xfrm>
            <a:off x="5896842" y="2296021"/>
            <a:ext cx="0" cy="10175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2641562B-D922-4676-8C5B-89B7AE0F6462}"/>
              </a:ext>
            </a:extLst>
          </p:cNvPr>
          <p:cNvCxnSpPr>
            <a:cxnSpLocks/>
            <a:endCxn id="37" idx="0"/>
          </p:cNvCxnSpPr>
          <p:nvPr/>
        </p:nvCxnSpPr>
        <p:spPr>
          <a:xfrm>
            <a:off x="7540502" y="2292471"/>
            <a:ext cx="14590" cy="1065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 name="CuadroTexto 48">
            <a:extLst>
              <a:ext uri="{FF2B5EF4-FFF2-40B4-BE49-F238E27FC236}">
                <a16:creationId xmlns:a16="http://schemas.microsoft.com/office/drawing/2014/main" id="{5BE01FC0-0E3A-475F-9BD1-63D58955D6A7}"/>
              </a:ext>
            </a:extLst>
          </p:cNvPr>
          <p:cNvSpPr txBox="1"/>
          <p:nvPr/>
        </p:nvSpPr>
        <p:spPr>
          <a:xfrm>
            <a:off x="4698125" y="2549619"/>
            <a:ext cx="1561533" cy="369332"/>
          </a:xfrm>
          <a:prstGeom prst="rect">
            <a:avLst/>
          </a:prstGeom>
          <a:noFill/>
        </p:spPr>
        <p:txBody>
          <a:bodyPr wrap="square" rtlCol="0">
            <a:spAutoFit/>
          </a:bodyPr>
          <a:lstStyle/>
          <a:p>
            <a:r>
              <a:rPr lang="es-ES" b="1" dirty="0"/>
              <a:t>HTPP GET</a:t>
            </a:r>
          </a:p>
        </p:txBody>
      </p:sp>
      <p:sp>
        <p:nvSpPr>
          <p:cNvPr id="50" name="CuadroTexto 49">
            <a:extLst>
              <a:ext uri="{FF2B5EF4-FFF2-40B4-BE49-F238E27FC236}">
                <a16:creationId xmlns:a16="http://schemas.microsoft.com/office/drawing/2014/main" id="{CF6C345B-B6C9-46E5-8031-CCF4503CC93A}"/>
              </a:ext>
            </a:extLst>
          </p:cNvPr>
          <p:cNvSpPr txBox="1"/>
          <p:nvPr/>
        </p:nvSpPr>
        <p:spPr>
          <a:xfrm>
            <a:off x="2945031" y="5936094"/>
            <a:ext cx="1044811" cy="646331"/>
          </a:xfrm>
          <a:prstGeom prst="rect">
            <a:avLst/>
          </a:prstGeom>
          <a:noFill/>
        </p:spPr>
        <p:txBody>
          <a:bodyPr wrap="square" rtlCol="0">
            <a:spAutoFit/>
          </a:bodyPr>
          <a:lstStyle/>
          <a:p>
            <a:pPr algn="ctr"/>
            <a:r>
              <a:rPr lang="es-ES" dirty="0"/>
              <a:t>SQL </a:t>
            </a:r>
          </a:p>
          <a:p>
            <a:pPr algn="ctr"/>
            <a:r>
              <a:rPr lang="es-ES" dirty="0"/>
              <a:t>SELECT</a:t>
            </a:r>
          </a:p>
        </p:txBody>
      </p:sp>
    </p:spTree>
    <p:extLst>
      <p:ext uri="{BB962C8B-B14F-4D97-AF65-F5344CB8AC3E}">
        <p14:creationId xmlns:p14="http://schemas.microsoft.com/office/powerpoint/2010/main" val="204431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46" grpId="0" animBg="1"/>
      <p:bldP spid="49"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id="{A78A7D09-294E-4004-8B3C-AD70AB7A6F1C}"/>
              </a:ext>
            </a:extLst>
          </p:cNvPr>
          <p:cNvSpPr>
            <a:spLocks noGrp="1"/>
          </p:cNvSpPr>
          <p:nvPr>
            <p:ph type="title"/>
          </p:nvPr>
        </p:nvSpPr>
        <p:spPr>
          <a:xfrm>
            <a:off x="7015829" y="3726"/>
            <a:ext cx="5335063" cy="2253280"/>
          </a:xfrm>
        </p:spPr>
        <p:txBody>
          <a:bodyPr>
            <a:normAutofit/>
          </a:bodyPr>
          <a:lstStyle/>
          <a:p>
            <a:r>
              <a:rPr lang="es-ES" b="1" dirty="0">
                <a:solidFill>
                  <a:srgbClr val="000000"/>
                </a:solidFill>
              </a:rPr>
              <a:t>Herramientas para la construcción</a:t>
            </a:r>
          </a:p>
        </p:txBody>
      </p:sp>
      <p:sp>
        <p:nvSpPr>
          <p:cNvPr id="37"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Oval 38">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7B0CCC06-2C8B-4A16-97DE-3EFCB31ED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02" y="1002983"/>
            <a:ext cx="3060569" cy="1009752"/>
          </a:xfrm>
          <a:prstGeom prst="rect">
            <a:avLst/>
          </a:prstGeom>
        </p:spPr>
      </p:pic>
      <p:sp>
        <p:nvSpPr>
          <p:cNvPr id="43" name="Oval 42">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A5A71BB-4E1A-448C-9EE0-B50A99AD1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412" y="1046640"/>
            <a:ext cx="1354155" cy="785559"/>
          </a:xfrm>
          <a:prstGeom prst="rect">
            <a:avLst/>
          </a:prstGeom>
        </p:spPr>
      </p:pic>
      <p:pic>
        <p:nvPicPr>
          <p:cNvPr id="7" name="Imagen 6">
            <a:extLst>
              <a:ext uri="{FF2B5EF4-FFF2-40B4-BE49-F238E27FC236}">
                <a16:creationId xmlns:a16="http://schemas.microsoft.com/office/drawing/2014/main" id="{C121F1CE-F043-4B65-BBBC-976475EF8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7908" y="3469632"/>
            <a:ext cx="2451471" cy="1495396"/>
          </a:xfrm>
          <a:prstGeom prst="rect">
            <a:avLst/>
          </a:prstGeom>
        </p:spPr>
      </p:pic>
      <p:sp>
        <p:nvSpPr>
          <p:cNvPr id="3" name="Marcador de contenido 2">
            <a:extLst>
              <a:ext uri="{FF2B5EF4-FFF2-40B4-BE49-F238E27FC236}">
                <a16:creationId xmlns:a16="http://schemas.microsoft.com/office/drawing/2014/main" id="{F9A65CBD-86BE-4639-8A4B-99E905D2DAF1}"/>
              </a:ext>
            </a:extLst>
          </p:cNvPr>
          <p:cNvSpPr>
            <a:spLocks noGrp="1"/>
          </p:cNvSpPr>
          <p:nvPr>
            <p:ph idx="1"/>
          </p:nvPr>
        </p:nvSpPr>
        <p:spPr>
          <a:xfrm>
            <a:off x="6909226" y="1736403"/>
            <a:ext cx="5640249" cy="5025801"/>
          </a:xfrm>
        </p:spPr>
        <p:txBody>
          <a:bodyPr anchor="ctr">
            <a:normAutofit/>
          </a:bodyPr>
          <a:lstStyle/>
          <a:p>
            <a:r>
              <a:rPr lang="es-ES" sz="2000" dirty="0">
                <a:solidFill>
                  <a:srgbClr val="000000"/>
                </a:solidFill>
              </a:rPr>
              <a:t>Persistencia: </a:t>
            </a:r>
            <a:r>
              <a:rPr lang="es-ES" sz="2000" b="1" dirty="0" err="1">
                <a:solidFill>
                  <a:srgbClr val="000000"/>
                </a:solidFill>
              </a:rPr>
              <a:t>Entity</a:t>
            </a:r>
            <a:r>
              <a:rPr lang="es-ES" sz="2000" b="1" dirty="0">
                <a:solidFill>
                  <a:srgbClr val="000000"/>
                </a:solidFill>
              </a:rPr>
              <a:t> Framework Core</a:t>
            </a:r>
            <a:r>
              <a:rPr lang="es-ES" sz="2000" dirty="0">
                <a:solidFill>
                  <a:srgbClr val="000000"/>
                </a:solidFill>
              </a:rPr>
              <a:t>.</a:t>
            </a:r>
          </a:p>
          <a:p>
            <a:r>
              <a:rPr lang="es-ES" sz="2000" dirty="0">
                <a:solidFill>
                  <a:srgbClr val="000000"/>
                </a:solidFill>
              </a:rPr>
              <a:t>Seguridad: </a:t>
            </a:r>
            <a:r>
              <a:rPr lang="es-ES" sz="2000" dirty="0" err="1">
                <a:solidFill>
                  <a:srgbClr val="000000"/>
                </a:solidFill>
              </a:rPr>
              <a:t>Identity</a:t>
            </a:r>
            <a:r>
              <a:rPr lang="es-ES" sz="2000" dirty="0">
                <a:solidFill>
                  <a:srgbClr val="000000"/>
                </a:solidFill>
              </a:rPr>
              <a:t>.</a:t>
            </a:r>
          </a:p>
          <a:p>
            <a:r>
              <a:rPr lang="es-ES" sz="2000" dirty="0">
                <a:solidFill>
                  <a:srgbClr val="000000"/>
                </a:solidFill>
              </a:rPr>
              <a:t>Informes: Open XML </a:t>
            </a:r>
            <a:r>
              <a:rPr lang="es-ES" sz="2000" dirty="0" err="1">
                <a:solidFill>
                  <a:srgbClr val="000000"/>
                </a:solidFill>
              </a:rPr>
              <a:t>PowerTools</a:t>
            </a:r>
            <a:r>
              <a:rPr lang="es-ES" sz="2000" dirty="0">
                <a:solidFill>
                  <a:srgbClr val="000000"/>
                </a:solidFill>
              </a:rPr>
              <a:t>.</a:t>
            </a:r>
          </a:p>
          <a:p>
            <a:r>
              <a:rPr lang="es-ES" sz="2000" dirty="0">
                <a:solidFill>
                  <a:srgbClr val="000000"/>
                </a:solidFill>
              </a:rPr>
              <a:t>Notificaciones: </a:t>
            </a:r>
            <a:r>
              <a:rPr lang="es-ES" sz="2000" dirty="0" err="1">
                <a:solidFill>
                  <a:srgbClr val="000000"/>
                </a:solidFill>
              </a:rPr>
              <a:t>MailKit</a:t>
            </a:r>
            <a:r>
              <a:rPr lang="es-ES" sz="2000" dirty="0">
                <a:solidFill>
                  <a:srgbClr val="000000"/>
                </a:solidFill>
              </a:rPr>
              <a:t>.</a:t>
            </a:r>
          </a:p>
          <a:p>
            <a:r>
              <a:rPr lang="es-ES" sz="2000" dirty="0">
                <a:solidFill>
                  <a:srgbClr val="000000"/>
                </a:solidFill>
              </a:rPr>
              <a:t>API interactiva: </a:t>
            </a:r>
            <a:r>
              <a:rPr lang="es-ES" sz="2000" b="1" dirty="0" err="1">
                <a:solidFill>
                  <a:srgbClr val="000000"/>
                </a:solidFill>
              </a:rPr>
              <a:t>Swagger</a:t>
            </a:r>
            <a:r>
              <a:rPr lang="es-ES" sz="2000" b="1" dirty="0">
                <a:solidFill>
                  <a:srgbClr val="000000"/>
                </a:solidFill>
              </a:rPr>
              <a:t> UI</a:t>
            </a:r>
            <a:r>
              <a:rPr lang="es-ES" sz="2000" dirty="0">
                <a:solidFill>
                  <a:srgbClr val="000000"/>
                </a:solidFill>
              </a:rPr>
              <a:t>.</a:t>
            </a:r>
          </a:p>
          <a:p>
            <a:r>
              <a:rPr lang="es-ES" sz="2000" dirty="0">
                <a:solidFill>
                  <a:srgbClr val="000000"/>
                </a:solidFill>
              </a:rPr>
              <a:t>Generación de la capa de proxy: </a:t>
            </a:r>
            <a:r>
              <a:rPr lang="es-ES" sz="2000" dirty="0" err="1">
                <a:solidFill>
                  <a:srgbClr val="000000"/>
                </a:solidFill>
              </a:rPr>
              <a:t>NSwag</a:t>
            </a:r>
            <a:r>
              <a:rPr lang="es-ES" sz="2000" dirty="0">
                <a:solidFill>
                  <a:srgbClr val="000000"/>
                </a:solidFill>
              </a:rPr>
              <a:t>.</a:t>
            </a:r>
          </a:p>
          <a:p>
            <a:r>
              <a:rPr lang="es-ES" sz="2000" dirty="0">
                <a:solidFill>
                  <a:srgbClr val="000000"/>
                </a:solidFill>
              </a:rPr>
              <a:t>Calidad del código: </a:t>
            </a:r>
            <a:r>
              <a:rPr lang="es-ES" sz="2000" b="1" dirty="0" err="1">
                <a:solidFill>
                  <a:srgbClr val="000000"/>
                </a:solidFill>
              </a:rPr>
              <a:t>CodeMaid</a:t>
            </a:r>
            <a:r>
              <a:rPr lang="es-ES" sz="2000" dirty="0">
                <a:solidFill>
                  <a:srgbClr val="000000"/>
                </a:solidFill>
              </a:rPr>
              <a:t> y </a:t>
            </a:r>
            <a:r>
              <a:rPr lang="es-ES" sz="2000" dirty="0" err="1">
                <a:solidFill>
                  <a:srgbClr val="000000"/>
                </a:solidFill>
              </a:rPr>
              <a:t>StyleCop</a:t>
            </a:r>
            <a:r>
              <a:rPr lang="es-ES" sz="2000" dirty="0">
                <a:solidFill>
                  <a:srgbClr val="000000"/>
                </a:solidFill>
              </a:rPr>
              <a:t>.</a:t>
            </a:r>
          </a:p>
          <a:p>
            <a:r>
              <a:rPr lang="es-ES" sz="2000" dirty="0">
                <a:solidFill>
                  <a:srgbClr val="000000"/>
                </a:solidFill>
              </a:rPr>
              <a:t>Interfaz de usuario: </a:t>
            </a:r>
            <a:r>
              <a:rPr lang="es-ES" sz="2000" b="1" dirty="0" err="1">
                <a:solidFill>
                  <a:srgbClr val="000000"/>
                </a:solidFill>
              </a:rPr>
              <a:t>Xamarin</a:t>
            </a:r>
            <a:r>
              <a:rPr lang="es-ES" sz="2000" dirty="0">
                <a:solidFill>
                  <a:srgbClr val="000000"/>
                </a:solidFill>
              </a:rPr>
              <a:t>.</a:t>
            </a:r>
          </a:p>
          <a:p>
            <a:r>
              <a:rPr lang="es-ES" sz="2000" dirty="0">
                <a:solidFill>
                  <a:srgbClr val="000000"/>
                </a:solidFill>
              </a:rPr>
              <a:t>Pruebas: </a:t>
            </a:r>
            <a:r>
              <a:rPr lang="es-ES" sz="2000" dirty="0" err="1">
                <a:solidFill>
                  <a:srgbClr val="000000"/>
                </a:solidFill>
              </a:rPr>
              <a:t>NUnit</a:t>
            </a:r>
            <a:r>
              <a:rPr lang="es-ES" sz="2000" dirty="0">
                <a:solidFill>
                  <a:srgbClr val="000000"/>
                </a:solidFill>
              </a:rPr>
              <a:t>.</a:t>
            </a:r>
          </a:p>
          <a:p>
            <a:r>
              <a:rPr lang="es-ES" sz="2000" dirty="0">
                <a:solidFill>
                  <a:srgbClr val="000000"/>
                </a:solidFill>
              </a:rPr>
              <a:t>Despliegue: </a:t>
            </a:r>
            <a:r>
              <a:rPr lang="es-ES" sz="2000" b="1" dirty="0">
                <a:solidFill>
                  <a:srgbClr val="000000"/>
                </a:solidFill>
              </a:rPr>
              <a:t>Docker, Kubernetes y Azure</a:t>
            </a:r>
            <a:r>
              <a:rPr lang="es-ES" sz="2000" dirty="0">
                <a:solidFill>
                  <a:srgbClr val="000000"/>
                </a:solidFill>
              </a:rPr>
              <a:t>.</a:t>
            </a:r>
          </a:p>
        </p:txBody>
      </p:sp>
      <p:pic>
        <p:nvPicPr>
          <p:cNvPr id="6" name="Imagen 5">
            <a:extLst>
              <a:ext uri="{FF2B5EF4-FFF2-40B4-BE49-F238E27FC236}">
                <a16:creationId xmlns:a16="http://schemas.microsoft.com/office/drawing/2014/main" id="{D3C2986C-DC27-4B92-A0F5-AF649EDC3A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892" y="4949796"/>
            <a:ext cx="3473468" cy="1641414"/>
          </a:xfrm>
          <a:prstGeom prst="rect">
            <a:avLst/>
          </a:prstGeom>
        </p:spPr>
      </p:pic>
    </p:spTree>
    <p:extLst>
      <p:ext uri="{BB962C8B-B14F-4D97-AF65-F5344CB8AC3E}">
        <p14:creationId xmlns:p14="http://schemas.microsoft.com/office/powerpoint/2010/main" val="3854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6A6DC8-6AAE-4E0F-8DE6-F3EBD1CE7E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a:solidFill>
                  <a:schemeClr val="bg1"/>
                </a:solidFill>
                <a:latin typeface="+mj-lt"/>
                <a:ea typeface="+mj-ea"/>
                <a:cs typeface="+mj-cs"/>
              </a:rPr>
              <a:t>Descomposición en microservicios</a:t>
            </a:r>
          </a:p>
        </p:txBody>
      </p:sp>
      <p:pic>
        <p:nvPicPr>
          <p:cNvPr id="5" name="Marcador de contenido 4">
            <a:extLst>
              <a:ext uri="{FF2B5EF4-FFF2-40B4-BE49-F238E27FC236}">
                <a16:creationId xmlns:a16="http://schemas.microsoft.com/office/drawing/2014/main" id="{3FCF4C31-2158-46EC-9149-2825E53E67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982" y="1528923"/>
            <a:ext cx="8674095" cy="5182773"/>
          </a:xfrm>
          <a:prstGeom prst="rect">
            <a:avLst/>
          </a:prstGeom>
        </p:spPr>
      </p:pic>
    </p:spTree>
    <p:extLst>
      <p:ext uri="{BB962C8B-B14F-4D97-AF65-F5344CB8AC3E}">
        <p14:creationId xmlns:p14="http://schemas.microsoft.com/office/powerpoint/2010/main" val="365666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6" name="Símbolo &quot;No permitido&quot; 5">
            <a:extLst>
              <a:ext uri="{FF2B5EF4-FFF2-40B4-BE49-F238E27FC236}">
                <a16:creationId xmlns:a16="http://schemas.microsoft.com/office/drawing/2014/main" id="{D98058BC-30A1-47F0-8CEC-4DB4FCB3EA98}"/>
              </a:ext>
            </a:extLst>
          </p:cNvPr>
          <p:cNvSpPr/>
          <p:nvPr/>
        </p:nvSpPr>
        <p:spPr>
          <a:xfrm>
            <a:off x="114300" y="6324600"/>
            <a:ext cx="452964" cy="4286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6269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BFC9939-AFF9-4E01-A250-F2A2ECDD1891}"/>
              </a:ext>
            </a:extLst>
          </p:cNvPr>
          <p:cNvSpPr>
            <a:spLocks noGrp="1"/>
          </p:cNvSpPr>
          <p:nvPr>
            <p:ph type="title"/>
          </p:nvPr>
        </p:nvSpPr>
        <p:spPr>
          <a:xfrm>
            <a:off x="6094105" y="802955"/>
            <a:ext cx="4977976" cy="1455996"/>
          </a:xfrm>
        </p:spPr>
        <p:txBody>
          <a:bodyPr>
            <a:normAutofit/>
          </a:bodyPr>
          <a:lstStyle/>
          <a:p>
            <a:r>
              <a:rPr lang="es-ES" b="1" dirty="0">
                <a:solidFill>
                  <a:srgbClr val="000000"/>
                </a:solidFill>
              </a:rPr>
              <a:t>Cambios respecto a la solución monolítica</a:t>
            </a:r>
          </a:p>
        </p:txBody>
      </p:sp>
      <p:sp>
        <p:nvSpPr>
          <p:cNvPr id="43"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6">
            <a:extLst>
              <a:ext uri="{FF2B5EF4-FFF2-40B4-BE49-F238E27FC236}">
                <a16:creationId xmlns:a16="http://schemas.microsoft.com/office/drawing/2014/main" id="{A6B01095-8CF0-4292-92C6-15534752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1496" y="244754"/>
            <a:ext cx="2532690" cy="1298003"/>
          </a:xfrm>
          <a:prstGeom prst="rect">
            <a:avLst/>
          </a:prstGeom>
        </p:spPr>
      </p:pic>
      <p:sp>
        <p:nvSpPr>
          <p:cNvPr id="45"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2C5D06D7-32DD-489D-8042-FFC6C4C3F8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732" y="3993115"/>
            <a:ext cx="4008968" cy="2325008"/>
          </a:xfrm>
          <a:prstGeom prst="rect">
            <a:avLst/>
          </a:prstGeom>
        </p:spPr>
      </p:pic>
      <p:sp>
        <p:nvSpPr>
          <p:cNvPr id="3" name="Marcador de contenido 2">
            <a:extLst>
              <a:ext uri="{FF2B5EF4-FFF2-40B4-BE49-F238E27FC236}">
                <a16:creationId xmlns:a16="http://schemas.microsoft.com/office/drawing/2014/main" id="{A463F698-743A-4F53-8D75-52C3C21391E1}"/>
              </a:ext>
            </a:extLst>
          </p:cNvPr>
          <p:cNvSpPr>
            <a:spLocks noGrp="1"/>
          </p:cNvSpPr>
          <p:nvPr>
            <p:ph idx="1"/>
          </p:nvPr>
        </p:nvSpPr>
        <p:spPr>
          <a:xfrm>
            <a:off x="6090574" y="2421682"/>
            <a:ext cx="5779694" cy="4253438"/>
          </a:xfrm>
        </p:spPr>
        <p:txBody>
          <a:bodyPr anchor="ctr">
            <a:normAutofit/>
          </a:bodyPr>
          <a:lstStyle/>
          <a:p>
            <a:pPr>
              <a:lnSpc>
                <a:spcPct val="150000"/>
              </a:lnSpc>
            </a:pPr>
            <a:r>
              <a:rPr lang="es-ES" sz="2400" dirty="0">
                <a:solidFill>
                  <a:srgbClr val="000000"/>
                </a:solidFill>
              </a:rPr>
              <a:t>Pérdida de la integridad referencial</a:t>
            </a:r>
          </a:p>
          <a:p>
            <a:pPr>
              <a:lnSpc>
                <a:spcPct val="150000"/>
              </a:lnSpc>
            </a:pPr>
            <a:r>
              <a:rPr lang="es-ES" sz="2400" dirty="0">
                <a:solidFill>
                  <a:srgbClr val="000000"/>
                </a:solidFill>
              </a:rPr>
              <a:t>Microservicio de notificaciones en Java</a:t>
            </a:r>
          </a:p>
          <a:p>
            <a:pPr>
              <a:lnSpc>
                <a:spcPct val="150000"/>
              </a:lnSpc>
            </a:pPr>
            <a:r>
              <a:rPr lang="es-ES" sz="2400" dirty="0">
                <a:solidFill>
                  <a:srgbClr val="000000"/>
                </a:solidFill>
              </a:rPr>
              <a:t>Base de datos de incidencias usando </a:t>
            </a:r>
            <a:r>
              <a:rPr lang="es-ES" sz="2400" dirty="0" err="1">
                <a:solidFill>
                  <a:srgbClr val="000000"/>
                </a:solidFill>
              </a:rPr>
              <a:t>Firebase</a:t>
            </a:r>
            <a:endParaRPr lang="es-ES" sz="2400" dirty="0">
              <a:solidFill>
                <a:srgbClr val="000000"/>
              </a:solidFill>
            </a:endParaRPr>
          </a:p>
          <a:p>
            <a:pPr>
              <a:lnSpc>
                <a:spcPct val="150000"/>
              </a:lnSpc>
            </a:pPr>
            <a:r>
              <a:rPr lang="es-ES" sz="2400" dirty="0">
                <a:solidFill>
                  <a:srgbClr val="000000"/>
                </a:solidFill>
              </a:rPr>
              <a:t>Evolución de los microservicios de forma independiente</a:t>
            </a:r>
          </a:p>
        </p:txBody>
      </p:sp>
    </p:spTree>
    <p:extLst>
      <p:ext uri="{BB962C8B-B14F-4D97-AF65-F5344CB8AC3E}">
        <p14:creationId xmlns:p14="http://schemas.microsoft.com/office/powerpoint/2010/main" val="138984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Evaluación</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76077" y="4381986"/>
            <a:ext cx="4040238" cy="2024082"/>
          </a:xfrm>
        </p:spPr>
        <p:txBody>
          <a:bodyPr anchor="ctr">
            <a:normAutofit fontScale="92500" lnSpcReduction="10000"/>
          </a:bodyPr>
          <a:lstStyle/>
          <a:p>
            <a:pPr marL="457200" indent="-457200" algn="l">
              <a:buFont typeface="+mj-lt"/>
              <a:buAutoNum type="arabicPeriod"/>
            </a:pPr>
            <a:r>
              <a:rPr lang="es-ES" dirty="0"/>
              <a:t>Mantenimiento</a:t>
            </a:r>
          </a:p>
          <a:p>
            <a:pPr marL="457200" indent="-457200" algn="l">
              <a:buFont typeface="+mj-lt"/>
              <a:buAutoNum type="arabicPeriod"/>
            </a:pPr>
            <a:r>
              <a:rPr lang="es-ES" dirty="0"/>
              <a:t>Requisitos no funcionales</a:t>
            </a:r>
          </a:p>
          <a:p>
            <a:pPr marL="457200" indent="-457200" algn="l">
              <a:buFont typeface="+mj-lt"/>
              <a:buAutoNum type="arabicPeriod"/>
            </a:pPr>
            <a:r>
              <a:rPr lang="es-ES" dirty="0"/>
              <a:t>Balance</a:t>
            </a:r>
          </a:p>
          <a:p>
            <a:pPr marL="457200" indent="-457200" algn="l">
              <a:buFont typeface="+mj-lt"/>
              <a:buAutoNum type="arabicPeriod"/>
            </a:pPr>
            <a:r>
              <a:rPr lang="es-ES" dirty="0"/>
              <a:t>Otras consideraciones</a:t>
            </a:r>
          </a:p>
          <a:p>
            <a:pPr marL="457200" indent="-457200" algn="l">
              <a:buFont typeface="+mj-lt"/>
              <a:buAutoNum type="arabicPeriod"/>
            </a:pPr>
            <a:r>
              <a:rPr lang="es-ES" dirty="0"/>
              <a:t>Conclusiones</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16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011EBE-2A28-4BCA-8A5C-236D057688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Mantenimiento de las soluciones</a:t>
            </a:r>
          </a:p>
        </p:txBody>
      </p:sp>
      <p:graphicFrame>
        <p:nvGraphicFramePr>
          <p:cNvPr id="6" name="Tabla 5">
            <a:extLst>
              <a:ext uri="{FF2B5EF4-FFF2-40B4-BE49-F238E27FC236}">
                <a16:creationId xmlns:a16="http://schemas.microsoft.com/office/drawing/2014/main" id="{0913A6BA-0374-48BC-AC95-890080E4E6E5}"/>
              </a:ext>
            </a:extLst>
          </p:cNvPr>
          <p:cNvGraphicFramePr>
            <a:graphicFrameLocks noGrp="1"/>
          </p:cNvGraphicFramePr>
          <p:nvPr>
            <p:extLst>
              <p:ext uri="{D42A27DB-BD31-4B8C-83A1-F6EECF244321}">
                <p14:modId xmlns:p14="http://schemas.microsoft.com/office/powerpoint/2010/main" val="2127093234"/>
              </p:ext>
            </p:extLst>
          </p:nvPr>
        </p:nvGraphicFramePr>
        <p:xfrm>
          <a:off x="327724" y="2064360"/>
          <a:ext cx="11668539" cy="4276439"/>
        </p:xfrm>
        <a:graphic>
          <a:graphicData uri="http://schemas.openxmlformats.org/drawingml/2006/table">
            <a:tbl>
              <a:tblPr firstRow="1" firstCol="1" bandRow="1">
                <a:tableStyleId>{5C22544A-7EE6-4342-B048-85BDC9FD1C3A}</a:tableStyleId>
              </a:tblPr>
              <a:tblGrid>
                <a:gridCol w="1709798">
                  <a:extLst>
                    <a:ext uri="{9D8B030D-6E8A-4147-A177-3AD203B41FA5}">
                      <a16:colId xmlns:a16="http://schemas.microsoft.com/office/drawing/2014/main" val="1883238552"/>
                    </a:ext>
                  </a:extLst>
                </a:gridCol>
                <a:gridCol w="5177928">
                  <a:extLst>
                    <a:ext uri="{9D8B030D-6E8A-4147-A177-3AD203B41FA5}">
                      <a16:colId xmlns:a16="http://schemas.microsoft.com/office/drawing/2014/main" val="1893057276"/>
                    </a:ext>
                  </a:extLst>
                </a:gridCol>
                <a:gridCol w="4780813">
                  <a:extLst>
                    <a:ext uri="{9D8B030D-6E8A-4147-A177-3AD203B41FA5}">
                      <a16:colId xmlns:a16="http://schemas.microsoft.com/office/drawing/2014/main" val="1626670283"/>
                    </a:ext>
                  </a:extLst>
                </a:gridCol>
              </a:tblGrid>
              <a:tr h="406746">
                <a:tc>
                  <a:txBody>
                    <a:bodyPr/>
                    <a:lstStyle/>
                    <a:p>
                      <a:endParaRPr lang="es-ES" sz="1600">
                        <a:effectLst/>
                        <a:latin typeface="Calibri" panose="020F0502020204030204" pitchFamily="34" charset="0"/>
                        <a:cs typeface="Arial" panose="020B0604020202020204" pitchFamily="34" charset="0"/>
                      </a:endParaRPr>
                    </a:p>
                  </a:txBody>
                  <a:tcPr marL="74137" marR="74137"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gn="ctr">
                        <a:lnSpc>
                          <a:spcPct val="107000"/>
                        </a:lnSpc>
                        <a:spcAft>
                          <a:spcPts val="0"/>
                        </a:spcAft>
                      </a:pPr>
                      <a:r>
                        <a:rPr lang="es-ES" sz="1800">
                          <a:effectLst/>
                        </a:rPr>
                        <a:t>Sistema monolítico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extLst>
                  <a:ext uri="{0D108BD9-81ED-4DB2-BD59-A6C34878D82A}">
                    <a16:rowId xmlns:a16="http://schemas.microsoft.com/office/drawing/2014/main" val="4283126485"/>
                  </a:ext>
                </a:extLst>
              </a:tr>
              <a:tr h="1165219">
                <a:tc>
                  <a:txBody>
                    <a:bodyPr/>
                    <a:lstStyle/>
                    <a:p>
                      <a:pPr algn="ctr">
                        <a:lnSpc>
                          <a:spcPct val="107000"/>
                        </a:lnSpc>
                        <a:spcAft>
                          <a:spcPts val="0"/>
                        </a:spcAft>
                      </a:pPr>
                      <a:r>
                        <a:rPr lang="es-ES" sz="1800">
                          <a:effectLst/>
                        </a:rPr>
                        <a:t>Mantenimiento correctivo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defectos:</a:t>
                      </a:r>
                    </a:p>
                    <a:p>
                      <a:pPr marL="342900" lvl="0" indent="-342900">
                        <a:spcAft>
                          <a:spcPts val="0"/>
                        </a:spcAft>
                        <a:buFont typeface="Symbol" panose="05050102010706020507" pitchFamily="18" charset="2"/>
                        <a:buChar char=""/>
                      </a:pPr>
                      <a:r>
                        <a:rPr lang="es-ES" sz="1800" dirty="0">
                          <a:effectLst/>
                        </a:rPr>
                        <a:t>Se localizan en un único microservicio.</a:t>
                      </a:r>
                    </a:p>
                    <a:p>
                      <a:pPr marL="342900" lvl="0" indent="-342900">
                        <a:spcAft>
                          <a:spcPts val="0"/>
                        </a:spcAft>
                        <a:buFont typeface="Symbol" panose="05050102010706020507" pitchFamily="18" charset="2"/>
                        <a:buChar char=""/>
                      </a:pPr>
                      <a:r>
                        <a:rPr lang="es-ES" sz="1800" dirty="0">
                          <a:effectLst/>
                        </a:rPr>
                        <a:t>Son difíciles de depurar si involucra a más de un servicio.</a:t>
                      </a:r>
                    </a:p>
                  </a:txBody>
                  <a:tcPr marL="74137" marR="74137" marT="0" marB="0"/>
                </a:tc>
                <a:tc>
                  <a:txBody>
                    <a:bodyPr/>
                    <a:lstStyle/>
                    <a:p>
                      <a:pPr marL="342900" lvl="0" indent="-342900">
                        <a:spcAft>
                          <a:spcPts val="0"/>
                        </a:spcAft>
                        <a:buFont typeface="Symbol" panose="05050102010706020507" pitchFamily="18" charset="2"/>
                        <a:buChar char=""/>
                      </a:pPr>
                      <a:endParaRPr lang="es-ES" sz="1800" dirty="0">
                        <a:effectLst/>
                      </a:endParaRPr>
                    </a:p>
                    <a:p>
                      <a:pPr marL="342900" lvl="0" indent="-342900">
                        <a:spcAft>
                          <a:spcPts val="0"/>
                        </a:spcAft>
                        <a:buFont typeface="Symbol" panose="05050102010706020507" pitchFamily="18" charset="2"/>
                        <a:buChar char=""/>
                      </a:pPr>
                      <a:r>
                        <a:rPr lang="es-ES" sz="1800" dirty="0">
                          <a:effectLst/>
                        </a:rPr>
                        <a:t>Difíciles de localizar.</a:t>
                      </a:r>
                    </a:p>
                    <a:p>
                      <a:pPr marL="342900" lvl="0" indent="-342900">
                        <a:spcAft>
                          <a:spcPts val="0"/>
                        </a:spcAft>
                        <a:buFont typeface="Symbol" panose="05050102010706020507" pitchFamily="18" charset="2"/>
                        <a:buChar char=""/>
                      </a:pPr>
                      <a:r>
                        <a:rPr lang="es-ES" sz="1800" dirty="0">
                          <a:effectLst/>
                        </a:rPr>
                        <a:t>Más fácil de depurar la solución para encontrar el defecto.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1136375632"/>
                  </a:ext>
                </a:extLst>
              </a:tr>
              <a:tr h="1190476">
                <a:tc>
                  <a:txBody>
                    <a:bodyPr/>
                    <a:lstStyle/>
                    <a:p>
                      <a:pPr algn="ctr">
                        <a:spcAft>
                          <a:spcPts val="0"/>
                        </a:spcAft>
                      </a:pPr>
                      <a:r>
                        <a:rPr lang="es-ES" sz="1800">
                          <a:effectLst/>
                        </a:rPr>
                        <a:t>Mantenimiento perfectivo</a:t>
                      </a:r>
                      <a:endParaRPr lang="es-ES" sz="1800">
                        <a:effectLst/>
                        <a:latin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nuevos requisitos:</a:t>
                      </a:r>
                    </a:p>
                    <a:p>
                      <a:pPr marL="342900" lvl="0" indent="-342900">
                        <a:spcAft>
                          <a:spcPts val="0"/>
                        </a:spcAft>
                        <a:buFont typeface="Symbol" panose="05050102010706020507" pitchFamily="18" charset="2"/>
                        <a:buChar char=""/>
                      </a:pPr>
                      <a:r>
                        <a:rPr lang="es-ES" sz="1800" dirty="0">
                          <a:effectLst/>
                        </a:rPr>
                        <a:t>Encajan dentro de un microservicio.</a:t>
                      </a:r>
                    </a:p>
                    <a:p>
                      <a:pPr marL="342900" lvl="0" indent="-342900">
                        <a:spcAft>
                          <a:spcPts val="0"/>
                        </a:spcAft>
                        <a:buFont typeface="Symbol" panose="05050102010706020507" pitchFamily="18" charset="2"/>
                        <a:buChar char=""/>
                      </a:pPr>
                      <a:r>
                        <a:rPr lang="es-ES" sz="1800" dirty="0">
                          <a:effectLst/>
                        </a:rPr>
                        <a:t>Dan lugar a nuevos microservicios.</a:t>
                      </a:r>
                    </a:p>
                    <a:p>
                      <a:pPr marL="342900" lvl="0" indent="-342900">
                        <a:spcAft>
                          <a:spcPts val="0"/>
                        </a:spcAft>
                        <a:buFont typeface="Symbol" panose="05050102010706020507" pitchFamily="18" charset="2"/>
                        <a:buChar char=""/>
                      </a:pPr>
                      <a:r>
                        <a:rPr lang="es-ES" sz="1800" dirty="0">
                          <a:effectLst/>
                        </a:rPr>
                        <a:t>Replantean la descomposición del sistema.</a:t>
                      </a:r>
                    </a:p>
                  </a:txBody>
                  <a:tcPr marL="74137" marR="74137" marT="0" marB="0"/>
                </a:tc>
                <a:tc>
                  <a:txBody>
                    <a:bodyPr/>
                    <a:lstStyle/>
                    <a:p>
                      <a:pPr marL="342900" lvl="0" indent="-342900">
                        <a:spcAft>
                          <a:spcPts val="0"/>
                        </a:spcAft>
                        <a:buFont typeface="Symbol" panose="05050102010706020507" pitchFamily="18" charset="2"/>
                        <a:buChar char=""/>
                      </a:pPr>
                      <a:r>
                        <a:rPr lang="es-ES" sz="1800" dirty="0">
                          <a:effectLst/>
                        </a:rPr>
                        <a:t>Los nuevos requisitos añaden complejidad al sistema.</a:t>
                      </a:r>
                    </a:p>
                    <a:p>
                      <a:pPr marL="342900" lvl="0" indent="-342900">
                        <a:spcAft>
                          <a:spcPts val="0"/>
                        </a:spcAft>
                        <a:buFont typeface="Symbol" panose="05050102010706020507" pitchFamily="18" charset="2"/>
                        <a:buChar char=""/>
                      </a:pPr>
                      <a:r>
                        <a:rPr lang="es-ES" sz="1800" dirty="0">
                          <a:effectLst/>
                        </a:rPr>
                        <a:t>Hacen que el futuro mantenimiento sea más complejo.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2603449583"/>
                  </a:ext>
                </a:extLst>
              </a:tr>
              <a:tr h="1513998">
                <a:tc>
                  <a:txBody>
                    <a:bodyPr/>
                    <a:lstStyle/>
                    <a:p>
                      <a:pPr algn="ctr">
                        <a:lnSpc>
                          <a:spcPct val="107000"/>
                        </a:lnSpc>
                        <a:spcAft>
                          <a:spcPts val="0"/>
                        </a:spcAft>
                      </a:pPr>
                      <a:r>
                        <a:rPr lang="es-ES" sz="1800">
                          <a:effectLst/>
                        </a:rPr>
                        <a:t>Mantenimiento adaptativo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cambios en el hardware, la plataforma y productos software de los que depende el sistema:</a:t>
                      </a:r>
                    </a:p>
                    <a:p>
                      <a:pPr marL="342900" lvl="0" indent="-342900">
                        <a:spcAft>
                          <a:spcPts val="0"/>
                        </a:spcAft>
                        <a:buFont typeface="Symbol" panose="05050102010706020507" pitchFamily="18" charset="2"/>
                        <a:buChar char=""/>
                      </a:pPr>
                      <a:r>
                        <a:rPr lang="es-ES" sz="1800" dirty="0">
                          <a:effectLst/>
                        </a:rPr>
                        <a:t>Afectan a solo una porción del sistema.</a:t>
                      </a:r>
                    </a:p>
                    <a:p>
                      <a:pPr marL="342900" lvl="0" indent="-342900">
                        <a:spcAft>
                          <a:spcPts val="0"/>
                        </a:spcAft>
                        <a:buFont typeface="Symbol" panose="05050102010706020507" pitchFamily="18" charset="2"/>
                        <a:buChar char=""/>
                      </a:pPr>
                      <a:r>
                        <a:rPr lang="es-ES" sz="1800" dirty="0">
                          <a:effectLst/>
                        </a:rPr>
                        <a:t>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tc>
                  <a:txBody>
                    <a:bodyPr/>
                    <a:lstStyle/>
                    <a:p>
                      <a:pPr marL="342900" lvl="0" indent="-342900">
                        <a:spcAft>
                          <a:spcPts val="0"/>
                        </a:spcAft>
                        <a:buFont typeface="Symbol" panose="05050102010706020507" pitchFamily="18" charset="2"/>
                        <a:buChar char=""/>
                      </a:pPr>
                      <a:r>
                        <a:rPr lang="es-ES" sz="1800" dirty="0">
                          <a:effectLst/>
                        </a:rPr>
                        <a:t>Los cambios afectan al sistema en su totalidad.</a:t>
                      </a:r>
                    </a:p>
                    <a:p>
                      <a:pPr marL="342900" lvl="0" indent="-342900">
                        <a:spcAft>
                          <a:spcPts val="0"/>
                        </a:spcAft>
                        <a:buFont typeface="Symbol" panose="05050102010706020507" pitchFamily="18" charset="2"/>
                        <a:buChar char=""/>
                      </a:pPr>
                      <a:r>
                        <a:rPr lang="es-ES" sz="1800" dirty="0">
                          <a:effectLst/>
                        </a:rPr>
                        <a:t>No 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615270659"/>
                  </a:ext>
                </a:extLst>
              </a:tr>
            </a:tbl>
          </a:graphicData>
        </a:graphic>
      </p:graphicFrame>
    </p:spTree>
    <p:extLst>
      <p:ext uri="{BB962C8B-B14F-4D97-AF65-F5344CB8AC3E}">
        <p14:creationId xmlns:p14="http://schemas.microsoft.com/office/powerpoint/2010/main" val="234849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Introducción</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65" y="4525347"/>
            <a:ext cx="3258675" cy="1737360"/>
          </a:xfrm>
        </p:spPr>
        <p:txBody>
          <a:bodyPr anchor="ctr">
            <a:normAutofit fontScale="92500"/>
          </a:bodyPr>
          <a:lstStyle/>
          <a:p>
            <a:pPr marL="457200" indent="-457200" algn="l">
              <a:buFont typeface="+mj-lt"/>
              <a:buAutoNum type="arabicPeriod"/>
            </a:pPr>
            <a:r>
              <a:rPr lang="es-ES" dirty="0"/>
              <a:t>Microservicios</a:t>
            </a:r>
          </a:p>
          <a:p>
            <a:pPr marL="457200" indent="-457200" algn="l">
              <a:buFont typeface="+mj-lt"/>
              <a:buAutoNum type="arabicPeriod"/>
            </a:pPr>
            <a:r>
              <a:rPr lang="es-ES" dirty="0"/>
              <a:t>Aplicación monolítica</a:t>
            </a:r>
          </a:p>
          <a:p>
            <a:pPr marL="457200" indent="-457200" algn="l">
              <a:buFont typeface="+mj-lt"/>
              <a:buAutoNum type="arabicPeriod"/>
            </a:pPr>
            <a:r>
              <a:rPr lang="es-ES" dirty="0"/>
              <a:t>Motivación</a:t>
            </a:r>
          </a:p>
          <a:p>
            <a:pPr marL="457200" indent="-457200" algn="l">
              <a:buFont typeface="+mj-lt"/>
              <a:buAutoNum type="arabicPeriod"/>
            </a:pPr>
            <a:r>
              <a:rPr lang="es-ES" dirty="0"/>
              <a:t>Objetivos</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63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6EEAF1-D390-4F10-BEE3-1F2F8B0730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Evaluación de requisitos no funcionales</a:t>
            </a:r>
          </a:p>
        </p:txBody>
      </p:sp>
      <p:graphicFrame>
        <p:nvGraphicFramePr>
          <p:cNvPr id="6" name="Tabla 5">
            <a:extLst>
              <a:ext uri="{FF2B5EF4-FFF2-40B4-BE49-F238E27FC236}">
                <a16:creationId xmlns:a16="http://schemas.microsoft.com/office/drawing/2014/main" id="{B8BE6C6D-7E27-4B7A-91EC-9E041C3D5B4C}"/>
              </a:ext>
            </a:extLst>
          </p:cNvPr>
          <p:cNvGraphicFramePr>
            <a:graphicFrameLocks noGrp="1"/>
          </p:cNvGraphicFramePr>
          <p:nvPr>
            <p:extLst>
              <p:ext uri="{D42A27DB-BD31-4B8C-83A1-F6EECF244321}">
                <p14:modId xmlns:p14="http://schemas.microsoft.com/office/powerpoint/2010/main" val="205904070"/>
              </p:ext>
            </p:extLst>
          </p:nvPr>
        </p:nvGraphicFramePr>
        <p:xfrm>
          <a:off x="222105" y="1948584"/>
          <a:ext cx="11747789" cy="4025009"/>
        </p:xfrm>
        <a:graphic>
          <a:graphicData uri="http://schemas.openxmlformats.org/drawingml/2006/table">
            <a:tbl>
              <a:tblPr firstRow="1" firstCol="1" bandRow="1">
                <a:tableStyleId>{5C22544A-7EE6-4342-B048-85BDC9FD1C3A}</a:tableStyleId>
              </a:tblPr>
              <a:tblGrid>
                <a:gridCol w="1583373">
                  <a:extLst>
                    <a:ext uri="{9D8B030D-6E8A-4147-A177-3AD203B41FA5}">
                      <a16:colId xmlns:a16="http://schemas.microsoft.com/office/drawing/2014/main" val="406105630"/>
                    </a:ext>
                  </a:extLst>
                </a:gridCol>
                <a:gridCol w="5105798">
                  <a:extLst>
                    <a:ext uri="{9D8B030D-6E8A-4147-A177-3AD203B41FA5}">
                      <a16:colId xmlns:a16="http://schemas.microsoft.com/office/drawing/2014/main" val="900130041"/>
                    </a:ext>
                  </a:extLst>
                </a:gridCol>
                <a:gridCol w="5058618">
                  <a:extLst>
                    <a:ext uri="{9D8B030D-6E8A-4147-A177-3AD203B41FA5}">
                      <a16:colId xmlns:a16="http://schemas.microsoft.com/office/drawing/2014/main" val="4030223710"/>
                    </a:ext>
                  </a:extLst>
                </a:gridCol>
              </a:tblGrid>
              <a:tr h="423141">
                <a:tc>
                  <a:txBody>
                    <a:bodyPr/>
                    <a:lstStyle/>
                    <a:p>
                      <a:pPr>
                        <a:lnSpc>
                          <a:spcPct val="107000"/>
                        </a:lnSpc>
                        <a:spcAft>
                          <a:spcPts val="0"/>
                        </a:spcAft>
                      </a:pPr>
                      <a:r>
                        <a:rPr lang="es-ES" sz="1600">
                          <a:effectLst/>
                        </a:rPr>
                        <a:t> </a:t>
                      </a:r>
                      <a:endParaRPr lang="es-ES" sz="16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gn="ctr">
                        <a:lnSpc>
                          <a:spcPct val="107000"/>
                        </a:lnSpc>
                        <a:spcAft>
                          <a:spcPts val="0"/>
                        </a:spcAft>
                      </a:pPr>
                      <a:r>
                        <a:rPr lang="es-ES" sz="1800">
                          <a:effectLst/>
                        </a:rPr>
                        <a:t>Sistema monolítico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834041799"/>
                  </a:ext>
                </a:extLst>
              </a:tr>
              <a:tr h="679764">
                <a:tc>
                  <a:txBody>
                    <a:bodyPr/>
                    <a:lstStyle/>
                    <a:p>
                      <a:pPr algn="ctr">
                        <a:lnSpc>
                          <a:spcPct val="107000"/>
                        </a:lnSpc>
                        <a:spcAft>
                          <a:spcPts val="0"/>
                        </a:spcAft>
                      </a:pPr>
                      <a:r>
                        <a:rPr lang="es-ES" sz="1800" dirty="0">
                          <a:effectLst/>
                        </a:rPr>
                        <a:t>Disponibilidad</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dirty="0">
                          <a:effectLst/>
                        </a:rPr>
                        <a:t>Se garantiza frente a algunas situaciones gracias al uso de Kubernetes.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a:effectLst/>
                        </a:rPr>
                        <a:t>No se ha implementado ningún mecanismo.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2841428433"/>
                  </a:ext>
                </a:extLst>
              </a:tr>
              <a:tr h="1368916">
                <a:tc>
                  <a:txBody>
                    <a:bodyPr/>
                    <a:lstStyle/>
                    <a:p>
                      <a:pPr algn="ctr">
                        <a:lnSpc>
                          <a:spcPct val="107000"/>
                        </a:lnSpc>
                        <a:spcAft>
                          <a:spcPts val="0"/>
                        </a:spcAft>
                      </a:pPr>
                      <a:r>
                        <a:rPr lang="es-ES" sz="1800" dirty="0">
                          <a:effectLst/>
                        </a:rPr>
                        <a:t>Tolerancia a fallos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Se asume que cualquier servicio puede fallar. </a:t>
                      </a:r>
                    </a:p>
                    <a:p>
                      <a:pPr marL="342900" lvl="0" indent="-342900">
                        <a:spcAft>
                          <a:spcPts val="0"/>
                        </a:spcAft>
                        <a:buFont typeface="Symbol" panose="05050102010706020507" pitchFamily="18" charset="2"/>
                        <a:buChar char=""/>
                      </a:pPr>
                      <a:r>
                        <a:rPr lang="es-ES" sz="1800" dirty="0">
                          <a:effectLst/>
                        </a:rPr>
                        <a:t>Uso de </a:t>
                      </a:r>
                      <a:r>
                        <a:rPr lang="es-ES" sz="1800" i="1" dirty="0" err="1">
                          <a:effectLst/>
                        </a:rPr>
                        <a:t>timeouts</a:t>
                      </a:r>
                      <a:r>
                        <a:rPr lang="es-ES" sz="1800" dirty="0">
                          <a:effectLst/>
                        </a:rPr>
                        <a:t> para detectar servicios inoperativos.</a:t>
                      </a:r>
                    </a:p>
                    <a:p>
                      <a:pPr marL="342900" lvl="0" indent="-342900">
                        <a:spcAft>
                          <a:spcPts val="0"/>
                        </a:spcAft>
                        <a:buFont typeface="Symbol" panose="05050102010706020507" pitchFamily="18" charset="2"/>
                        <a:buChar char=""/>
                      </a:pPr>
                      <a:r>
                        <a:rPr lang="es-ES" sz="1800" dirty="0">
                          <a:effectLst/>
                        </a:rPr>
                        <a:t>Cada microservicio tiene su propia base de datos. Así, no hay un único punto de fallo.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El fallo de un módulo puede suponer que todo el sistema se encuentre inoperativo.</a:t>
                      </a:r>
                    </a:p>
                    <a:p>
                      <a:pPr marL="342900" lvl="0" indent="-342900">
                        <a:spcAft>
                          <a:spcPts val="0"/>
                        </a:spcAft>
                        <a:buFont typeface="Symbol" panose="05050102010706020507" pitchFamily="18" charset="2"/>
                        <a:buChar char=""/>
                      </a:pPr>
                      <a:r>
                        <a:rPr lang="es-ES" sz="1800" dirty="0">
                          <a:effectLst/>
                        </a:rPr>
                        <a:t>Existe una única base de datos, por lo que existe un único punto de fallo en los datos.</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extLst>
                  <a:ext uri="{0D108BD9-81ED-4DB2-BD59-A6C34878D82A}">
                    <a16:rowId xmlns:a16="http://schemas.microsoft.com/office/drawing/2014/main" val="419951241"/>
                  </a:ext>
                </a:extLst>
              </a:tr>
              <a:tr h="467139">
                <a:tc>
                  <a:txBody>
                    <a:bodyPr/>
                    <a:lstStyle/>
                    <a:p>
                      <a:pPr algn="ctr">
                        <a:lnSpc>
                          <a:spcPct val="107000"/>
                        </a:lnSpc>
                        <a:spcAft>
                          <a:spcPts val="0"/>
                        </a:spcAft>
                      </a:pPr>
                      <a:r>
                        <a:rPr lang="es-ES" sz="1800">
                          <a:effectLst/>
                        </a:rPr>
                        <a:t>Utilización de recursos</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gridSpan="2">
                  <a:txBody>
                    <a:bodyPr/>
                    <a:lstStyle/>
                    <a:p>
                      <a:pPr algn="ctr">
                        <a:lnSpc>
                          <a:spcPct val="107000"/>
                        </a:lnSpc>
                        <a:spcAft>
                          <a:spcPts val="0"/>
                        </a:spcAft>
                      </a:pPr>
                      <a:r>
                        <a:rPr lang="es-ES" sz="1800" dirty="0">
                          <a:effectLst/>
                        </a:rPr>
                        <a:t>No se han apreciado grandes diferencias. Teóricamente, estas se perciben conforme el sistema escala.</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hMerge="1">
                  <a:txBody>
                    <a:bodyPr/>
                    <a:lstStyle/>
                    <a:p>
                      <a:endParaRPr lang="es-ES"/>
                    </a:p>
                  </a:txBody>
                  <a:tcPr/>
                </a:tc>
                <a:extLst>
                  <a:ext uri="{0D108BD9-81ED-4DB2-BD59-A6C34878D82A}">
                    <a16:rowId xmlns:a16="http://schemas.microsoft.com/office/drawing/2014/main" val="1585065039"/>
                  </a:ext>
                </a:extLst>
              </a:tr>
              <a:tr h="976527">
                <a:tc>
                  <a:txBody>
                    <a:bodyPr/>
                    <a:lstStyle/>
                    <a:p>
                      <a:pPr marL="0" indent="0" algn="ctr">
                        <a:lnSpc>
                          <a:spcPct val="107000"/>
                        </a:lnSpc>
                        <a:spcAft>
                          <a:spcPts val="0"/>
                        </a:spcAft>
                        <a:buFont typeface="Arial" panose="020B0604020202020204" pitchFamily="34" charset="0"/>
                        <a:buNone/>
                      </a:pPr>
                      <a:r>
                        <a:rPr lang="es-ES" sz="1800" dirty="0">
                          <a:effectLst/>
                        </a:rPr>
                        <a:t>Capacidad de ser reemplazado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un microservicio:</a:t>
                      </a:r>
                      <a:r>
                        <a:rPr lang="es-ES" sz="1800" dirty="0">
                          <a:effectLst/>
                          <a:latin typeface="Calibri" panose="020F0502020204030204" pitchFamily="34" charset="0"/>
                          <a:cs typeface="Arial" panose="020B0604020202020204" pitchFamily="34" charset="0"/>
                        </a:rPr>
                        <a:t>             2 semanas.</a:t>
                      </a:r>
                    </a:p>
                    <a:p>
                      <a:pPr marL="285750" indent="-285750">
                        <a:lnSpc>
                          <a:spcPct val="107000"/>
                        </a:lnSpc>
                        <a:spcAft>
                          <a:spcPts val="0"/>
                        </a:spcAft>
                        <a:buFont typeface="Arial" panose="020B0604020202020204" pitchFamily="34" charset="0"/>
                        <a:buChar char="•"/>
                      </a:pPr>
                      <a:r>
                        <a:rPr lang="es-ES" sz="1800" dirty="0">
                          <a:effectLst/>
                          <a:latin typeface="Calibri" panose="020F0502020204030204" pitchFamily="34" charset="0"/>
                          <a:cs typeface="Arial" panose="020B0604020202020204" pitchFamily="34" charset="0"/>
                        </a:rPr>
                        <a:t>Se puede abordar de forma incremental.</a:t>
                      </a:r>
                      <a:endParaRPr lang="es-ES" sz="1800" dirty="0">
                        <a:effectLst/>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el sistema: 1 mes</a:t>
                      </a:r>
                      <a:r>
                        <a:rPr lang="es-ES" sz="1800" dirty="0">
                          <a:effectLst/>
                          <a:latin typeface="Calibri" panose="020F0502020204030204" pitchFamily="34" charset="0"/>
                          <a:cs typeface="Arial" panose="020B0604020202020204" pitchFamily="34" charset="0"/>
                        </a:rPr>
                        <a:t>.</a:t>
                      </a:r>
                    </a:p>
                    <a:p>
                      <a:pPr marL="285750" indent="-285750">
                        <a:lnSpc>
                          <a:spcPct val="107000"/>
                        </a:lnSpc>
                        <a:spcAft>
                          <a:spcPts val="0"/>
                        </a:spcAft>
                        <a:buFont typeface="Arial" panose="020B0604020202020204" pitchFamily="34" charset="0"/>
                        <a:buChar char="•"/>
                      </a:pPr>
                      <a:r>
                        <a:rPr lang="es-ES" sz="1800" b="1" dirty="0">
                          <a:effectLst/>
                          <a:latin typeface="Calibri" panose="020F0502020204030204" pitchFamily="34" charset="0"/>
                          <a:cs typeface="Arial" panose="020B0604020202020204" pitchFamily="34" charset="0"/>
                        </a:rPr>
                        <a:t>NO</a:t>
                      </a:r>
                      <a:r>
                        <a:rPr lang="es-ES" sz="1800" dirty="0">
                          <a:effectLst/>
                          <a:latin typeface="Calibri" panose="020F0502020204030204" pitchFamily="34" charset="0"/>
                          <a:cs typeface="Arial" panose="020B0604020202020204" pitchFamily="34" charset="0"/>
                        </a:rPr>
                        <a:t> se puede abordar de forma incremental.</a:t>
                      </a:r>
                      <a:endParaRPr lang="es-ES" sz="1800" dirty="0">
                        <a:effectLst/>
                      </a:endParaRPr>
                    </a:p>
                  </a:txBody>
                  <a:tcPr marL="69076" marR="69076" marT="0" marB="0" anchor="ctr"/>
                </a:tc>
                <a:extLst>
                  <a:ext uri="{0D108BD9-81ED-4DB2-BD59-A6C34878D82A}">
                    <a16:rowId xmlns:a16="http://schemas.microsoft.com/office/drawing/2014/main" val="2677240471"/>
                  </a:ext>
                </a:extLst>
              </a:tr>
            </a:tbl>
          </a:graphicData>
        </a:graphic>
      </p:graphicFrame>
    </p:spTree>
    <p:extLst>
      <p:ext uri="{BB962C8B-B14F-4D97-AF65-F5344CB8AC3E}">
        <p14:creationId xmlns:p14="http://schemas.microsoft.com/office/powerpoint/2010/main" val="44248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6EEAF1-D390-4F10-BEE3-1F2F8B0730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s-ES" b="1" dirty="0">
                <a:solidFill>
                  <a:schemeClr val="bg1"/>
                </a:solidFill>
              </a:rPr>
              <a:t>Balance de los microservicios</a:t>
            </a:r>
            <a:endParaRPr lang="en-US" b="1" kern="1200" dirty="0">
              <a:solidFill>
                <a:schemeClr val="bg1"/>
              </a:solidFill>
            </a:endParaRPr>
          </a:p>
        </p:txBody>
      </p:sp>
      <p:sp>
        <p:nvSpPr>
          <p:cNvPr id="5" name="Marcador de texto 3">
            <a:extLst>
              <a:ext uri="{FF2B5EF4-FFF2-40B4-BE49-F238E27FC236}">
                <a16:creationId xmlns:a16="http://schemas.microsoft.com/office/drawing/2014/main" id="{9A7CA219-0ABE-4007-BA14-CCC861A478C4}"/>
              </a:ext>
            </a:extLst>
          </p:cNvPr>
          <p:cNvSpPr txBox="1">
            <a:spLocks/>
          </p:cNvSpPr>
          <p:nvPr/>
        </p:nvSpPr>
        <p:spPr>
          <a:xfrm>
            <a:off x="839788" y="2396777"/>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4400" dirty="0">
                <a:solidFill>
                  <a:srgbClr val="00B050"/>
                </a:solidFill>
              </a:rPr>
              <a:t>Ventajas</a:t>
            </a:r>
          </a:p>
        </p:txBody>
      </p:sp>
      <p:sp>
        <p:nvSpPr>
          <p:cNvPr id="7" name="Marcador de contenido 2">
            <a:extLst>
              <a:ext uri="{FF2B5EF4-FFF2-40B4-BE49-F238E27FC236}">
                <a16:creationId xmlns:a16="http://schemas.microsoft.com/office/drawing/2014/main" id="{57F25D35-C82A-442E-91D7-FA5FEF16D9BE}"/>
              </a:ext>
            </a:extLst>
          </p:cNvPr>
          <p:cNvSpPr txBox="1">
            <a:spLocks/>
          </p:cNvSpPr>
          <p:nvPr/>
        </p:nvSpPr>
        <p:spPr>
          <a:xfrm>
            <a:off x="839788" y="3220689"/>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Escalabilidad</a:t>
            </a:r>
          </a:p>
          <a:p>
            <a:r>
              <a:rPr lang="es-ES" dirty="0"/>
              <a:t>Alta cohesión y bajo acoplamiento</a:t>
            </a:r>
          </a:p>
          <a:p>
            <a:r>
              <a:rPr lang="es-ES" dirty="0"/>
              <a:t>Facilidad para evolucionar</a:t>
            </a:r>
          </a:p>
          <a:p>
            <a:pPr marL="457200" lvl="1" indent="0">
              <a:buFont typeface="Arial" panose="020B0604020202020204" pitchFamily="34" charset="0"/>
              <a:buNone/>
            </a:pPr>
            <a:endParaRPr lang="es-ES" dirty="0"/>
          </a:p>
        </p:txBody>
      </p:sp>
      <p:sp>
        <p:nvSpPr>
          <p:cNvPr id="8" name="Marcador de texto 4">
            <a:extLst>
              <a:ext uri="{FF2B5EF4-FFF2-40B4-BE49-F238E27FC236}">
                <a16:creationId xmlns:a16="http://schemas.microsoft.com/office/drawing/2014/main" id="{5D137D83-E637-4A4E-9CA2-116EEE3E68BB}"/>
              </a:ext>
            </a:extLst>
          </p:cNvPr>
          <p:cNvSpPr txBox="1">
            <a:spLocks/>
          </p:cNvSpPr>
          <p:nvPr/>
        </p:nvSpPr>
        <p:spPr>
          <a:xfrm>
            <a:off x="6172200" y="2396777"/>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4400" dirty="0">
                <a:solidFill>
                  <a:srgbClr val="FF0000"/>
                </a:solidFill>
              </a:rPr>
              <a:t>Inconvenientes</a:t>
            </a:r>
          </a:p>
        </p:txBody>
      </p:sp>
      <p:sp>
        <p:nvSpPr>
          <p:cNvPr id="9" name="Marcador de contenido 5">
            <a:extLst>
              <a:ext uri="{FF2B5EF4-FFF2-40B4-BE49-F238E27FC236}">
                <a16:creationId xmlns:a16="http://schemas.microsoft.com/office/drawing/2014/main" id="{07BBCC5D-D5C9-4CC9-AF46-F81E579526D8}"/>
              </a:ext>
            </a:extLst>
          </p:cNvPr>
          <p:cNvSpPr txBox="1">
            <a:spLocks/>
          </p:cNvSpPr>
          <p:nvPr/>
        </p:nvSpPr>
        <p:spPr>
          <a:xfrm>
            <a:off x="6172200" y="3220689"/>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Descomposición en microservicios</a:t>
            </a:r>
          </a:p>
          <a:p>
            <a:r>
              <a:rPr lang="es-ES" dirty="0"/>
              <a:t>Depuración</a:t>
            </a:r>
          </a:p>
          <a:p>
            <a:r>
              <a:rPr lang="es-ES" dirty="0"/>
              <a:t>Consistencia eventual</a:t>
            </a:r>
          </a:p>
          <a:p>
            <a:endParaRPr lang="es-ES" dirty="0"/>
          </a:p>
        </p:txBody>
      </p:sp>
      <p:pic>
        <p:nvPicPr>
          <p:cNvPr id="10" name="Gráfico 9" descr="Balanza de la Justicia">
            <a:extLst>
              <a:ext uri="{FF2B5EF4-FFF2-40B4-BE49-F238E27FC236}">
                <a16:creationId xmlns:a16="http://schemas.microsoft.com/office/drawing/2014/main" id="{5A0D7231-3EEB-4D64-8378-404A3B5170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5900" y="5086337"/>
            <a:ext cx="1391557" cy="1391557"/>
          </a:xfrm>
          <a:prstGeom prst="rect">
            <a:avLst/>
          </a:prstGeom>
        </p:spPr>
      </p:pic>
    </p:spTree>
    <p:extLst>
      <p:ext uri="{BB962C8B-B14F-4D97-AF65-F5344CB8AC3E}">
        <p14:creationId xmlns:p14="http://schemas.microsoft.com/office/powerpoint/2010/main" val="95378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down)">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wipe(down)">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wipe(down)">
                                      <p:cBhvr>
                                        <p:cTn id="4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C0BFC-C4AD-40E5-BA34-893C04F3DAEC}"/>
              </a:ext>
            </a:extLst>
          </p:cNvPr>
          <p:cNvSpPr>
            <a:spLocks noGrp="1"/>
          </p:cNvSpPr>
          <p:nvPr>
            <p:ph type="title"/>
          </p:nvPr>
        </p:nvSpPr>
        <p:spPr>
          <a:xfrm>
            <a:off x="1136428" y="627564"/>
            <a:ext cx="7474172" cy="1325563"/>
          </a:xfrm>
        </p:spPr>
        <p:txBody>
          <a:bodyPr>
            <a:normAutofit/>
          </a:bodyPr>
          <a:lstStyle/>
          <a:p>
            <a:r>
              <a:rPr lang="es-ES" dirty="0"/>
              <a:t>Otras consideraciones</a:t>
            </a:r>
          </a:p>
        </p:txBody>
      </p:sp>
      <p:sp>
        <p:nvSpPr>
          <p:cNvPr id="3" name="Marcador de contenido 2">
            <a:extLst>
              <a:ext uri="{FF2B5EF4-FFF2-40B4-BE49-F238E27FC236}">
                <a16:creationId xmlns:a16="http://schemas.microsoft.com/office/drawing/2014/main" id="{7F2EC083-17BF-49C8-8C76-416F0D29977E}"/>
              </a:ext>
            </a:extLst>
          </p:cNvPr>
          <p:cNvSpPr>
            <a:spLocks noGrp="1"/>
          </p:cNvSpPr>
          <p:nvPr>
            <p:ph idx="1"/>
          </p:nvPr>
        </p:nvSpPr>
        <p:spPr>
          <a:xfrm>
            <a:off x="1136429" y="2278173"/>
            <a:ext cx="6467867" cy="3450613"/>
          </a:xfrm>
        </p:spPr>
        <p:txBody>
          <a:bodyPr anchor="ctr">
            <a:normAutofit/>
          </a:bodyPr>
          <a:lstStyle/>
          <a:p>
            <a:r>
              <a:rPr lang="es-ES" sz="2400" dirty="0"/>
              <a:t>Estandarizar mecanismos para la integración de microservicios.</a:t>
            </a:r>
          </a:p>
          <a:p>
            <a:pPr marL="0" indent="0">
              <a:buNone/>
            </a:pPr>
            <a:endParaRPr lang="es-ES" sz="2400" dirty="0"/>
          </a:p>
          <a:p>
            <a:r>
              <a:rPr lang="es-ES" sz="2400" dirty="0"/>
              <a:t>Generación automática de código: aumenta la velocidad de desarrollo y reduce el código duplicado de los microservicios.</a:t>
            </a:r>
          </a:p>
          <a:p>
            <a:endParaRPr lang="es-ES" sz="2400" dirty="0"/>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áfico 5" descr="Cabeza con engranajes">
            <a:extLst>
              <a:ext uri="{FF2B5EF4-FFF2-40B4-BE49-F238E27FC236}">
                <a16:creationId xmlns:a16="http://schemas.microsoft.com/office/drawing/2014/main" id="{AB9E66BE-D161-4F7F-A54A-7B328A712E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7" name="Símbolo &quot;No permitido&quot; 6">
            <a:extLst>
              <a:ext uri="{FF2B5EF4-FFF2-40B4-BE49-F238E27FC236}">
                <a16:creationId xmlns:a16="http://schemas.microsoft.com/office/drawing/2014/main" id="{D198C83B-2F18-43C5-ACD8-EE438181B586}"/>
              </a:ext>
            </a:extLst>
          </p:cNvPr>
          <p:cNvSpPr/>
          <p:nvPr/>
        </p:nvSpPr>
        <p:spPr>
          <a:xfrm>
            <a:off x="104775" y="6315075"/>
            <a:ext cx="452964" cy="4286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0436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278AD-2600-4EC8-9649-8C7F9C07D59D}"/>
              </a:ext>
            </a:extLst>
          </p:cNvPr>
          <p:cNvSpPr>
            <a:spLocks noGrp="1"/>
          </p:cNvSpPr>
          <p:nvPr>
            <p:ph type="title"/>
          </p:nvPr>
        </p:nvSpPr>
        <p:spPr>
          <a:xfrm>
            <a:off x="1136428" y="627564"/>
            <a:ext cx="7474172" cy="1325563"/>
          </a:xfrm>
        </p:spPr>
        <p:txBody>
          <a:bodyPr>
            <a:normAutofit/>
          </a:bodyPr>
          <a:lstStyle/>
          <a:p>
            <a:r>
              <a:rPr lang="es-ES" dirty="0"/>
              <a:t>Conclusiones</a:t>
            </a:r>
          </a:p>
        </p:txBody>
      </p:sp>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29" y="2278173"/>
            <a:ext cx="6467867" cy="4208352"/>
          </a:xfrm>
        </p:spPr>
        <p:txBody>
          <a:bodyPr anchor="ctr">
            <a:normAutofit/>
          </a:bodyPr>
          <a:lstStyle/>
          <a:p>
            <a:pPr>
              <a:buFont typeface="Wingdings" panose="05000000000000000000" pitchFamily="2" charset="2"/>
              <a:buChar char="ü"/>
            </a:pPr>
            <a:r>
              <a:rPr lang="es-ES" sz="2400" dirty="0"/>
              <a:t> Desarrollo </a:t>
            </a:r>
            <a:r>
              <a:rPr lang="es-ES" sz="2400" b="1" dirty="0"/>
              <a:t>satisfactorio</a:t>
            </a:r>
            <a:r>
              <a:rPr lang="es-ES" sz="2400" dirty="0"/>
              <a:t> siguiendo ambas arquitecturas</a:t>
            </a:r>
          </a:p>
          <a:p>
            <a:pPr>
              <a:buFont typeface="Wingdings" panose="05000000000000000000" pitchFamily="2" charset="2"/>
              <a:buChar char="ü"/>
            </a:pPr>
            <a:r>
              <a:rPr lang="es-ES" sz="2400" dirty="0"/>
              <a:t> Desarrollo más desafiante en las actividades de implementación, despliegue y pruebas en una solución basada en </a:t>
            </a:r>
            <a:r>
              <a:rPr lang="es-ES" sz="2400" b="1" dirty="0"/>
              <a:t>microservicios</a:t>
            </a:r>
          </a:p>
          <a:p>
            <a:pPr>
              <a:buFont typeface="Wingdings" panose="05000000000000000000" pitchFamily="2" charset="2"/>
              <a:buChar char="ü"/>
            </a:pPr>
            <a:r>
              <a:rPr lang="es-ES" sz="2400" dirty="0"/>
              <a:t> Mantenimiento más </a:t>
            </a:r>
            <a:r>
              <a:rPr lang="es-ES" sz="2400" b="1" dirty="0"/>
              <a:t>simple</a:t>
            </a:r>
            <a:r>
              <a:rPr lang="es-ES" sz="2400" dirty="0"/>
              <a:t> en un sistema basado en microservicios</a:t>
            </a:r>
          </a:p>
          <a:p>
            <a:pPr>
              <a:buFont typeface="Wingdings" panose="05000000000000000000" pitchFamily="2" charset="2"/>
              <a:buChar char="ü"/>
            </a:pPr>
            <a:r>
              <a:rPr lang="es-ES" sz="2400" dirty="0"/>
              <a:t>Supremacía del sistema basado en microservicios frente a los </a:t>
            </a:r>
            <a:r>
              <a:rPr lang="es-ES" sz="2400" b="1" dirty="0" err="1"/>
              <a:t>RNFs</a:t>
            </a:r>
            <a:r>
              <a:rPr lang="es-ES" sz="2400" dirty="0"/>
              <a:t> analizados</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413987" y="2857501"/>
            <a:ext cx="1142998" cy="1142998"/>
          </a:xfrm>
          <a:prstGeom prst="rect">
            <a:avLst/>
          </a:prstGeom>
        </p:spPr>
      </p:pic>
    </p:spTree>
    <p:extLst>
      <p:ext uri="{BB962C8B-B14F-4D97-AF65-F5344CB8AC3E}">
        <p14:creationId xmlns:p14="http://schemas.microsoft.com/office/powerpoint/2010/main" val="34506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30" y="2278173"/>
            <a:ext cx="6759795" cy="3450613"/>
          </a:xfrm>
        </p:spPr>
        <p:txBody>
          <a:bodyPr anchor="ctr">
            <a:normAutofit/>
          </a:bodyPr>
          <a:lstStyle/>
          <a:p>
            <a:pPr>
              <a:buFont typeface="Wingdings" panose="05000000000000000000" pitchFamily="2" charset="2"/>
              <a:buChar char="ü"/>
            </a:pPr>
            <a:r>
              <a:rPr lang="es-ES" sz="2200" dirty="0"/>
              <a:t> Experiencia con las tecnologías asociadas a los microservicios</a:t>
            </a:r>
          </a:p>
          <a:p>
            <a:pPr>
              <a:buFont typeface="Wingdings" panose="05000000000000000000" pitchFamily="2" charset="2"/>
              <a:buChar char="ü"/>
            </a:pPr>
            <a:r>
              <a:rPr lang="es-ES" sz="2200" dirty="0"/>
              <a:t> Aplicación de los conocimientos obtenidos en  asignaturas como Proceso de Software (</a:t>
            </a:r>
            <a:r>
              <a:rPr lang="es-ES" sz="2200" b="1" dirty="0"/>
              <a:t>PSW</a:t>
            </a:r>
            <a:r>
              <a:rPr lang="es-ES" sz="2200" dirty="0"/>
              <a:t>) o Tecnología de Sistemas de Información en la Red (</a:t>
            </a:r>
            <a:r>
              <a:rPr lang="es-ES" sz="2200" b="1" dirty="0"/>
              <a:t>TSR</a:t>
            </a:r>
            <a:r>
              <a:rPr lang="es-ES" sz="2200" dirty="0"/>
              <a:t>)</a:t>
            </a:r>
          </a:p>
          <a:p>
            <a:pPr>
              <a:buFont typeface="Wingdings" panose="05000000000000000000" pitchFamily="2" charset="2"/>
              <a:buChar char="ü"/>
            </a:pPr>
            <a:r>
              <a:rPr lang="es-ES" sz="2200" dirty="0"/>
              <a:t> Mayor desempeño profesional</a:t>
            </a:r>
          </a:p>
          <a:p>
            <a:pPr>
              <a:buFont typeface="Wingdings" panose="05000000000000000000" pitchFamily="2" charset="2"/>
              <a:buChar char="ü"/>
            </a:pPr>
            <a:endParaRPr lang="es-ES" sz="2200" b="1" dirty="0"/>
          </a:p>
          <a:p>
            <a:pPr>
              <a:buFont typeface="Wingdings" panose="05000000000000000000" pitchFamily="2" charset="2"/>
              <a:buChar char="ü"/>
            </a:pPr>
            <a:r>
              <a:rPr lang="es-ES" sz="2200" b="1" dirty="0"/>
              <a:t>Líneas de trabajo futuro: </a:t>
            </a:r>
            <a:r>
              <a:rPr lang="es-ES" sz="2200" dirty="0"/>
              <a:t>aplicación de un modelo de calidad</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193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a:bodyPr>
          <a:lstStyle/>
          <a:p>
            <a:r>
              <a:rPr lang="es-ES" sz="4800" b="1" dirty="0"/>
              <a:t>Desarrollo de software basado en microservicios: un caso de estudio para evaluar sus 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2"/>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3"/>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dirty="0"/>
              <a:t>Autor: Víctor Alberto Iranzo Jiménez</a:t>
            </a:r>
          </a:p>
          <a:p>
            <a:pPr algn="r"/>
            <a:r>
              <a:rPr lang="es-ES" dirty="0"/>
              <a:t>Tutor: Patricio Orlando Letelier Torres</a:t>
            </a:r>
          </a:p>
          <a:p>
            <a:pPr algn="r"/>
            <a:r>
              <a:rPr lang="es-ES" dirty="0"/>
              <a:t>Curso: 2017/2018</a:t>
            </a:r>
          </a:p>
        </p:txBody>
      </p:sp>
    </p:spTree>
    <p:extLst>
      <p:ext uri="{BB962C8B-B14F-4D97-AF65-F5344CB8AC3E}">
        <p14:creationId xmlns:p14="http://schemas.microsoft.com/office/powerpoint/2010/main" val="313802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Comparación</a:t>
            </a:r>
            <a:r>
              <a:rPr lang="en-US" b="1" dirty="0">
                <a:solidFill>
                  <a:schemeClr val="bg1"/>
                </a:solidFill>
              </a:rPr>
              <a:t> de los </a:t>
            </a:r>
            <a:r>
              <a:rPr lang="en-US" b="1" dirty="0" err="1">
                <a:solidFill>
                  <a:schemeClr val="bg1"/>
                </a:solidFill>
              </a:rPr>
              <a:t>sistemas</a:t>
            </a:r>
            <a:r>
              <a:rPr lang="en-US" b="1" dirty="0">
                <a:solidFill>
                  <a:schemeClr val="bg1"/>
                </a:solidFill>
              </a:rPr>
              <a:t> </a:t>
            </a:r>
            <a:r>
              <a:rPr lang="en-US" b="1" dirty="0" err="1">
                <a:solidFill>
                  <a:schemeClr val="bg1"/>
                </a:solidFill>
              </a:rPr>
              <a:t>cuando</a:t>
            </a:r>
            <a:r>
              <a:rPr lang="en-US" b="1" dirty="0">
                <a:solidFill>
                  <a:schemeClr val="bg1"/>
                </a:solidFill>
              </a:rPr>
              <a:t> </a:t>
            </a:r>
            <a:r>
              <a:rPr lang="en-US" b="1" dirty="0" err="1">
                <a:solidFill>
                  <a:schemeClr val="bg1"/>
                </a:solidFill>
              </a:rPr>
              <a:t>escalan</a:t>
            </a:r>
            <a:endParaRPr lang="en-US" b="1" kern="1200" dirty="0">
              <a:solidFill>
                <a:schemeClr val="bg1"/>
              </a:solidFill>
            </a:endParaRPr>
          </a:p>
        </p:txBody>
      </p:sp>
      <p:pic>
        <p:nvPicPr>
          <p:cNvPr id="5" name="Imagen 4">
            <a:extLst>
              <a:ext uri="{FF2B5EF4-FFF2-40B4-BE49-F238E27FC236}">
                <a16:creationId xmlns:a16="http://schemas.microsoft.com/office/drawing/2014/main" id="{28AFD9A9-7597-470B-AC58-8164B5A2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776" y="1490373"/>
            <a:ext cx="8050435" cy="5200364"/>
          </a:xfrm>
          <a:prstGeom prst="rect">
            <a:avLst/>
          </a:prstGeom>
        </p:spPr>
      </p:pic>
    </p:spTree>
    <p:extLst>
      <p:ext uri="{BB962C8B-B14F-4D97-AF65-F5344CB8AC3E}">
        <p14:creationId xmlns:p14="http://schemas.microsoft.com/office/powerpoint/2010/main" val="706162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Despliegue</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producción</a:t>
            </a:r>
            <a:endParaRPr lang="en-US" b="1" kern="1200" dirty="0">
              <a:solidFill>
                <a:schemeClr val="bg1"/>
              </a:solidFill>
            </a:endParaRPr>
          </a:p>
        </p:txBody>
      </p:sp>
      <p:pic>
        <p:nvPicPr>
          <p:cNvPr id="4" name="Imagen 3">
            <a:extLst>
              <a:ext uri="{FF2B5EF4-FFF2-40B4-BE49-F238E27FC236}">
                <a16:creationId xmlns:a16="http://schemas.microsoft.com/office/drawing/2014/main" id="{47DF75D8-D6B6-497E-AABD-1F3539D93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23" y="1609725"/>
            <a:ext cx="10749354" cy="4750614"/>
          </a:xfrm>
          <a:prstGeom prst="rect">
            <a:avLst/>
          </a:prstGeom>
        </p:spPr>
      </p:pic>
    </p:spTree>
    <p:extLst>
      <p:ext uri="{BB962C8B-B14F-4D97-AF65-F5344CB8AC3E}">
        <p14:creationId xmlns:p14="http://schemas.microsoft.com/office/powerpoint/2010/main" val="140740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Prototipo</a:t>
            </a:r>
            <a:r>
              <a:rPr lang="en-US" b="1" dirty="0">
                <a:solidFill>
                  <a:schemeClr val="bg1"/>
                </a:solidFill>
              </a:rPr>
              <a:t> </a:t>
            </a:r>
            <a:r>
              <a:rPr lang="en-US" b="1" dirty="0" err="1">
                <a:solidFill>
                  <a:schemeClr val="bg1"/>
                </a:solidFill>
              </a:rPr>
              <a:t>desarrollado</a:t>
            </a:r>
            <a:endParaRPr lang="en-US" b="1" kern="1200" dirty="0">
              <a:solidFill>
                <a:schemeClr val="bg1"/>
              </a:solidFill>
            </a:endParaRPr>
          </a:p>
        </p:txBody>
      </p:sp>
      <p:pic>
        <p:nvPicPr>
          <p:cNvPr id="7" name="Imagen 6">
            <a:extLst>
              <a:ext uri="{FF2B5EF4-FFF2-40B4-BE49-F238E27FC236}">
                <a16:creationId xmlns:a16="http://schemas.microsoft.com/office/drawing/2014/main" id="{DC496CA0-A915-423B-A7BC-5996EEACE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12" y="1647815"/>
            <a:ext cx="2829382" cy="5030014"/>
          </a:xfrm>
          <a:prstGeom prst="rect">
            <a:avLst/>
          </a:prstGeom>
        </p:spPr>
      </p:pic>
      <p:pic>
        <p:nvPicPr>
          <p:cNvPr id="8" name="Imagen 7">
            <a:extLst>
              <a:ext uri="{FF2B5EF4-FFF2-40B4-BE49-F238E27FC236}">
                <a16:creationId xmlns:a16="http://schemas.microsoft.com/office/drawing/2014/main" id="{8706130E-FAB1-4F8B-A514-79C1A5491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478" y="1647815"/>
            <a:ext cx="2829382" cy="5030014"/>
          </a:xfrm>
          <a:prstGeom prst="rect">
            <a:avLst/>
          </a:prstGeom>
        </p:spPr>
      </p:pic>
      <p:pic>
        <p:nvPicPr>
          <p:cNvPr id="9" name="Imagen 8">
            <a:extLst>
              <a:ext uri="{FF2B5EF4-FFF2-40B4-BE49-F238E27FC236}">
                <a16:creationId xmlns:a16="http://schemas.microsoft.com/office/drawing/2014/main" id="{005E8897-C121-4A36-829F-D9FD9F4D6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343" y="1647813"/>
            <a:ext cx="2829383" cy="5030015"/>
          </a:xfrm>
          <a:prstGeom prst="rect">
            <a:avLst/>
          </a:prstGeom>
        </p:spPr>
      </p:pic>
      <p:pic>
        <p:nvPicPr>
          <p:cNvPr id="10" name="Marcador de contenido 4">
            <a:extLst>
              <a:ext uri="{FF2B5EF4-FFF2-40B4-BE49-F238E27FC236}">
                <a16:creationId xmlns:a16="http://schemas.microsoft.com/office/drawing/2014/main" id="{1285D9E4-B4A4-43B0-83D1-76C182C40A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157211" y="1647814"/>
            <a:ext cx="2829382" cy="5030014"/>
          </a:xfrm>
          <a:prstGeom prst="rect">
            <a:avLst/>
          </a:prstGeom>
        </p:spPr>
      </p:pic>
    </p:spTree>
    <p:extLst>
      <p:ext uri="{BB962C8B-B14F-4D97-AF65-F5344CB8AC3E}">
        <p14:creationId xmlns:p14="http://schemas.microsoft.com/office/powerpoint/2010/main" val="3288870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Migración</a:t>
            </a:r>
            <a:r>
              <a:rPr lang="en-US" b="1" kern="1200" dirty="0">
                <a:solidFill>
                  <a:schemeClr val="bg1"/>
                </a:solidFill>
              </a:rPr>
              <a:t> a un </a:t>
            </a:r>
            <a:r>
              <a:rPr lang="en-US" b="1" dirty="0" err="1">
                <a:solidFill>
                  <a:schemeClr val="bg1"/>
                </a:solidFill>
              </a:rPr>
              <a:t>s</a:t>
            </a:r>
            <a:r>
              <a:rPr lang="en-US" b="1" kern="1200" dirty="0" err="1">
                <a:solidFill>
                  <a:schemeClr val="bg1"/>
                </a:solidFill>
              </a:rPr>
              <a:t>istema</a:t>
            </a:r>
            <a:r>
              <a:rPr lang="en-US" b="1" kern="1200" dirty="0">
                <a:solidFill>
                  <a:schemeClr val="bg1"/>
                </a:solidFill>
              </a:rPr>
              <a:t> </a:t>
            </a:r>
            <a:r>
              <a:rPr lang="en-US" b="1" kern="1200" dirty="0" err="1">
                <a:solidFill>
                  <a:schemeClr val="bg1"/>
                </a:solidFill>
              </a:rPr>
              <a:t>basado</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microservicios</a:t>
            </a:r>
            <a:endParaRPr lang="en-US" b="1" kern="1200" dirty="0">
              <a:solidFill>
                <a:schemeClr val="bg1"/>
              </a:solidFill>
            </a:endParaRPr>
          </a:p>
        </p:txBody>
      </p:sp>
      <p:pic>
        <p:nvPicPr>
          <p:cNvPr id="4" name="Imagen 3">
            <a:extLst>
              <a:ext uri="{FF2B5EF4-FFF2-40B4-BE49-F238E27FC236}">
                <a16:creationId xmlns:a16="http://schemas.microsoft.com/office/drawing/2014/main" id="{AAB8EA55-B6EA-4F85-8327-F3BED288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907" y="1396588"/>
            <a:ext cx="5933454" cy="5461412"/>
          </a:xfrm>
          <a:prstGeom prst="rect">
            <a:avLst/>
          </a:prstGeom>
        </p:spPr>
      </p:pic>
    </p:spTree>
    <p:extLst>
      <p:ext uri="{BB962C8B-B14F-4D97-AF65-F5344CB8AC3E}">
        <p14:creationId xmlns:p14="http://schemas.microsoft.com/office/powerpoint/2010/main" val="25662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FFCD42-6DE5-4C99-8B98-992AE176CDC8}"/>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b="1" kern="1200" dirty="0" err="1">
                <a:solidFill>
                  <a:schemeClr val="accent1"/>
                </a:solidFill>
                <a:latin typeface="+mj-lt"/>
                <a:ea typeface="+mj-ea"/>
                <a:cs typeface="+mj-cs"/>
              </a:rPr>
              <a:t>Microservicios</a:t>
            </a:r>
            <a:endParaRPr lang="en-US" b="1" kern="1200" dirty="0">
              <a:solidFill>
                <a:schemeClr val="accent1"/>
              </a:solidFill>
              <a:latin typeface="+mj-lt"/>
              <a:ea typeface="+mj-ea"/>
              <a:cs typeface="+mj-cs"/>
            </a:endParaRPr>
          </a:p>
        </p:txBody>
      </p:sp>
      <p:cxnSp>
        <p:nvCxnSpPr>
          <p:cNvPr id="39" name="Straight Connector 3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EED8E7-FDD7-47B2-AF9F-C7A56E4B12B0}"/>
              </a:ext>
            </a:extLst>
          </p:cNvPr>
          <p:cNvSpPr>
            <a:spLocks noGrp="1"/>
          </p:cNvSpPr>
          <p:nvPr>
            <p:ph sz="half" idx="2"/>
          </p:nvPr>
        </p:nvSpPr>
        <p:spPr>
          <a:xfrm>
            <a:off x="4976031" y="963877"/>
            <a:ext cx="6377769" cy="4930246"/>
          </a:xfrm>
        </p:spPr>
        <p:txBody>
          <a:bodyPr vert="horz" lIns="91440" tIns="45720" rIns="91440" bIns="45720" rtlCol="0" anchor="ctr">
            <a:normAutofit/>
          </a:bodyPr>
          <a:lstStyle/>
          <a:p>
            <a:pPr lvl="1"/>
            <a:r>
              <a:rPr lang="es-ES" u="sng" dirty="0"/>
              <a:t>Servicios</a:t>
            </a:r>
            <a:r>
              <a:rPr lang="es-ES" dirty="0"/>
              <a:t>: funcionalidades que se exponen a los </a:t>
            </a:r>
            <a:r>
              <a:rPr lang="es-ES" u="sng" dirty="0"/>
              <a:t>clientes</a:t>
            </a:r>
            <a:r>
              <a:rPr lang="es-ES" dirty="0"/>
              <a:t>.</a:t>
            </a:r>
          </a:p>
          <a:p>
            <a:pPr marL="457200" lvl="1" indent="0">
              <a:buNone/>
            </a:pPr>
            <a:endParaRPr lang="es-ES" dirty="0"/>
          </a:p>
          <a:p>
            <a:pPr lvl="1"/>
            <a:r>
              <a:rPr lang="es-ES" u="sng" dirty="0"/>
              <a:t>Pequeños</a:t>
            </a:r>
            <a:r>
              <a:rPr lang="es-ES" dirty="0"/>
              <a:t>: no debe ser el foco principal. Prevalece respetar los principios de alta cohesión y bajo acoplamiento.</a:t>
            </a:r>
          </a:p>
          <a:p>
            <a:pPr marL="457200" lvl="1" indent="0">
              <a:buNone/>
            </a:pPr>
            <a:endParaRPr lang="es-ES" dirty="0"/>
          </a:p>
          <a:p>
            <a:pPr lvl="1"/>
            <a:r>
              <a:rPr lang="es-ES" u="sng" dirty="0"/>
              <a:t>Autónomos</a:t>
            </a:r>
            <a:r>
              <a:rPr lang="es-ES" dirty="0"/>
              <a:t>: evolucionan de forma independiente.</a:t>
            </a:r>
          </a:p>
        </p:txBody>
      </p:sp>
    </p:spTree>
    <p:extLst>
      <p:ext uri="{BB962C8B-B14F-4D97-AF65-F5344CB8AC3E}">
        <p14:creationId xmlns:p14="http://schemas.microsoft.com/office/powerpoint/2010/main" val="85898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Pruebas</a:t>
            </a:r>
            <a:r>
              <a:rPr lang="en-US" b="1" kern="1200" dirty="0">
                <a:solidFill>
                  <a:schemeClr val="bg1"/>
                </a:solidFill>
              </a:rPr>
              <a:t> </a:t>
            </a:r>
            <a:r>
              <a:rPr lang="en-US" b="1" kern="1200" dirty="0" err="1">
                <a:solidFill>
                  <a:schemeClr val="bg1"/>
                </a:solidFill>
              </a:rPr>
              <a:t>en</a:t>
            </a:r>
            <a:r>
              <a:rPr lang="en-US" b="1" kern="1200" dirty="0">
                <a:solidFill>
                  <a:schemeClr val="bg1"/>
                </a:solidFill>
              </a:rPr>
              <a:t> los </a:t>
            </a:r>
            <a:r>
              <a:rPr lang="en-US" b="1" kern="1200" dirty="0" err="1">
                <a:solidFill>
                  <a:schemeClr val="bg1"/>
                </a:solidFill>
              </a:rPr>
              <a:t>microservicios</a:t>
            </a:r>
            <a:endParaRPr lang="en-US" b="1" kern="1200" dirty="0">
              <a:solidFill>
                <a:schemeClr val="bg1"/>
              </a:solidFill>
            </a:endParaRPr>
          </a:p>
        </p:txBody>
      </p:sp>
      <p:pic>
        <p:nvPicPr>
          <p:cNvPr id="5" name="Imagen 4">
            <a:extLst>
              <a:ext uri="{FF2B5EF4-FFF2-40B4-BE49-F238E27FC236}">
                <a16:creationId xmlns:a16="http://schemas.microsoft.com/office/drawing/2014/main" id="{F3214A72-B5BC-4EBB-8D98-4C6268BEBED4}"/>
              </a:ext>
            </a:extLst>
          </p:cNvPr>
          <p:cNvPicPr>
            <a:picLocks noChangeAspect="1"/>
          </p:cNvPicPr>
          <p:nvPr/>
        </p:nvPicPr>
        <p:blipFill rotWithShape="1">
          <a:blip r:embed="rId2">
            <a:extLst>
              <a:ext uri="{28A0092B-C50C-407E-A947-70E740481C1C}">
                <a14:useLocalDpi xmlns:a14="http://schemas.microsoft.com/office/drawing/2010/main" val="0"/>
              </a:ext>
            </a:extLst>
          </a:blip>
          <a:srcRect b="4476"/>
          <a:stretch/>
        </p:blipFill>
        <p:spPr>
          <a:xfrm>
            <a:off x="37575" y="1516262"/>
            <a:ext cx="6058425" cy="2598817"/>
          </a:xfrm>
          <a:prstGeom prst="rect">
            <a:avLst/>
          </a:prstGeom>
        </p:spPr>
      </p:pic>
      <p:pic>
        <p:nvPicPr>
          <p:cNvPr id="7" name="Imagen 6">
            <a:extLst>
              <a:ext uri="{FF2B5EF4-FFF2-40B4-BE49-F238E27FC236}">
                <a16:creationId xmlns:a16="http://schemas.microsoft.com/office/drawing/2014/main" id="{241454BD-2E6E-4663-9511-586057134F8F}"/>
              </a:ext>
            </a:extLst>
          </p:cNvPr>
          <p:cNvPicPr>
            <a:picLocks noChangeAspect="1"/>
          </p:cNvPicPr>
          <p:nvPr/>
        </p:nvPicPr>
        <p:blipFill rotWithShape="1">
          <a:blip r:embed="rId3">
            <a:extLst>
              <a:ext uri="{28A0092B-C50C-407E-A947-70E740481C1C}">
                <a14:useLocalDpi xmlns:a14="http://schemas.microsoft.com/office/drawing/2010/main" val="0"/>
              </a:ext>
            </a:extLst>
          </a:blip>
          <a:srcRect t="7763"/>
          <a:stretch/>
        </p:blipFill>
        <p:spPr>
          <a:xfrm>
            <a:off x="6149345" y="1396588"/>
            <a:ext cx="6005080" cy="3324760"/>
          </a:xfrm>
          <a:prstGeom prst="rect">
            <a:avLst/>
          </a:prstGeom>
        </p:spPr>
      </p:pic>
      <p:pic>
        <p:nvPicPr>
          <p:cNvPr id="9" name="Imagen 8">
            <a:extLst>
              <a:ext uri="{FF2B5EF4-FFF2-40B4-BE49-F238E27FC236}">
                <a16:creationId xmlns:a16="http://schemas.microsoft.com/office/drawing/2014/main" id="{F3F6348B-48EB-44C3-A0AD-746BF1AA4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721" y="4115079"/>
            <a:ext cx="4850935" cy="2647671"/>
          </a:xfrm>
          <a:prstGeom prst="rect">
            <a:avLst/>
          </a:prstGeom>
        </p:spPr>
      </p:pic>
    </p:spTree>
    <p:extLst>
      <p:ext uri="{BB962C8B-B14F-4D97-AF65-F5344CB8AC3E}">
        <p14:creationId xmlns:p14="http://schemas.microsoft.com/office/powerpoint/2010/main" val="2178552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Comparación</a:t>
            </a:r>
            <a:r>
              <a:rPr lang="en-US" b="1" kern="1200" dirty="0">
                <a:solidFill>
                  <a:schemeClr val="bg1"/>
                </a:solidFill>
              </a:rPr>
              <a:t> de </a:t>
            </a:r>
            <a:r>
              <a:rPr lang="en-US" b="1" kern="1200" dirty="0" err="1">
                <a:solidFill>
                  <a:schemeClr val="bg1"/>
                </a:solidFill>
              </a:rPr>
              <a:t>orquestadores</a:t>
            </a:r>
            <a:endParaRPr lang="en-US" b="1" kern="1200" dirty="0">
              <a:solidFill>
                <a:schemeClr val="bg1"/>
              </a:solidFill>
            </a:endParaRPr>
          </a:p>
        </p:txBody>
      </p:sp>
      <p:pic>
        <p:nvPicPr>
          <p:cNvPr id="5" name="Imagen 4">
            <a:extLst>
              <a:ext uri="{FF2B5EF4-FFF2-40B4-BE49-F238E27FC236}">
                <a16:creationId xmlns:a16="http://schemas.microsoft.com/office/drawing/2014/main" id="{A82477B1-5300-4CA5-ABE7-868837E3F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458056"/>
            <a:ext cx="8531912" cy="5399944"/>
          </a:xfrm>
          <a:prstGeom prst="rect">
            <a:avLst/>
          </a:prstGeom>
        </p:spPr>
      </p:pic>
    </p:spTree>
    <p:extLst>
      <p:ext uri="{BB962C8B-B14F-4D97-AF65-F5344CB8AC3E}">
        <p14:creationId xmlns:p14="http://schemas.microsoft.com/office/powerpoint/2010/main" val="1074307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a:solidFill>
                  <a:schemeClr val="bg1"/>
                </a:solidFill>
              </a:rPr>
              <a:t>Plantilla de Open-Xml PowerTools</a:t>
            </a:r>
            <a:endParaRPr lang="en-US" b="1" kern="1200" dirty="0">
              <a:solidFill>
                <a:schemeClr val="bg1"/>
              </a:solidFill>
            </a:endParaRPr>
          </a:p>
        </p:txBody>
      </p:sp>
      <p:pic>
        <p:nvPicPr>
          <p:cNvPr id="4" name="Imagen 3">
            <a:extLst>
              <a:ext uri="{FF2B5EF4-FFF2-40B4-BE49-F238E27FC236}">
                <a16:creationId xmlns:a16="http://schemas.microsoft.com/office/drawing/2014/main" id="{261C5E16-77BD-4721-88A3-681666B3A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70" y="1388303"/>
            <a:ext cx="7841660" cy="5532599"/>
          </a:xfrm>
          <a:prstGeom prst="rect">
            <a:avLst/>
          </a:prstGeom>
        </p:spPr>
      </p:pic>
    </p:spTree>
    <p:extLst>
      <p:ext uri="{BB962C8B-B14F-4D97-AF65-F5344CB8AC3E}">
        <p14:creationId xmlns:p14="http://schemas.microsoft.com/office/powerpoint/2010/main" val="225970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A5C44D-9A93-458D-AE2B-78378C3C961C}"/>
              </a:ext>
            </a:extLst>
          </p:cNvPr>
          <p:cNvSpPr>
            <a:spLocks noGrp="1"/>
          </p:cNvSpPr>
          <p:nvPr>
            <p:ph type="title"/>
          </p:nvPr>
        </p:nvSpPr>
        <p:spPr>
          <a:xfrm>
            <a:off x="838200" y="963877"/>
            <a:ext cx="3494362" cy="4930246"/>
          </a:xfrm>
        </p:spPr>
        <p:txBody>
          <a:bodyPr>
            <a:normAutofit/>
          </a:bodyPr>
          <a:lstStyle/>
          <a:p>
            <a:pPr algn="r"/>
            <a:r>
              <a:rPr lang="es-ES" b="1" dirty="0">
                <a:solidFill>
                  <a:schemeClr val="accent1"/>
                </a:solidFill>
              </a:rPr>
              <a:t>Aplicación monolítica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B08D75-11FD-49F1-BC36-753DFC11E3BA}"/>
              </a:ext>
            </a:extLst>
          </p:cNvPr>
          <p:cNvSpPr>
            <a:spLocks noGrp="1"/>
          </p:cNvSpPr>
          <p:nvPr>
            <p:ph idx="1"/>
          </p:nvPr>
        </p:nvSpPr>
        <p:spPr>
          <a:xfrm>
            <a:off x="4976031" y="963877"/>
            <a:ext cx="6377769" cy="4930246"/>
          </a:xfrm>
        </p:spPr>
        <p:txBody>
          <a:bodyPr anchor="ctr">
            <a:normAutofit/>
          </a:bodyPr>
          <a:lstStyle/>
          <a:p>
            <a:pPr lvl="1"/>
            <a:r>
              <a:rPr lang="es-ES" dirty="0"/>
              <a:t>Sus módulos no pueden ejecutarse de forma independiente</a:t>
            </a:r>
          </a:p>
          <a:p>
            <a:pPr marL="0" indent="0">
              <a:buNone/>
            </a:pPr>
            <a:endParaRPr lang="es-ES" sz="2400" dirty="0"/>
          </a:p>
          <a:p>
            <a:pPr lvl="1"/>
            <a:r>
              <a:rPr lang="es-ES" dirty="0"/>
              <a:t> </a:t>
            </a:r>
          </a:p>
          <a:p>
            <a:pPr lvl="1"/>
            <a:endParaRPr lang="es-ES" dirty="0"/>
          </a:p>
          <a:p>
            <a:pPr lvl="1"/>
            <a:r>
              <a:rPr lang="es-ES" dirty="0"/>
              <a:t>Escala como un conjunto</a:t>
            </a:r>
          </a:p>
          <a:p>
            <a:pPr marL="457200" lvl="1" indent="0">
              <a:buNone/>
            </a:pPr>
            <a:endParaRPr lang="es-ES" dirty="0"/>
          </a:p>
          <a:p>
            <a:pPr lvl="1"/>
            <a:r>
              <a:rPr lang="es-ES" dirty="0"/>
              <a:t>Limita el uso de lenguajes y herramientas que se pueden emplear</a:t>
            </a:r>
          </a:p>
        </p:txBody>
      </p:sp>
      <p:grpSp>
        <p:nvGrpSpPr>
          <p:cNvPr id="20" name="Grupo 19">
            <a:extLst>
              <a:ext uri="{FF2B5EF4-FFF2-40B4-BE49-F238E27FC236}">
                <a16:creationId xmlns:a16="http://schemas.microsoft.com/office/drawing/2014/main" id="{7BCBF57D-3C83-4C6C-A33F-8C3846F33027}"/>
              </a:ext>
            </a:extLst>
          </p:cNvPr>
          <p:cNvGrpSpPr/>
          <p:nvPr/>
        </p:nvGrpSpPr>
        <p:grpSpPr>
          <a:xfrm>
            <a:off x="5873331" y="2850740"/>
            <a:ext cx="3776219" cy="477221"/>
            <a:chOff x="685800" y="6254506"/>
            <a:chExt cx="4697470" cy="477221"/>
          </a:xfrm>
        </p:grpSpPr>
        <p:sp>
          <p:nvSpPr>
            <p:cNvPr id="21" name="CuadroTexto 20">
              <a:extLst>
                <a:ext uri="{FF2B5EF4-FFF2-40B4-BE49-F238E27FC236}">
                  <a16:creationId xmlns:a16="http://schemas.microsoft.com/office/drawing/2014/main" id="{5D241737-8970-4F7B-9743-743B4AF6B8E5}"/>
                </a:ext>
              </a:extLst>
            </p:cNvPr>
            <p:cNvSpPr txBox="1"/>
            <p:nvPr/>
          </p:nvSpPr>
          <p:spPr>
            <a:xfrm>
              <a:off x="809437" y="6270062"/>
              <a:ext cx="1462055" cy="461665"/>
            </a:xfrm>
            <a:prstGeom prst="rect">
              <a:avLst/>
            </a:prstGeom>
            <a:noFill/>
          </p:spPr>
          <p:txBody>
            <a:bodyPr wrap="none" rtlCol="0">
              <a:spAutoFit/>
            </a:bodyPr>
            <a:lstStyle/>
            <a:p>
              <a:r>
                <a:rPr lang="es-ES" sz="2400" dirty="0"/>
                <a:t>Tamaño</a:t>
              </a:r>
            </a:p>
          </p:txBody>
        </p:sp>
        <p:sp>
          <p:nvSpPr>
            <p:cNvPr id="22" name="CuadroTexto 21">
              <a:extLst>
                <a:ext uri="{FF2B5EF4-FFF2-40B4-BE49-F238E27FC236}">
                  <a16:creationId xmlns:a16="http://schemas.microsoft.com/office/drawing/2014/main" id="{B8F4924B-E034-4184-86D4-E3592760664E}"/>
                </a:ext>
              </a:extLst>
            </p:cNvPr>
            <p:cNvSpPr txBox="1"/>
            <p:nvPr/>
          </p:nvSpPr>
          <p:spPr>
            <a:xfrm>
              <a:off x="3197367" y="6254506"/>
              <a:ext cx="2185903" cy="461665"/>
            </a:xfrm>
            <a:prstGeom prst="rect">
              <a:avLst/>
            </a:prstGeom>
            <a:noFill/>
          </p:spPr>
          <p:txBody>
            <a:bodyPr wrap="none" rtlCol="0">
              <a:spAutoFit/>
            </a:bodyPr>
            <a:lstStyle/>
            <a:p>
              <a:r>
                <a:rPr lang="es-ES" sz="2400" dirty="0"/>
                <a:t>Complejidad</a:t>
              </a:r>
            </a:p>
          </p:txBody>
        </p:sp>
        <p:cxnSp>
          <p:nvCxnSpPr>
            <p:cNvPr id="23" name="Conector recto de flecha 22">
              <a:extLst>
                <a:ext uri="{FF2B5EF4-FFF2-40B4-BE49-F238E27FC236}">
                  <a16:creationId xmlns:a16="http://schemas.microsoft.com/office/drawing/2014/main" id="{F47494E1-2ECD-4B12-A5E0-9C5DC7043F9A}"/>
                </a:ext>
              </a:extLst>
            </p:cNvPr>
            <p:cNvCxnSpPr>
              <a:cxnSpLocks/>
            </p:cNvCxnSpPr>
            <p:nvPr/>
          </p:nvCxnSpPr>
          <p:spPr>
            <a:xfrm>
              <a:off x="2327003" y="6529982"/>
              <a:ext cx="542592" cy="0"/>
            </a:xfrm>
            <a:prstGeom prst="straightConnector1">
              <a:avLst/>
            </a:prstGeom>
            <a:ln w="12700">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34713F5E-CE1E-48A6-9AB3-4123FEA7EE9B}"/>
                </a:ext>
              </a:extLst>
            </p:cNvPr>
            <p:cNvCxnSpPr>
              <a:cxnSpLocks/>
            </p:cNvCxnSpPr>
            <p:nvPr/>
          </p:nvCxnSpPr>
          <p:spPr>
            <a:xfrm flipV="1">
              <a:off x="68580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D2F11FC1-C071-48E0-8705-32FB7465ABFC}"/>
                </a:ext>
              </a:extLst>
            </p:cNvPr>
            <p:cNvCxnSpPr>
              <a:cxnSpLocks/>
            </p:cNvCxnSpPr>
            <p:nvPr/>
          </p:nvCxnSpPr>
          <p:spPr>
            <a:xfrm flipV="1">
              <a:off x="314469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BE90B-59F0-45F6-B071-B2A30AC24507}"/>
              </a:ext>
            </a:extLst>
          </p:cNvPr>
          <p:cNvSpPr>
            <a:spLocks noGrp="1"/>
          </p:cNvSpPr>
          <p:nvPr>
            <p:ph type="title"/>
          </p:nvPr>
        </p:nvSpPr>
        <p:spPr>
          <a:xfrm>
            <a:off x="1136428" y="627564"/>
            <a:ext cx="7474172" cy="1325563"/>
          </a:xfrm>
        </p:spPr>
        <p:txBody>
          <a:bodyPr>
            <a:normAutofit/>
          </a:bodyPr>
          <a:lstStyle/>
          <a:p>
            <a:r>
              <a:rPr lang="es-ES" b="1" dirty="0"/>
              <a:t>Motivación</a:t>
            </a:r>
          </a:p>
        </p:txBody>
      </p:sp>
      <p:sp>
        <p:nvSpPr>
          <p:cNvPr id="3" name="Marcador de contenido 2">
            <a:extLst>
              <a:ext uri="{FF2B5EF4-FFF2-40B4-BE49-F238E27FC236}">
                <a16:creationId xmlns:a16="http://schemas.microsoft.com/office/drawing/2014/main" id="{946C1FC0-EBC8-44B1-9F3E-B328485C3A56}"/>
              </a:ext>
            </a:extLst>
          </p:cNvPr>
          <p:cNvSpPr>
            <a:spLocks noGrp="1"/>
          </p:cNvSpPr>
          <p:nvPr>
            <p:ph idx="1"/>
          </p:nvPr>
        </p:nvSpPr>
        <p:spPr>
          <a:xfrm>
            <a:off x="1136429" y="2278173"/>
            <a:ext cx="6467867" cy="3450613"/>
          </a:xfrm>
        </p:spPr>
        <p:txBody>
          <a:bodyPr anchor="ctr">
            <a:normAutofit/>
          </a:bodyPr>
          <a:lstStyle/>
          <a:p>
            <a:r>
              <a:rPr lang="es-ES" sz="2400" dirty="0"/>
              <a:t>Arquitectura que se adapte a las necesidades del negocio</a:t>
            </a:r>
          </a:p>
          <a:p>
            <a:pPr marL="0" indent="0">
              <a:buNone/>
            </a:pPr>
            <a:endParaRPr lang="es-ES" sz="2400" dirty="0"/>
          </a:p>
          <a:p>
            <a:r>
              <a:rPr lang="es-ES" sz="2400" dirty="0"/>
              <a:t>Profundizar en el conocimiento de las tecnologías de microservicios</a:t>
            </a:r>
          </a:p>
          <a:p>
            <a:pPr marL="0" indent="0">
              <a:buNone/>
            </a:pPr>
            <a:endParaRPr lang="es-ES" sz="2400" dirty="0"/>
          </a:p>
          <a:p>
            <a:r>
              <a:rPr lang="es-ES" sz="2400" dirty="0"/>
              <a:t>Presentar la realidad de las arquitecturas basadas en microservicios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Engranajes">
            <a:extLst>
              <a:ext uri="{FF2B5EF4-FFF2-40B4-BE49-F238E27FC236}">
                <a16:creationId xmlns:a16="http://schemas.microsoft.com/office/drawing/2014/main" id="{DA181E53-B9B4-4820-AF94-BC5FE21C9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6759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B0491-308A-47E8-83BF-ECF9FB226E99}"/>
              </a:ext>
            </a:extLst>
          </p:cNvPr>
          <p:cNvSpPr>
            <a:spLocks noGrp="1"/>
          </p:cNvSpPr>
          <p:nvPr>
            <p:ph type="title"/>
          </p:nvPr>
        </p:nvSpPr>
        <p:spPr>
          <a:xfrm>
            <a:off x="842812" y="627564"/>
            <a:ext cx="7474172" cy="1325563"/>
          </a:xfrm>
        </p:spPr>
        <p:txBody>
          <a:bodyPr>
            <a:normAutofit/>
          </a:bodyPr>
          <a:lstStyle/>
          <a:p>
            <a:r>
              <a:rPr lang="es-ES" b="1" dirty="0"/>
              <a:t>Objetivos</a:t>
            </a:r>
          </a:p>
        </p:txBody>
      </p:sp>
      <p:sp>
        <p:nvSpPr>
          <p:cNvPr id="3" name="Marcador de contenido 2">
            <a:extLst>
              <a:ext uri="{FF2B5EF4-FFF2-40B4-BE49-F238E27FC236}">
                <a16:creationId xmlns:a16="http://schemas.microsoft.com/office/drawing/2014/main" id="{157D66BE-4E6C-4478-A2F1-733E3236CCD9}"/>
              </a:ext>
            </a:extLst>
          </p:cNvPr>
          <p:cNvSpPr>
            <a:spLocks noGrp="1"/>
          </p:cNvSpPr>
          <p:nvPr>
            <p:ph idx="1"/>
          </p:nvPr>
        </p:nvSpPr>
        <p:spPr>
          <a:xfrm>
            <a:off x="842812" y="2208599"/>
            <a:ext cx="7832035" cy="4122627"/>
          </a:xfrm>
        </p:spPr>
        <p:txBody>
          <a:bodyPr anchor="ctr">
            <a:normAutofit/>
          </a:bodyPr>
          <a:lstStyle/>
          <a:p>
            <a:r>
              <a:rPr lang="es-ES" sz="2400" dirty="0"/>
              <a:t>Desarrollar una misma aplicación siguiendo dos arquitecturas diferentes: una basada en microservicios y otra monolítica</a:t>
            </a:r>
          </a:p>
          <a:p>
            <a:pPr marL="0" indent="0">
              <a:buNone/>
            </a:pPr>
            <a:endParaRPr lang="es-ES" sz="2400" dirty="0"/>
          </a:p>
          <a:p>
            <a:r>
              <a:rPr lang="es-ES" sz="2400" dirty="0"/>
              <a:t>Comparar el proceso de desarrollo de ambos sistemas</a:t>
            </a:r>
          </a:p>
          <a:p>
            <a:pPr marL="0" indent="0">
              <a:buNone/>
            </a:pPr>
            <a:endParaRPr lang="es-ES" sz="2400" dirty="0"/>
          </a:p>
          <a:p>
            <a:r>
              <a:rPr lang="es-ES" sz="2400" dirty="0"/>
              <a:t>Evaluar diferentes situaciones durante el mantenimiento</a:t>
            </a:r>
          </a:p>
          <a:p>
            <a:pPr marL="0" indent="0">
              <a:buNone/>
            </a:pPr>
            <a:endParaRPr lang="es-ES" sz="2400" dirty="0"/>
          </a:p>
          <a:p>
            <a:r>
              <a:rPr lang="es-ES" sz="2400" dirty="0"/>
              <a:t>Examinar ambas arquitecturas respecto a diferentes </a:t>
            </a:r>
            <a:r>
              <a:rPr lang="es-ES" sz="2400" dirty="0" err="1"/>
              <a:t>RNFs</a:t>
            </a:r>
            <a:endParaRPr lang="es-ES" sz="2400" dirty="0"/>
          </a:p>
        </p:txBody>
      </p:sp>
      <p:sp>
        <p:nvSpPr>
          <p:cNvPr id="20"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sta de comprobación">
            <a:extLst>
              <a:ext uri="{FF2B5EF4-FFF2-40B4-BE49-F238E27FC236}">
                <a16:creationId xmlns:a16="http://schemas.microsoft.com/office/drawing/2014/main" id="{C0984059-164C-4DB1-8058-7819A142F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32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Proceso de desarrollo</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65" y="4265315"/>
            <a:ext cx="3258675" cy="2257424"/>
          </a:xfrm>
        </p:spPr>
        <p:txBody>
          <a:bodyPr anchor="ctr">
            <a:normAutofit fontScale="92500" lnSpcReduction="20000"/>
          </a:bodyPr>
          <a:lstStyle/>
          <a:p>
            <a:pPr marL="457200" indent="-457200" algn="l">
              <a:buFont typeface="+mj-lt"/>
              <a:buAutoNum type="arabicPeriod"/>
            </a:pPr>
            <a:r>
              <a:rPr lang="es-ES" dirty="0"/>
              <a:t>Especificación</a:t>
            </a:r>
          </a:p>
          <a:p>
            <a:pPr marL="457200" indent="-457200" algn="l">
              <a:buFont typeface="+mj-lt"/>
              <a:buAutoNum type="arabicPeriod"/>
            </a:pPr>
            <a:r>
              <a:rPr lang="es-ES" dirty="0"/>
              <a:t>Diseño</a:t>
            </a:r>
          </a:p>
          <a:p>
            <a:pPr marL="457200" indent="-457200" algn="l">
              <a:buFont typeface="+mj-lt"/>
              <a:buAutoNum type="arabicPeriod"/>
            </a:pPr>
            <a:r>
              <a:rPr lang="es-ES" dirty="0"/>
              <a:t>Implementación</a:t>
            </a:r>
          </a:p>
          <a:p>
            <a:pPr marL="457200" indent="-457200" algn="l">
              <a:buFont typeface="+mj-lt"/>
              <a:buAutoNum type="arabicPeriod"/>
            </a:pPr>
            <a:r>
              <a:rPr lang="es-ES" dirty="0"/>
              <a:t>Pruebas</a:t>
            </a:r>
          </a:p>
          <a:p>
            <a:pPr marL="457200" indent="-457200" algn="l">
              <a:buFont typeface="+mj-lt"/>
              <a:buAutoNum type="arabicPeriod"/>
            </a:pPr>
            <a:r>
              <a:rPr lang="es-ES" dirty="0"/>
              <a:t>Despliegue</a:t>
            </a:r>
          </a:p>
          <a:p>
            <a:pPr marL="457200" indent="-457200" algn="l">
              <a:buFont typeface="+mj-lt"/>
              <a:buAutoNum type="arabicPeriod"/>
            </a:pPr>
            <a:r>
              <a:rPr lang="es-ES" dirty="0"/>
              <a:t>Mantenimiento</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80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046F2-8D72-43CF-A000-6C21F0384E65}"/>
              </a:ext>
            </a:extLst>
          </p:cNvPr>
          <p:cNvSpPr>
            <a:spLocks noGrp="1"/>
          </p:cNvSpPr>
          <p:nvPr>
            <p:ph type="title"/>
          </p:nvPr>
        </p:nvSpPr>
        <p:spPr>
          <a:xfrm>
            <a:off x="1136428" y="627564"/>
            <a:ext cx="7474172" cy="1325563"/>
          </a:xfrm>
        </p:spPr>
        <p:txBody>
          <a:bodyPr>
            <a:normAutofit/>
          </a:bodyPr>
          <a:lstStyle/>
          <a:p>
            <a:r>
              <a:rPr lang="es-ES" dirty="0"/>
              <a:t>Especificación de requisitos</a:t>
            </a:r>
          </a:p>
        </p:txBody>
      </p:sp>
      <p:sp>
        <p:nvSpPr>
          <p:cNvPr id="3" name="Marcador de contenido 2">
            <a:extLst>
              <a:ext uri="{FF2B5EF4-FFF2-40B4-BE49-F238E27FC236}">
                <a16:creationId xmlns:a16="http://schemas.microsoft.com/office/drawing/2014/main" id="{8C8D587F-99B4-483B-8127-EDD705FE0FA6}"/>
              </a:ext>
            </a:extLst>
          </p:cNvPr>
          <p:cNvSpPr>
            <a:spLocks noGrp="1"/>
          </p:cNvSpPr>
          <p:nvPr>
            <p:ph idx="1"/>
          </p:nvPr>
        </p:nvSpPr>
        <p:spPr>
          <a:xfrm>
            <a:off x="1136429" y="2278173"/>
            <a:ext cx="7848545" cy="4072931"/>
          </a:xfrm>
        </p:spPr>
        <p:txBody>
          <a:bodyPr anchor="ctr">
            <a:normAutofit/>
          </a:bodyPr>
          <a:lstStyle/>
          <a:p>
            <a:pPr marL="0" indent="0">
              <a:buNone/>
            </a:pPr>
            <a:r>
              <a:rPr lang="es-ES" sz="2400" dirty="0"/>
              <a:t>Los requisitos no funcionales conducen hacia la elección de una u otra arquitectura</a:t>
            </a:r>
          </a:p>
          <a:p>
            <a:pPr marL="0" indent="0">
              <a:buNone/>
            </a:pPr>
            <a:endParaRPr lang="es-ES" sz="2400" dirty="0"/>
          </a:p>
          <a:p>
            <a:pPr lvl="1">
              <a:buFont typeface="Courier New" panose="02070309020205020404" pitchFamily="49" charset="0"/>
              <a:buChar char="o"/>
            </a:pPr>
            <a:r>
              <a:rPr lang="es-ES" dirty="0"/>
              <a:t>Disponibilidad</a:t>
            </a:r>
          </a:p>
          <a:p>
            <a:pPr marL="457200" lvl="1" indent="0">
              <a:buNone/>
            </a:pPr>
            <a:endParaRPr lang="es-ES" dirty="0"/>
          </a:p>
          <a:p>
            <a:pPr lvl="1">
              <a:buFont typeface="Courier New" panose="02070309020205020404" pitchFamily="49" charset="0"/>
              <a:buChar char="o"/>
            </a:pPr>
            <a:r>
              <a:rPr lang="es-ES" dirty="0"/>
              <a:t>Tolerancia a fallos</a:t>
            </a:r>
          </a:p>
          <a:p>
            <a:pPr marL="457200" lvl="1" indent="0">
              <a:buNone/>
            </a:pPr>
            <a:endParaRPr lang="es-ES" dirty="0"/>
          </a:p>
          <a:p>
            <a:pPr lvl="1">
              <a:buFont typeface="Courier New" panose="02070309020205020404" pitchFamily="49" charset="0"/>
              <a:buChar char="o"/>
            </a:pPr>
            <a:r>
              <a:rPr lang="es-ES" dirty="0"/>
              <a:t>Utilización de recursos</a:t>
            </a:r>
          </a:p>
          <a:p>
            <a:pPr marL="457200" lvl="1" indent="0">
              <a:buNone/>
            </a:pPr>
            <a:endParaRPr lang="es-ES" dirty="0"/>
          </a:p>
          <a:p>
            <a:pPr lvl="1">
              <a:buFont typeface="Courier New" panose="02070309020205020404" pitchFamily="49" charset="0"/>
              <a:buChar char="o"/>
            </a:pPr>
            <a:r>
              <a:rPr lang="es-ES" dirty="0"/>
              <a:t>Capacidad de ser reemplazado</a:t>
            </a:r>
          </a:p>
          <a:p>
            <a:pPr lvl="1"/>
            <a:endParaRPr lang="es-ES" sz="2000" dirty="0"/>
          </a:p>
          <a:p>
            <a:endParaRPr lang="es-ES" sz="2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áfico 8" descr="Apretón de manos">
            <a:extLst>
              <a:ext uri="{FF2B5EF4-FFF2-40B4-BE49-F238E27FC236}">
                <a16:creationId xmlns:a16="http://schemas.microsoft.com/office/drawing/2014/main" id="{204FBF98-D539-4655-BF10-EAF3C8512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5971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1964</Words>
  <Application>Microsoft Office PowerPoint</Application>
  <PresentationFormat>Panorámica</PresentationFormat>
  <Paragraphs>330</Paragraphs>
  <Slides>42</Slides>
  <Notes>28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Arial</vt:lpstr>
      <vt:lpstr>Calibri</vt:lpstr>
      <vt:lpstr>Calibri Light</vt:lpstr>
      <vt:lpstr>Courier New</vt:lpstr>
      <vt:lpstr>Symbol</vt:lpstr>
      <vt:lpstr>Times New Roman</vt:lpstr>
      <vt:lpstr>Wingdings</vt:lpstr>
      <vt:lpstr>Tema de Office</vt:lpstr>
      <vt:lpstr>Desarrollo de software basado en microservicios:  un caso de estudio para evaluar sus  ventajas e inconvenientes</vt:lpstr>
      <vt:lpstr>Índice</vt:lpstr>
      <vt:lpstr>Introducción</vt:lpstr>
      <vt:lpstr>Microservicios</vt:lpstr>
      <vt:lpstr>Aplicación monolítica</vt:lpstr>
      <vt:lpstr>Motivación</vt:lpstr>
      <vt:lpstr>Objetivos</vt:lpstr>
      <vt:lpstr>Proceso de desarrollo</vt:lpstr>
      <vt:lpstr>Especificación de requisitos</vt:lpstr>
      <vt:lpstr>Diseño del sistema</vt:lpstr>
      <vt:lpstr>Implementación del sistema</vt:lpstr>
      <vt:lpstr>Pruebas</vt:lpstr>
      <vt:lpstr>Despliegue</vt:lpstr>
      <vt:lpstr>Fase de mantenimiento</vt:lpstr>
      <vt:lpstr>Estado del arte</vt:lpstr>
      <vt:lpstr>Contenedores</vt:lpstr>
      <vt:lpstr>Orquestadores</vt:lpstr>
      <vt:lpstr>Caso de estudio</vt:lpstr>
      <vt:lpstr>Especificación del caso de estudio</vt:lpstr>
      <vt:lpstr>Proceso de desarrollo</vt:lpstr>
      <vt:lpstr>Proceso de desarrollo</vt:lpstr>
      <vt:lpstr>Proceso de desarrollo</vt:lpstr>
      <vt:lpstr>Arquitectura monolítica</vt:lpstr>
      <vt:lpstr>Herramientas para la construcción</vt:lpstr>
      <vt:lpstr>Descomposición en microservicios</vt:lpstr>
      <vt:lpstr>Presentación de PowerPoint</vt:lpstr>
      <vt:lpstr>Cambios respecto a la solución monolítica</vt:lpstr>
      <vt:lpstr>Evaluación</vt:lpstr>
      <vt:lpstr>Mantenimiento de las soluciones</vt:lpstr>
      <vt:lpstr>Evaluación de requisitos no funcionales</vt:lpstr>
      <vt:lpstr>Balance de los microservicios</vt:lpstr>
      <vt:lpstr>Otras consideraciones</vt:lpstr>
      <vt:lpstr>Conclusiones</vt:lpstr>
      <vt:lpstr>Presentación de PowerPoint</vt:lpstr>
      <vt:lpstr>Desarrollo de software basado en microservicios: un caso de estudio para evaluar sus ventajas e inconvenientes</vt:lpstr>
      <vt:lpstr>Comparación de los sistemas cuando escalan</vt:lpstr>
      <vt:lpstr>Despliegue en producción</vt:lpstr>
      <vt:lpstr>Prototipo desarrollado</vt:lpstr>
      <vt:lpstr>Migración a un sistema basado en microservicios</vt:lpstr>
      <vt:lpstr>Pruebas en los microservicios</vt:lpstr>
      <vt:lpstr>Comparación de orquestadores</vt:lpstr>
      <vt:lpstr>Plantilla de Open-Xml PowerTools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 basado en microservicios:  un caso de estudio para evaluar sus  ventajas e inconvenientes</dc:title>
  <dc:creator>Víctor</dc:creator>
  <cp:lastModifiedBy>Víctor</cp:lastModifiedBy>
  <cp:revision>25</cp:revision>
  <dcterms:created xsi:type="dcterms:W3CDTF">2018-09-11T19:14:44Z</dcterms:created>
  <dcterms:modified xsi:type="dcterms:W3CDTF">2018-09-12T15:54:06Z</dcterms:modified>
</cp:coreProperties>
</file>