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23" r:id="rId1"/>
  </p:sldMasterIdLst>
  <p:notesMasterIdLst>
    <p:notesMasterId r:id="rId4"/>
  </p:notesMasterIdLst>
  <p:sldIdLst>
    <p:sldId id="443" r:id="rId2"/>
    <p:sldId id="475" r:id="rId3"/>
  </p:sldIdLst>
  <p:sldSz cx="9144000" cy="5143500" type="screen16x9"/>
  <p:notesSz cx="6858000" cy="9144000"/>
  <p:defaultTextStyle>
    <a:defPPr marL="0" marR="0" indent="0" algn="l" defTabSz="91419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19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19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19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19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19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19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19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19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19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715"/>
  </p:normalViewPr>
  <p:slideViewPr>
    <p:cSldViewPr snapToGrid="0">
      <p:cViewPr varScale="1">
        <p:scale>
          <a:sx n="154" d="100"/>
          <a:sy n="154" d="100"/>
        </p:scale>
        <p:origin x="200" y="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58" name="Shape 2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326843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546" latinLnBrk="0">
      <a:defRPr sz="1200">
        <a:latin typeface="+mj-lt"/>
        <a:ea typeface="+mj-ea"/>
        <a:cs typeface="+mj-cs"/>
        <a:sym typeface="Arial"/>
      </a:defRPr>
    </a:lvl2pPr>
    <a:lvl3pPr indent="457094" latinLnBrk="0">
      <a:defRPr sz="1200">
        <a:latin typeface="+mj-lt"/>
        <a:ea typeface="+mj-ea"/>
        <a:cs typeface="+mj-cs"/>
        <a:sym typeface="Arial"/>
      </a:defRPr>
    </a:lvl3pPr>
    <a:lvl4pPr indent="685647" latinLnBrk="0">
      <a:defRPr sz="1200">
        <a:latin typeface="+mj-lt"/>
        <a:ea typeface="+mj-ea"/>
        <a:cs typeface="+mj-cs"/>
        <a:sym typeface="Arial"/>
      </a:defRPr>
    </a:lvl4pPr>
    <a:lvl5pPr indent="914198" latinLnBrk="0">
      <a:defRPr sz="1200">
        <a:latin typeface="+mj-lt"/>
        <a:ea typeface="+mj-ea"/>
        <a:cs typeface="+mj-cs"/>
        <a:sym typeface="Arial"/>
      </a:defRPr>
    </a:lvl5pPr>
    <a:lvl6pPr indent="1142744" latinLnBrk="0">
      <a:defRPr sz="1200">
        <a:latin typeface="+mj-lt"/>
        <a:ea typeface="+mj-ea"/>
        <a:cs typeface="+mj-cs"/>
        <a:sym typeface="Arial"/>
      </a:defRPr>
    </a:lvl6pPr>
    <a:lvl7pPr indent="1371294" latinLnBrk="0">
      <a:defRPr sz="1200">
        <a:latin typeface="+mj-lt"/>
        <a:ea typeface="+mj-ea"/>
        <a:cs typeface="+mj-cs"/>
        <a:sym typeface="Arial"/>
      </a:defRPr>
    </a:lvl7pPr>
    <a:lvl8pPr indent="1599840" latinLnBrk="0">
      <a:defRPr sz="1200">
        <a:latin typeface="+mj-lt"/>
        <a:ea typeface="+mj-ea"/>
        <a:cs typeface="+mj-cs"/>
        <a:sym typeface="Arial"/>
      </a:defRPr>
    </a:lvl8pPr>
    <a:lvl9pPr indent="1828394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21" indent="0" algn="ctr">
              <a:buNone/>
              <a:defRPr sz="1500"/>
            </a:lvl2pPr>
            <a:lvl3pPr marL="685647" indent="0" algn="ctr">
              <a:buNone/>
              <a:defRPr sz="1400"/>
            </a:lvl3pPr>
            <a:lvl4pPr marL="1028471" indent="0" algn="ctr">
              <a:buNone/>
              <a:defRPr sz="1200"/>
            </a:lvl4pPr>
            <a:lvl5pPr marL="1371294" indent="0" algn="ctr">
              <a:buNone/>
              <a:defRPr sz="1200"/>
            </a:lvl5pPr>
            <a:lvl6pPr marL="1714121" indent="0" algn="ctr">
              <a:buNone/>
              <a:defRPr sz="1200"/>
            </a:lvl6pPr>
            <a:lvl7pPr marL="2056940" indent="0" algn="ctr">
              <a:buNone/>
              <a:defRPr sz="1200"/>
            </a:lvl7pPr>
            <a:lvl8pPr marL="2399760" indent="0" algn="ctr">
              <a:buNone/>
              <a:defRPr sz="1200"/>
            </a:lvl8pPr>
            <a:lvl9pPr marL="2742581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F77D-B084-4B68-A228-A722BAAEC46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20/4/21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C3A3-5D2F-4B45-BB6C-C3E4C2C44D6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5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F77D-B084-4B68-A228-A722BAAEC46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20/4/21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C3A3-5D2F-4B45-BB6C-C3E4C2C44D6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08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6" y="273853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2" y="273853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F77D-B084-4B68-A228-A722BAAEC46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20/4/21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C3A3-5D2F-4B45-BB6C-C3E4C2C44D6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8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F77D-B084-4B68-A228-A722BAAEC46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20/4/21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C3A3-5D2F-4B45-BB6C-C3E4C2C44D6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61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337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3442123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2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6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4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2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1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9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7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5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F77D-B084-4B68-A228-A722BAAEC46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20/4/21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C3A3-5D2F-4B45-BB6C-C3E4C2C44D6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6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F77D-B084-4B68-A228-A722BAAEC46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20/4/21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C3A3-5D2F-4B45-BB6C-C3E4C2C44D6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2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21" indent="0">
              <a:buNone/>
              <a:defRPr sz="1500" b="1"/>
            </a:lvl2pPr>
            <a:lvl3pPr marL="685647" indent="0">
              <a:buNone/>
              <a:defRPr sz="1400" b="1"/>
            </a:lvl3pPr>
            <a:lvl4pPr marL="1028471" indent="0">
              <a:buNone/>
              <a:defRPr sz="1200" b="1"/>
            </a:lvl4pPr>
            <a:lvl5pPr marL="1371294" indent="0">
              <a:buNone/>
              <a:defRPr sz="1200" b="1"/>
            </a:lvl5pPr>
            <a:lvl6pPr marL="1714121" indent="0">
              <a:buNone/>
              <a:defRPr sz="1200" b="1"/>
            </a:lvl6pPr>
            <a:lvl7pPr marL="2056940" indent="0">
              <a:buNone/>
              <a:defRPr sz="1200" b="1"/>
            </a:lvl7pPr>
            <a:lvl8pPr marL="2399760" indent="0">
              <a:buNone/>
              <a:defRPr sz="1200" b="1"/>
            </a:lvl8pPr>
            <a:lvl9pPr marL="2742581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21" indent="0">
              <a:buNone/>
              <a:defRPr sz="1500" b="1"/>
            </a:lvl2pPr>
            <a:lvl3pPr marL="685647" indent="0">
              <a:buNone/>
              <a:defRPr sz="1400" b="1"/>
            </a:lvl3pPr>
            <a:lvl4pPr marL="1028471" indent="0">
              <a:buNone/>
              <a:defRPr sz="1200" b="1"/>
            </a:lvl4pPr>
            <a:lvl5pPr marL="1371294" indent="0">
              <a:buNone/>
              <a:defRPr sz="1200" b="1"/>
            </a:lvl5pPr>
            <a:lvl6pPr marL="1714121" indent="0">
              <a:buNone/>
              <a:defRPr sz="1200" b="1"/>
            </a:lvl6pPr>
            <a:lvl7pPr marL="2056940" indent="0">
              <a:buNone/>
              <a:defRPr sz="1200" b="1"/>
            </a:lvl7pPr>
            <a:lvl8pPr marL="2399760" indent="0">
              <a:buNone/>
              <a:defRPr sz="1200" b="1"/>
            </a:lvl8pPr>
            <a:lvl9pPr marL="2742581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F77D-B084-4B68-A228-A722BAAEC46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20/4/21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C3A3-5D2F-4B45-BB6C-C3E4C2C44D6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2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F77D-B084-4B68-A228-A722BAAEC46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20/4/21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C3A3-5D2F-4B45-BB6C-C3E4C2C44D6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6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F77D-B084-4B68-A228-A722BAAEC46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20/4/21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C3A3-5D2F-4B45-BB6C-C3E4C2C44D6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11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740602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21" indent="0">
              <a:buNone/>
              <a:defRPr sz="1100"/>
            </a:lvl2pPr>
            <a:lvl3pPr marL="685647" indent="0">
              <a:buNone/>
              <a:defRPr sz="900"/>
            </a:lvl3pPr>
            <a:lvl4pPr marL="1028471" indent="0">
              <a:buNone/>
              <a:defRPr sz="800"/>
            </a:lvl4pPr>
            <a:lvl5pPr marL="1371294" indent="0">
              <a:buNone/>
              <a:defRPr sz="800"/>
            </a:lvl5pPr>
            <a:lvl6pPr marL="1714121" indent="0">
              <a:buNone/>
              <a:defRPr sz="800"/>
            </a:lvl6pPr>
            <a:lvl7pPr marL="2056940" indent="0">
              <a:buNone/>
              <a:defRPr sz="800"/>
            </a:lvl7pPr>
            <a:lvl8pPr marL="2399760" indent="0">
              <a:buNone/>
              <a:defRPr sz="800"/>
            </a:lvl8pPr>
            <a:lvl9pPr marL="2742581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F77D-B084-4B68-A228-A722BAAEC46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20/4/21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C3A3-5D2F-4B45-BB6C-C3E4C2C44D6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69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740602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21" indent="0">
              <a:buNone/>
              <a:defRPr sz="2100"/>
            </a:lvl2pPr>
            <a:lvl3pPr marL="685647" indent="0">
              <a:buNone/>
              <a:defRPr sz="1800"/>
            </a:lvl3pPr>
            <a:lvl4pPr marL="1028471" indent="0">
              <a:buNone/>
              <a:defRPr sz="1500"/>
            </a:lvl4pPr>
            <a:lvl5pPr marL="1371294" indent="0">
              <a:buNone/>
              <a:defRPr sz="1500"/>
            </a:lvl5pPr>
            <a:lvl6pPr marL="1714121" indent="0">
              <a:buNone/>
              <a:defRPr sz="1500"/>
            </a:lvl6pPr>
            <a:lvl7pPr marL="2056940" indent="0">
              <a:buNone/>
              <a:defRPr sz="1500"/>
            </a:lvl7pPr>
            <a:lvl8pPr marL="2399760" indent="0">
              <a:buNone/>
              <a:defRPr sz="1500"/>
            </a:lvl8pPr>
            <a:lvl9pPr marL="2742581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21" indent="0">
              <a:buNone/>
              <a:defRPr sz="1100"/>
            </a:lvl2pPr>
            <a:lvl3pPr marL="685647" indent="0">
              <a:buNone/>
              <a:defRPr sz="900"/>
            </a:lvl3pPr>
            <a:lvl4pPr marL="1028471" indent="0">
              <a:buNone/>
              <a:defRPr sz="800"/>
            </a:lvl4pPr>
            <a:lvl5pPr marL="1371294" indent="0">
              <a:buNone/>
              <a:defRPr sz="800"/>
            </a:lvl5pPr>
            <a:lvl6pPr marL="1714121" indent="0">
              <a:buNone/>
              <a:defRPr sz="800"/>
            </a:lvl6pPr>
            <a:lvl7pPr marL="2056940" indent="0">
              <a:buNone/>
              <a:defRPr sz="800"/>
            </a:lvl7pPr>
            <a:lvl8pPr marL="2399760" indent="0">
              <a:buNone/>
              <a:defRPr sz="800"/>
            </a:lvl8pPr>
            <a:lvl9pPr marL="2742581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F77D-B084-4B68-A228-A722BAAEC46B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20/4/21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C3A3-5D2F-4B45-BB6C-C3E4C2C44D62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1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68567" tIns="34289" rIns="68567" bIns="34289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67" tIns="34289" rIns="68567" bIns="34289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4767288"/>
            <a:ext cx="2057400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647" hangingPunct="1"/>
            <a:fld id="{4B9BF77D-B084-4B68-A228-A722BAAEC46B}" type="datetimeFigureOut">
              <a:rPr lang="es-E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647" hangingPunct="1"/>
              <a:t>20/4/21</a:t>
            </a:fld>
            <a:endParaRPr lang="es-E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4767288"/>
            <a:ext cx="3086100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647" hangingPunct="1"/>
            <a:endParaRPr lang="es-E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4767288"/>
            <a:ext cx="2057400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647" hangingPunct="1"/>
            <a:fld id="{BAF4C3A3-5D2F-4B45-BB6C-C3E4C2C44D62}" type="slidenum">
              <a:rPr lang="es-ES" kern="120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647" hangingPunct="1"/>
              <a:t>‹Nº›</a:t>
            </a:fld>
            <a:endParaRPr lang="es-ES" kern="120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337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txStyles>
    <p:titleStyle>
      <a:lvl1pPr algn="l" defTabSz="685647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14" indent="-171414" algn="l" defTabSz="68564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41" indent="-171414" algn="l" defTabSz="68564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60" indent="-171414" algn="l" defTabSz="68564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80" indent="-171414" algn="l" defTabSz="68564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701" indent="-171414" algn="l" defTabSz="68564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527" indent="-171414" algn="l" defTabSz="68564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351" indent="-171414" algn="l" defTabSz="68564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74" indent="-171414" algn="l" defTabSz="68564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01" indent="-171414" algn="l" defTabSz="68564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21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47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71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94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21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40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60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81" algn="l" defTabSz="6856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57 Rectángulo"/>
          <p:cNvSpPr/>
          <p:nvPr/>
        </p:nvSpPr>
        <p:spPr>
          <a:xfrm>
            <a:off x="4082734" y="2563928"/>
            <a:ext cx="1050623" cy="1872146"/>
          </a:xfrm>
          <a:prstGeom prst="rect">
            <a:avLst/>
          </a:prstGeom>
          <a:solidFill>
            <a:srgbClr val="88E6E8"/>
          </a:solidFill>
          <a:ln>
            <a:solidFill>
              <a:srgbClr val="88E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56" name="55 Rectángulo"/>
          <p:cNvSpPr/>
          <p:nvPr/>
        </p:nvSpPr>
        <p:spPr>
          <a:xfrm>
            <a:off x="4059470" y="674454"/>
            <a:ext cx="1073888" cy="1872146"/>
          </a:xfrm>
          <a:prstGeom prst="rect">
            <a:avLst/>
          </a:prstGeom>
          <a:solidFill>
            <a:srgbClr val="F4FC88"/>
          </a:solidFill>
          <a:ln>
            <a:solidFill>
              <a:srgbClr val="F6B3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4400850" y="1572104"/>
            <a:ext cx="144000" cy="14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sp>
        <p:nvSpPr>
          <p:cNvPr id="16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7663342" y="1591714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sp>
        <p:nvSpPr>
          <p:cNvPr id="18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1495136" y="1621107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pic>
        <p:nvPicPr>
          <p:cNvPr id="21" name="Google Shape;168;p25" descr="pelota.gif">
            <a:extLst>
              <a:ext uri="{FF2B5EF4-FFF2-40B4-BE49-F238E27FC236}">
                <a16:creationId xmlns:a16="http://schemas.microsoft.com/office/drawing/2014/main" id="{C128FEA0-0E42-B440-887B-C032B0E878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141" y="1627714"/>
            <a:ext cx="108000" cy="1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1443857" y="3488331"/>
            <a:ext cx="144000" cy="144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sp>
        <p:nvSpPr>
          <p:cNvPr id="33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7629922" y="3506676"/>
            <a:ext cx="144000" cy="144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cxnSp>
        <p:nvCxnSpPr>
          <p:cNvPr id="48" name="47 Conector recto de flecha"/>
          <p:cNvCxnSpPr/>
          <p:nvPr/>
        </p:nvCxnSpPr>
        <p:spPr>
          <a:xfrm flipH="1">
            <a:off x="1751086" y="1681714"/>
            <a:ext cx="254530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4983216" y="3569886"/>
            <a:ext cx="2584289" cy="30614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85 CuadroTexto"/>
          <p:cNvSpPr txBox="1"/>
          <p:nvPr/>
        </p:nvSpPr>
        <p:spPr>
          <a:xfrm>
            <a:off x="3228182" y="4681929"/>
            <a:ext cx="2740798" cy="215391"/>
          </a:xfrm>
          <a:prstGeom prst="rect">
            <a:avLst/>
          </a:prstGeom>
          <a:noFill/>
        </p:spPr>
        <p:txBody>
          <a:bodyPr wrap="square" lIns="91388" tIns="45694" rIns="91388" bIns="45694" rtlCol="0">
            <a:spAutoFit/>
          </a:bodyPr>
          <a:lstStyle/>
          <a:p>
            <a:pPr algn="ctr"/>
            <a:r>
              <a:rPr lang="es-ES" sz="800" dirty="0">
                <a:solidFill>
                  <a:prstClr val="black"/>
                </a:solidFill>
                <a:latin typeface="Arial Black" pitchFamily="34" charset="0"/>
              </a:rPr>
              <a:t>TRABAJO DE SITUACIONES DE 1X1</a:t>
            </a:r>
          </a:p>
        </p:txBody>
      </p:sp>
      <p:sp>
        <p:nvSpPr>
          <p:cNvPr id="42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4758997" y="3497886"/>
            <a:ext cx="144000" cy="144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052623" y="657126"/>
            <a:ext cx="7091917" cy="379627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cxnSp>
        <p:nvCxnSpPr>
          <p:cNvPr id="51" name="50 Conector recto de flecha"/>
          <p:cNvCxnSpPr/>
          <p:nvPr/>
        </p:nvCxnSpPr>
        <p:spPr>
          <a:xfrm flipV="1">
            <a:off x="1929413" y="657126"/>
            <a:ext cx="0" cy="37789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V="1">
            <a:off x="4059469" y="674454"/>
            <a:ext cx="0" cy="37789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 flipV="1">
            <a:off x="5133357" y="674454"/>
            <a:ext cx="0" cy="37789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flipV="1">
            <a:off x="7206706" y="674454"/>
            <a:ext cx="0" cy="37789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2" idx="1"/>
            <a:endCxn id="2" idx="3"/>
          </p:cNvCxnSpPr>
          <p:nvPr/>
        </p:nvCxnSpPr>
        <p:spPr>
          <a:xfrm>
            <a:off x="1052623" y="2555264"/>
            <a:ext cx="709191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oogle Shape;168;p25" descr="pelota.gif">
            <a:extLst>
              <a:ext uri="{FF2B5EF4-FFF2-40B4-BE49-F238E27FC236}">
                <a16:creationId xmlns:a16="http://schemas.microsoft.com/office/drawing/2014/main" id="{C128FEA0-0E42-B440-887B-C032B0E878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3086" y="3542676"/>
            <a:ext cx="108000" cy="1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58 CuadroTexto"/>
          <p:cNvSpPr txBox="1"/>
          <p:nvPr/>
        </p:nvSpPr>
        <p:spPr>
          <a:xfrm>
            <a:off x="4340773" y="3481267"/>
            <a:ext cx="428295" cy="230818"/>
          </a:xfrm>
          <a:prstGeom prst="rect">
            <a:avLst/>
          </a:prstGeom>
          <a:noFill/>
          <a:ln>
            <a:noFill/>
          </a:ln>
        </p:spPr>
        <p:txBody>
          <a:bodyPr wrap="none" lIns="91388" tIns="45694" rIns="91388" bIns="45694" rtlCol="0">
            <a:spAutoFit/>
          </a:bodyPr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 Black" pitchFamily="34" charset="0"/>
              </a:rPr>
              <a:t>1X1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4544850" y="1567108"/>
            <a:ext cx="428295" cy="230818"/>
          </a:xfrm>
          <a:prstGeom prst="rect">
            <a:avLst/>
          </a:prstGeom>
          <a:noFill/>
          <a:ln>
            <a:noFill/>
          </a:ln>
        </p:spPr>
        <p:txBody>
          <a:bodyPr wrap="none" lIns="91388" tIns="45694" rIns="91388" bIns="45694" rtlCol="0">
            <a:spAutoFit/>
          </a:bodyPr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 Black" pitchFamily="34" charset="0"/>
              </a:rPr>
              <a:t>1X1</a:t>
            </a:r>
          </a:p>
        </p:txBody>
      </p:sp>
      <p:sp>
        <p:nvSpPr>
          <p:cNvPr id="63" name="62 Forma libre"/>
          <p:cNvSpPr/>
          <p:nvPr/>
        </p:nvSpPr>
        <p:spPr>
          <a:xfrm rot="10800000">
            <a:off x="4983216" y="1591715"/>
            <a:ext cx="2530289" cy="101392"/>
          </a:xfrm>
          <a:custGeom>
            <a:avLst/>
            <a:gdLst>
              <a:gd name="connsiteX0" fmla="*/ 0 w 968829"/>
              <a:gd name="connsiteY0" fmla="*/ 97971 h 301170"/>
              <a:gd name="connsiteX1" fmla="*/ 108857 w 968829"/>
              <a:gd name="connsiteY1" fmla="*/ 108857 h 301170"/>
              <a:gd name="connsiteX2" fmla="*/ 163286 w 968829"/>
              <a:gd name="connsiteY2" fmla="*/ 239485 h 301170"/>
              <a:gd name="connsiteX3" fmla="*/ 283029 w 968829"/>
              <a:gd name="connsiteY3" fmla="*/ 228600 h 301170"/>
              <a:gd name="connsiteX4" fmla="*/ 337457 w 968829"/>
              <a:gd name="connsiteY4" fmla="*/ 54428 h 301170"/>
              <a:gd name="connsiteX5" fmla="*/ 446314 w 968829"/>
              <a:gd name="connsiteY5" fmla="*/ 32657 h 301170"/>
              <a:gd name="connsiteX6" fmla="*/ 468086 w 968829"/>
              <a:gd name="connsiteY6" fmla="*/ 250371 h 301170"/>
              <a:gd name="connsiteX7" fmla="*/ 566057 w 968829"/>
              <a:gd name="connsiteY7" fmla="*/ 272142 h 301170"/>
              <a:gd name="connsiteX8" fmla="*/ 642257 w 968829"/>
              <a:gd name="connsiteY8" fmla="*/ 76200 h 301170"/>
              <a:gd name="connsiteX9" fmla="*/ 740229 w 968829"/>
              <a:gd name="connsiteY9" fmla="*/ 76200 h 301170"/>
              <a:gd name="connsiteX10" fmla="*/ 783771 w 968829"/>
              <a:gd name="connsiteY10" fmla="*/ 195942 h 301170"/>
              <a:gd name="connsiteX11" fmla="*/ 870857 w 968829"/>
              <a:gd name="connsiteY11" fmla="*/ 195942 h 301170"/>
              <a:gd name="connsiteX12" fmla="*/ 968829 w 968829"/>
              <a:gd name="connsiteY12" fmla="*/ 130628 h 301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8829" h="301170">
                <a:moveTo>
                  <a:pt x="0" y="97971"/>
                </a:moveTo>
                <a:cubicBezTo>
                  <a:pt x="40821" y="91621"/>
                  <a:pt x="81643" y="85271"/>
                  <a:pt x="108857" y="108857"/>
                </a:cubicBezTo>
                <a:cubicBezTo>
                  <a:pt x="136071" y="132443"/>
                  <a:pt x="134257" y="219528"/>
                  <a:pt x="163286" y="239485"/>
                </a:cubicBezTo>
                <a:cubicBezTo>
                  <a:pt x="192315" y="259442"/>
                  <a:pt x="254001" y="259443"/>
                  <a:pt x="283029" y="228600"/>
                </a:cubicBezTo>
                <a:cubicBezTo>
                  <a:pt x="312058" y="197757"/>
                  <a:pt x="310243" y="87085"/>
                  <a:pt x="337457" y="54428"/>
                </a:cubicBezTo>
                <a:cubicBezTo>
                  <a:pt x="364671" y="21771"/>
                  <a:pt x="424543" y="0"/>
                  <a:pt x="446314" y="32657"/>
                </a:cubicBezTo>
                <a:cubicBezTo>
                  <a:pt x="468085" y="65314"/>
                  <a:pt x="448129" y="210457"/>
                  <a:pt x="468086" y="250371"/>
                </a:cubicBezTo>
                <a:cubicBezTo>
                  <a:pt x="488043" y="290285"/>
                  <a:pt x="537029" y="301170"/>
                  <a:pt x="566057" y="272142"/>
                </a:cubicBezTo>
                <a:cubicBezTo>
                  <a:pt x="595085" y="243114"/>
                  <a:pt x="613228" y="108857"/>
                  <a:pt x="642257" y="76200"/>
                </a:cubicBezTo>
                <a:cubicBezTo>
                  <a:pt x="671286" y="43543"/>
                  <a:pt x="716643" y="56243"/>
                  <a:pt x="740229" y="76200"/>
                </a:cubicBezTo>
                <a:cubicBezTo>
                  <a:pt x="763815" y="96157"/>
                  <a:pt x="762000" y="175985"/>
                  <a:pt x="783771" y="195942"/>
                </a:cubicBezTo>
                <a:cubicBezTo>
                  <a:pt x="805542" y="215899"/>
                  <a:pt x="840014" y="206828"/>
                  <a:pt x="870857" y="195942"/>
                </a:cubicBezTo>
                <a:cubicBezTo>
                  <a:pt x="901700" y="185056"/>
                  <a:pt x="923472" y="186871"/>
                  <a:pt x="968829" y="130628"/>
                </a:cubicBezTo>
              </a:path>
            </a:pathLst>
          </a:cu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68" tIns="45689" rIns="91368" bIns="45689" anchor="ctr"/>
          <a:lstStyle/>
          <a:p>
            <a:pPr algn="ctr">
              <a:defRPr/>
            </a:pPr>
            <a:endParaRPr lang="es-ES" b="1">
              <a:solidFill>
                <a:prstClr val="black"/>
              </a:solidFill>
            </a:endParaRPr>
          </a:p>
        </p:txBody>
      </p:sp>
      <p:sp>
        <p:nvSpPr>
          <p:cNvPr id="64" name="63 Forma libre"/>
          <p:cNvSpPr/>
          <p:nvPr/>
        </p:nvSpPr>
        <p:spPr>
          <a:xfrm>
            <a:off x="1801389" y="3549804"/>
            <a:ext cx="2530289" cy="101392"/>
          </a:xfrm>
          <a:custGeom>
            <a:avLst/>
            <a:gdLst>
              <a:gd name="connsiteX0" fmla="*/ 0 w 968829"/>
              <a:gd name="connsiteY0" fmla="*/ 97971 h 301170"/>
              <a:gd name="connsiteX1" fmla="*/ 108857 w 968829"/>
              <a:gd name="connsiteY1" fmla="*/ 108857 h 301170"/>
              <a:gd name="connsiteX2" fmla="*/ 163286 w 968829"/>
              <a:gd name="connsiteY2" fmla="*/ 239485 h 301170"/>
              <a:gd name="connsiteX3" fmla="*/ 283029 w 968829"/>
              <a:gd name="connsiteY3" fmla="*/ 228600 h 301170"/>
              <a:gd name="connsiteX4" fmla="*/ 337457 w 968829"/>
              <a:gd name="connsiteY4" fmla="*/ 54428 h 301170"/>
              <a:gd name="connsiteX5" fmla="*/ 446314 w 968829"/>
              <a:gd name="connsiteY5" fmla="*/ 32657 h 301170"/>
              <a:gd name="connsiteX6" fmla="*/ 468086 w 968829"/>
              <a:gd name="connsiteY6" fmla="*/ 250371 h 301170"/>
              <a:gd name="connsiteX7" fmla="*/ 566057 w 968829"/>
              <a:gd name="connsiteY7" fmla="*/ 272142 h 301170"/>
              <a:gd name="connsiteX8" fmla="*/ 642257 w 968829"/>
              <a:gd name="connsiteY8" fmla="*/ 76200 h 301170"/>
              <a:gd name="connsiteX9" fmla="*/ 740229 w 968829"/>
              <a:gd name="connsiteY9" fmla="*/ 76200 h 301170"/>
              <a:gd name="connsiteX10" fmla="*/ 783771 w 968829"/>
              <a:gd name="connsiteY10" fmla="*/ 195942 h 301170"/>
              <a:gd name="connsiteX11" fmla="*/ 870857 w 968829"/>
              <a:gd name="connsiteY11" fmla="*/ 195942 h 301170"/>
              <a:gd name="connsiteX12" fmla="*/ 968829 w 968829"/>
              <a:gd name="connsiteY12" fmla="*/ 130628 h 301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8829" h="301170">
                <a:moveTo>
                  <a:pt x="0" y="97971"/>
                </a:moveTo>
                <a:cubicBezTo>
                  <a:pt x="40821" y="91621"/>
                  <a:pt x="81643" y="85271"/>
                  <a:pt x="108857" y="108857"/>
                </a:cubicBezTo>
                <a:cubicBezTo>
                  <a:pt x="136071" y="132443"/>
                  <a:pt x="134257" y="219528"/>
                  <a:pt x="163286" y="239485"/>
                </a:cubicBezTo>
                <a:cubicBezTo>
                  <a:pt x="192315" y="259442"/>
                  <a:pt x="254001" y="259443"/>
                  <a:pt x="283029" y="228600"/>
                </a:cubicBezTo>
                <a:cubicBezTo>
                  <a:pt x="312058" y="197757"/>
                  <a:pt x="310243" y="87085"/>
                  <a:pt x="337457" y="54428"/>
                </a:cubicBezTo>
                <a:cubicBezTo>
                  <a:pt x="364671" y="21771"/>
                  <a:pt x="424543" y="0"/>
                  <a:pt x="446314" y="32657"/>
                </a:cubicBezTo>
                <a:cubicBezTo>
                  <a:pt x="468085" y="65314"/>
                  <a:pt x="448129" y="210457"/>
                  <a:pt x="468086" y="250371"/>
                </a:cubicBezTo>
                <a:cubicBezTo>
                  <a:pt x="488043" y="290285"/>
                  <a:pt x="537029" y="301170"/>
                  <a:pt x="566057" y="272142"/>
                </a:cubicBezTo>
                <a:cubicBezTo>
                  <a:pt x="595085" y="243114"/>
                  <a:pt x="613228" y="108857"/>
                  <a:pt x="642257" y="76200"/>
                </a:cubicBezTo>
                <a:cubicBezTo>
                  <a:pt x="671286" y="43543"/>
                  <a:pt x="716643" y="56243"/>
                  <a:pt x="740229" y="76200"/>
                </a:cubicBezTo>
                <a:cubicBezTo>
                  <a:pt x="763815" y="96157"/>
                  <a:pt x="762000" y="175985"/>
                  <a:pt x="783771" y="195942"/>
                </a:cubicBezTo>
                <a:cubicBezTo>
                  <a:pt x="805542" y="215899"/>
                  <a:pt x="840014" y="206828"/>
                  <a:pt x="870857" y="195942"/>
                </a:cubicBezTo>
                <a:cubicBezTo>
                  <a:pt x="901700" y="185056"/>
                  <a:pt x="923472" y="186871"/>
                  <a:pt x="968829" y="130628"/>
                </a:cubicBezTo>
              </a:path>
            </a:pathLst>
          </a:cu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368" tIns="45689" rIns="91368" bIns="45689" anchor="ctr"/>
          <a:lstStyle/>
          <a:p>
            <a:pPr algn="ctr">
              <a:defRPr/>
            </a:pPr>
            <a:endParaRPr lang="es-ES" b="1">
              <a:solidFill>
                <a:prstClr val="black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110524" y="427565"/>
            <a:ext cx="6841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latin typeface="Arial Black" pitchFamily="34" charset="0"/>
              </a:rPr>
              <a:t>    5 M                           10 M                                5 M                               10 M                           5 M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78465" y="1558603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latin typeface="Arial Black" pitchFamily="34" charset="0"/>
              </a:rPr>
              <a:t>10 M</a:t>
            </a:r>
          </a:p>
        </p:txBody>
      </p:sp>
      <p:sp>
        <p:nvSpPr>
          <p:cNvPr id="27" name="26 CuadroTexto"/>
          <p:cNvSpPr txBox="1"/>
          <p:nvPr/>
        </p:nvSpPr>
        <p:spPr>
          <a:xfrm>
            <a:off x="478465" y="3437220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latin typeface="Arial Black" pitchFamily="34" charset="0"/>
              </a:rPr>
              <a:t>10 M</a:t>
            </a:r>
          </a:p>
        </p:txBody>
      </p:sp>
      <p:sp>
        <p:nvSpPr>
          <p:cNvPr id="28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1296919" y="1627258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sp>
        <p:nvSpPr>
          <p:cNvPr id="29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7880462" y="1609498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sp>
        <p:nvSpPr>
          <p:cNvPr id="30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1224919" y="3513193"/>
            <a:ext cx="144000" cy="144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sp>
        <p:nvSpPr>
          <p:cNvPr id="31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7880462" y="3528500"/>
            <a:ext cx="144000" cy="144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sp>
        <p:nvSpPr>
          <p:cNvPr id="34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4528601" y="4528187"/>
            <a:ext cx="144000" cy="144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  <p:sp>
        <p:nvSpPr>
          <p:cNvPr id="37" name="Google Shape;128;p25">
            <a:extLst>
              <a:ext uri="{FF2B5EF4-FFF2-40B4-BE49-F238E27FC236}">
                <a16:creationId xmlns:a16="http://schemas.microsoft.com/office/drawing/2014/main" id="{F2947580-3262-4643-9049-C916CDACC78E}"/>
              </a:ext>
            </a:extLst>
          </p:cNvPr>
          <p:cNvSpPr/>
          <p:nvPr/>
        </p:nvSpPr>
        <p:spPr>
          <a:xfrm>
            <a:off x="4152390" y="478675"/>
            <a:ext cx="144000" cy="14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  <a:softEdge rad="63500"/>
          </a:effectLst>
          <a:scene3d>
            <a:camera prst="orthographicFront"/>
            <a:lightRig rig="twoPt" dir="t"/>
          </a:scene3d>
          <a:sp3d prstMaterial="softEdge">
            <a:bevelT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pPr algn="ctr" defTabSz="681295" hangingPunct="1">
              <a:buClr>
                <a:prstClr val="white"/>
              </a:buClr>
              <a:buSzPts val="350"/>
            </a:pPr>
            <a:endParaRPr sz="1000" kern="1200" dirty="0">
              <a:solidFill>
                <a:prstClr val="white"/>
              </a:solidFill>
              <a:latin typeface="Arial Black" pitchFamily="34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374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786747" y="129819"/>
            <a:ext cx="7729870" cy="4446891"/>
          </a:xfrm>
          <a:prstGeom prst="rect">
            <a:avLst/>
          </a:prstGeom>
        </p:spPr>
        <p:txBody>
          <a:bodyPr wrap="square" lIns="90964" tIns="45482" rIns="90964" bIns="45482">
            <a:spAutoFit/>
          </a:bodyPr>
          <a:lstStyle/>
          <a:p>
            <a:pPr marL="170498" indent="-170498" defTabSz="908438">
              <a:buFont typeface="Wingdings" pitchFamily="2" charset="2"/>
              <a:buChar char="Ø"/>
            </a:pPr>
            <a:r>
              <a:rPr lang="es-ES" sz="900" b="1" u="sng" dirty="0">
                <a:solidFill>
                  <a:srgbClr val="FF0000"/>
                </a:solidFill>
                <a:latin typeface="Arial Black" pitchFamily="34" charset="0"/>
              </a:rPr>
              <a:t>TAREA 44: </a:t>
            </a:r>
            <a:r>
              <a:rPr lang="es-ES" sz="900" b="1" u="sng" dirty="0">
                <a:solidFill>
                  <a:schemeClr val="tx1"/>
                </a:solidFill>
                <a:latin typeface="Arial Black" pitchFamily="34" charset="0"/>
              </a:rPr>
              <a:t>TRABAJO ESPECÍFICO DE SITUACIONES DE 1X1:</a:t>
            </a:r>
          </a:p>
          <a:p>
            <a:pPr marL="170498" indent="-170498" defTabSz="908438">
              <a:buFont typeface="Wingdings" pitchFamily="2" charset="2"/>
              <a:buChar char="Ø"/>
            </a:pPr>
            <a:endParaRPr lang="es-ES" sz="900" b="1" u="sng" dirty="0">
              <a:solidFill>
                <a:schemeClr val="tx1"/>
              </a:solidFill>
              <a:latin typeface="Arial Black" pitchFamily="34" charset="0"/>
            </a:endParaRPr>
          </a:p>
          <a:p>
            <a:pPr marL="170498" indent="-170498" defTabSz="908438">
              <a:buFont typeface="Wingdings" pitchFamily="2" charset="2"/>
              <a:buChar char="Ø"/>
            </a:pPr>
            <a:r>
              <a:rPr lang="es-ES" sz="900" b="1" u="sng" dirty="0">
                <a:solidFill>
                  <a:schemeClr val="tx1"/>
                </a:solidFill>
                <a:latin typeface="Arial Black" pitchFamily="34" charset="0"/>
              </a:rPr>
              <a:t>DESCRIPCIÓN:</a:t>
            </a:r>
          </a:p>
          <a:p>
            <a:pPr marL="171450" indent="-171450" defTabSz="908438">
              <a:buFont typeface="Arial" pitchFamily="34" charset="0"/>
              <a:buChar char="•"/>
            </a:pPr>
            <a:r>
              <a:rPr lang="es-ES" sz="800" b="1" dirty="0">
                <a:solidFill>
                  <a:schemeClr val="tx1"/>
                </a:solidFill>
                <a:latin typeface="Arial Black" pitchFamily="34" charset="0"/>
              </a:rPr>
              <a:t>TRABAJO DE SITUACIONES OFENSIVAS/DEFENSIVAS DE 1X1 CON NUESTROS DELANTEROS, EXTREMOS Y LATERALES A MODO DE COMPETICIÓN ENTRE ELLOS. DELANTEROS Y EXTREMOS COMPETIRÁN ENTRE ELLOS Y LATERALES TAMBIÉN ENTRE ELLOS.</a:t>
            </a:r>
          </a:p>
          <a:p>
            <a:pPr marL="171450" indent="-171450" defTabSz="908438">
              <a:buFont typeface="Arial" pitchFamily="34" charset="0"/>
              <a:buChar char="•"/>
            </a:pPr>
            <a:r>
              <a:rPr lang="es-ES" sz="800" b="1" dirty="0">
                <a:solidFill>
                  <a:schemeClr val="tx1"/>
                </a:solidFill>
                <a:latin typeface="Arial Black" pitchFamily="34" charset="0"/>
              </a:rPr>
              <a:t>DIVIDIREMOS EL ESPACIO DE TRABAJO COMO PODEMOS OBSERVAR EN EL GRÁFICO CON LAS MEDIDAS QUE VEMOS AUNQUE SE PUEDEN ADAPTAR EN FUNCIÓN DE LA CATEGORÍA DEL EQUIPO Y LOS LATERALES (=AMARILLOS Y AZULES EN EL GRÁFICO) TRABAJARÁN EN LA ZONA CENTRAL COLOREADA Y NO PODRÁN SALIR DE LA MISMA, Y LOS ATACANTE SE COLOCARÁN EN AMBAS ZONAS LATERALES MÁS PEQUEÑAS.</a:t>
            </a:r>
          </a:p>
          <a:p>
            <a:pPr marL="171450" indent="-171450" defTabSz="908438">
              <a:buFont typeface="Arial" pitchFamily="34" charset="0"/>
              <a:buChar char="•"/>
            </a:pPr>
            <a:r>
              <a:rPr lang="es-ES" sz="800" b="1" dirty="0">
                <a:solidFill>
                  <a:schemeClr val="tx1"/>
                </a:solidFill>
                <a:latin typeface="Arial Black" pitchFamily="34" charset="0"/>
              </a:rPr>
              <a:t>INICIARÁN ATACANTES DESDE UNA DE LAS ZONAS LATERALES EN LAS QUE ESTÁN SITUADOS CON UNA CONDUCCIÓN PARA ENCARAR 1X1 AL LATERAL Y CONSEGUIR DESBORDARLO PARA DAR PASE A SU COMPAÑERO Y REPETIR MISMA DINÁMICA EN EL SENTIDO OPUESTO.</a:t>
            </a:r>
          </a:p>
          <a:p>
            <a:pPr marL="171450" indent="-171450" defTabSz="908438">
              <a:buFont typeface="Arial" pitchFamily="34" charset="0"/>
              <a:buChar char="•"/>
            </a:pPr>
            <a:r>
              <a:rPr lang="es-ES" sz="800" b="1" dirty="0">
                <a:solidFill>
                  <a:schemeClr val="tx1"/>
                </a:solidFill>
                <a:latin typeface="Arial Black" pitchFamily="34" charset="0"/>
              </a:rPr>
              <a:t>CADA VEZ QUE UN ATACANTE SUPERE AL LATERAL EN EL 1X1 SU EQUIPO SUMARÁ 1 PUNTO Y CADA VEZ QUE UN LATERAL CONSIGA CORTAR EL ATAQUE DE UN ATACANTE TAMBIÉN SUMARÁ 1 PUNTO SU EQUIPO PARA DETERMINAR LOS GANADORES AL FINAL DEL EJERCICIO.</a:t>
            </a:r>
          </a:p>
          <a:p>
            <a:pPr marL="171450" indent="-171450" defTabSz="908438">
              <a:buFont typeface="Arial" pitchFamily="34" charset="0"/>
              <a:buChar char="•"/>
            </a:pPr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  <a:p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800" b="1" u="sng" dirty="0">
                <a:solidFill>
                  <a:schemeClr val="tx1"/>
                </a:solidFill>
                <a:latin typeface="Arial Black" pitchFamily="34" charset="0"/>
              </a:rPr>
              <a:t>COMPLEJIDAD:</a:t>
            </a:r>
            <a:r>
              <a:rPr lang="es-ES" sz="800" b="1" dirty="0">
                <a:solidFill>
                  <a:schemeClr val="tx1"/>
                </a:solidFill>
                <a:latin typeface="Arial Black" pitchFamily="34" charset="0"/>
              </a:rPr>
              <a:t> </a:t>
            </a:r>
          </a:p>
          <a:p>
            <a:pPr marL="171450" indent="-171450">
              <a:buFont typeface="Wingdings" pitchFamily="2" charset="2"/>
              <a:buChar char="Ø"/>
            </a:pPr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  <a:p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800" u="sng" dirty="0">
                <a:solidFill>
                  <a:schemeClr val="tx1"/>
                </a:solidFill>
                <a:latin typeface="Arial Black" pitchFamily="34" charset="0"/>
              </a:rPr>
              <a:t>COMPETITIVIDAD:</a:t>
            </a:r>
            <a:r>
              <a:rPr lang="es-ES" sz="800" dirty="0">
                <a:solidFill>
                  <a:schemeClr val="tx1"/>
                </a:solidFill>
                <a:latin typeface="Arial Black" pitchFamily="34" charset="0"/>
              </a:rPr>
              <a:t> </a:t>
            </a:r>
            <a:endParaRPr lang="es-ES" sz="800" u="sng" dirty="0">
              <a:solidFill>
                <a:schemeClr val="tx1"/>
              </a:solidFill>
              <a:latin typeface="Arial Black" pitchFamily="34" charset="0"/>
            </a:endParaRPr>
          </a:p>
          <a:p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  <a:p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800" u="sng" dirty="0">
                <a:solidFill>
                  <a:schemeClr val="tx1"/>
                </a:solidFill>
                <a:latin typeface="Arial Black" pitchFamily="34" charset="0"/>
              </a:rPr>
              <a:t>CONTENIDOS TÉCNICO-TÁCTICOS: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b="1" u="sng" dirty="0">
                <a:solidFill>
                  <a:schemeClr val="tx1"/>
                </a:solidFill>
                <a:latin typeface="Arial Black" pitchFamily="34" charset="0"/>
              </a:rPr>
              <a:t>OF: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b="1" u="sng" dirty="0">
                <a:solidFill>
                  <a:schemeClr val="tx1"/>
                </a:solidFill>
                <a:latin typeface="Arial Black" pitchFamily="34" charset="0"/>
              </a:rPr>
              <a:t>DF:</a:t>
            </a:r>
          </a:p>
          <a:p>
            <a:endParaRPr lang="es-ES" sz="800" b="1" u="sng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800" u="sng" dirty="0">
                <a:solidFill>
                  <a:schemeClr val="tx1"/>
                </a:solidFill>
                <a:latin typeface="Arial Black" pitchFamily="34" charset="0"/>
              </a:rPr>
              <a:t>TIEMPO DE TRABAJO:</a:t>
            </a:r>
            <a:r>
              <a:rPr lang="es-ES" sz="800" dirty="0">
                <a:solidFill>
                  <a:schemeClr val="tx1"/>
                </a:solidFill>
                <a:latin typeface="Arial Black" pitchFamily="34" charset="0"/>
              </a:rPr>
              <a:t> </a:t>
            </a:r>
            <a:endParaRPr lang="es-ES" sz="800" u="sng" dirty="0">
              <a:solidFill>
                <a:schemeClr val="tx1"/>
              </a:solidFill>
              <a:latin typeface="Arial Black" pitchFamily="34" charset="0"/>
            </a:endParaRPr>
          </a:p>
          <a:p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  <a:p>
            <a:pPr marL="171434" indent="-171434">
              <a:buFont typeface="Arial" pitchFamily="34" charset="0"/>
              <a:buChar char="•"/>
            </a:pPr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800" u="sng" dirty="0">
                <a:solidFill>
                  <a:schemeClr val="tx1"/>
                </a:solidFill>
                <a:latin typeface="Arial Black" pitchFamily="34" charset="0"/>
              </a:rPr>
              <a:t>DIMENSIONES:</a:t>
            </a:r>
            <a:r>
              <a:rPr lang="es-ES" sz="800" dirty="0">
                <a:solidFill>
                  <a:schemeClr val="tx1"/>
                </a:solidFill>
                <a:latin typeface="Arial Black" pitchFamily="34" charset="0"/>
              </a:rPr>
              <a:t> 35X20 M.</a:t>
            </a:r>
          </a:p>
          <a:p>
            <a:pPr marL="171450" indent="-171450">
              <a:buFont typeface="Wingdings" pitchFamily="2" charset="2"/>
              <a:buChar char="Ø"/>
            </a:pPr>
            <a:endParaRPr lang="es-ES" sz="800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es-ES" sz="800" u="sng" dirty="0">
                <a:solidFill>
                  <a:schemeClr val="tx1"/>
                </a:solidFill>
                <a:latin typeface="Arial Black" pitchFamily="34" charset="0"/>
              </a:rPr>
              <a:t>Nº DE JUGADORES:</a:t>
            </a:r>
            <a:r>
              <a:rPr lang="es-ES" sz="800" dirty="0">
                <a:solidFill>
                  <a:schemeClr val="tx1"/>
                </a:solidFill>
                <a:latin typeface="Arial Black" pitchFamily="34" charset="0"/>
              </a:rPr>
              <a:t> DELANTEROS, EXTREMOS Y LATERALES. </a:t>
            </a:r>
          </a:p>
          <a:p>
            <a:pPr marL="171354" indent="-171354" defTabSz="908033">
              <a:buFont typeface="Arial" pitchFamily="34" charset="0"/>
              <a:buChar char="•"/>
            </a:pPr>
            <a:endParaRPr lang="es-ES" sz="800" dirty="0">
              <a:solidFill>
                <a:schemeClr val="tx1"/>
              </a:solidFill>
              <a:latin typeface="Arial Black" pitchFamily="34" charset="0"/>
            </a:endParaRPr>
          </a:p>
          <a:p>
            <a:pPr marL="171450" indent="-171450" defTabSz="908438">
              <a:buFont typeface="Arial" pitchFamily="34" charset="0"/>
              <a:buChar char="•"/>
            </a:pPr>
            <a:endParaRPr lang="es-ES" sz="800" b="1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731926"/>
      </p:ext>
    </p:extLst>
  </p:cSld>
  <p:clrMapOvr>
    <a:masterClrMapping/>
  </p:clrMapOvr>
</p:sld>
</file>

<file path=ppt/theme/theme1.xml><?xml version="1.0" encoding="utf-8"?>
<a:theme xmlns:a="http://schemas.openxmlformats.org/drawingml/2006/main" name="1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villa FC Template">
  <a:themeElements>
    <a:clrScheme name="Sevilla FC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evilla FC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evilla FC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2320</TotalTime>
  <Words>245</Words>
  <Application>Microsoft Macintosh PowerPoint</Application>
  <PresentationFormat>Presentación en pantalla (16:9)</PresentationFormat>
  <Paragraphs>31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Wingdings</vt:lpstr>
      <vt:lpstr>12_Tema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INDIVIDUAL SEVILLA FC  NOMBRE JUGADOR:Angel Rueda EQUIPO:Sevilla FC Liga Nacional  PARTIDO VISIONADO:Ceuta</dc:title>
  <dc:creator>DIEGO VIDAL RUEDA ALONSO</dc:creator>
  <cp:lastModifiedBy>Alvaro Infante Felix</cp:lastModifiedBy>
  <cp:revision>189</cp:revision>
  <dcterms:modified xsi:type="dcterms:W3CDTF">2021-04-20T11:04:29Z</dcterms:modified>
</cp:coreProperties>
</file>