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4" r:id="rId1"/>
  </p:sldMasterIdLst>
  <p:notesMasterIdLst>
    <p:notesMasterId r:id="rId8"/>
  </p:notesMasterIdLst>
  <p:sldIdLst>
    <p:sldId id="442" r:id="rId2"/>
    <p:sldId id="478" r:id="rId3"/>
    <p:sldId id="443" r:id="rId4"/>
    <p:sldId id="479" r:id="rId5"/>
    <p:sldId id="380" r:id="rId6"/>
    <p:sldId id="48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Nuevas Dispositivas" id="{24C5E5A8-C752-3841-9D77-478F15F258F0}">
          <p14:sldIdLst>
            <p14:sldId id="442"/>
            <p14:sldId id="478"/>
            <p14:sldId id="443"/>
            <p14:sldId id="479"/>
            <p14:sldId id="380"/>
            <p14:sldId id="480"/>
          </p14:sldIdLst>
        </p14:section>
        <p14:section name="Recursos e Iconos" id="{164B09EE-5874-B943-B001-520C45AA6BD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2A923-4DA1-4B69-B6DE-C427DA7535A6}">
  <a:tblStyle styleId="{98A2A923-4DA1-4B69-B6DE-C427DA7535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40"/>
    <p:restoredTop sz="94934"/>
  </p:normalViewPr>
  <p:slideViewPr>
    <p:cSldViewPr snapToGrid="0" snapToObjects="1">
      <p:cViewPr varScale="1">
        <p:scale>
          <a:sx n="147" d="100"/>
          <a:sy n="147" d="100"/>
        </p:scale>
        <p:origin x="200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3417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0382" indent="0" algn="ctr">
              <a:buNone/>
              <a:defRPr sz="1500"/>
            </a:lvl2pPr>
            <a:lvl3pPr marL="681040" indent="0" algn="ctr">
              <a:buNone/>
              <a:defRPr sz="1400"/>
            </a:lvl3pPr>
            <a:lvl4pPr marL="1021561" indent="0" algn="ctr">
              <a:buNone/>
              <a:defRPr sz="1200"/>
            </a:lvl4pPr>
            <a:lvl5pPr marL="1362080" indent="0" algn="ctr">
              <a:buNone/>
              <a:defRPr sz="1200"/>
            </a:lvl5pPr>
            <a:lvl6pPr marL="1702739" indent="0" algn="ctr">
              <a:buNone/>
              <a:defRPr sz="1200"/>
            </a:lvl6pPr>
            <a:lvl7pPr marL="2043119" indent="0" algn="ctr">
              <a:buNone/>
              <a:defRPr sz="1200"/>
            </a:lvl7pPr>
            <a:lvl8pPr marL="2383502" indent="0" algn="ctr">
              <a:buNone/>
              <a:defRPr sz="1200"/>
            </a:lvl8pPr>
            <a:lvl9pPr marL="2724043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2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27412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27412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4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608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212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03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1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15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620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027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4311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8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240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8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7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0382" indent="0">
              <a:buNone/>
              <a:defRPr sz="1500" b="1"/>
            </a:lvl2pPr>
            <a:lvl3pPr marL="681040" indent="0">
              <a:buNone/>
              <a:defRPr sz="1400" b="1"/>
            </a:lvl3pPr>
            <a:lvl4pPr marL="1021561" indent="0">
              <a:buNone/>
              <a:defRPr sz="1200" b="1"/>
            </a:lvl4pPr>
            <a:lvl5pPr marL="1362080" indent="0">
              <a:buNone/>
              <a:defRPr sz="1200" b="1"/>
            </a:lvl5pPr>
            <a:lvl6pPr marL="1702739" indent="0">
              <a:buNone/>
              <a:defRPr sz="1200" b="1"/>
            </a:lvl6pPr>
            <a:lvl7pPr marL="2043119" indent="0">
              <a:buNone/>
              <a:defRPr sz="1200" b="1"/>
            </a:lvl7pPr>
            <a:lvl8pPr marL="2383502" indent="0">
              <a:buNone/>
              <a:defRPr sz="1200" b="1"/>
            </a:lvl8pPr>
            <a:lvl9pPr marL="2724043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0382" indent="0">
              <a:buNone/>
              <a:defRPr sz="1500" b="1"/>
            </a:lvl2pPr>
            <a:lvl3pPr marL="681040" indent="0">
              <a:buNone/>
              <a:defRPr sz="1400" b="1"/>
            </a:lvl3pPr>
            <a:lvl4pPr marL="1021561" indent="0">
              <a:buNone/>
              <a:defRPr sz="1200" b="1"/>
            </a:lvl4pPr>
            <a:lvl5pPr marL="1362080" indent="0">
              <a:buNone/>
              <a:defRPr sz="1200" b="1"/>
            </a:lvl5pPr>
            <a:lvl6pPr marL="1702739" indent="0">
              <a:buNone/>
              <a:defRPr sz="1200" b="1"/>
            </a:lvl6pPr>
            <a:lvl7pPr marL="2043119" indent="0">
              <a:buNone/>
              <a:defRPr sz="1200" b="1"/>
            </a:lvl7pPr>
            <a:lvl8pPr marL="2383502" indent="0">
              <a:buNone/>
              <a:defRPr sz="1200" b="1"/>
            </a:lvl8pPr>
            <a:lvl9pPr marL="2724043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2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740873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0382" indent="0">
              <a:buNone/>
              <a:defRPr sz="1100"/>
            </a:lvl2pPr>
            <a:lvl3pPr marL="681040" indent="0">
              <a:buNone/>
              <a:defRPr sz="900"/>
            </a:lvl3pPr>
            <a:lvl4pPr marL="1021561" indent="0">
              <a:buNone/>
              <a:defRPr sz="800"/>
            </a:lvl4pPr>
            <a:lvl5pPr marL="1362080" indent="0">
              <a:buNone/>
              <a:defRPr sz="800"/>
            </a:lvl5pPr>
            <a:lvl6pPr marL="1702739" indent="0">
              <a:buNone/>
              <a:defRPr sz="800"/>
            </a:lvl6pPr>
            <a:lvl7pPr marL="2043119" indent="0">
              <a:buNone/>
              <a:defRPr sz="800"/>
            </a:lvl7pPr>
            <a:lvl8pPr marL="2383502" indent="0">
              <a:buNone/>
              <a:defRPr sz="800"/>
            </a:lvl8pPr>
            <a:lvl9pPr marL="2724043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740873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0382" indent="0">
              <a:buNone/>
              <a:defRPr sz="2100"/>
            </a:lvl2pPr>
            <a:lvl3pPr marL="681040" indent="0">
              <a:buNone/>
              <a:defRPr sz="1800"/>
            </a:lvl3pPr>
            <a:lvl4pPr marL="1021561" indent="0">
              <a:buNone/>
              <a:defRPr sz="1500"/>
            </a:lvl4pPr>
            <a:lvl5pPr marL="1362080" indent="0">
              <a:buNone/>
              <a:defRPr sz="1500"/>
            </a:lvl5pPr>
            <a:lvl6pPr marL="1702739" indent="0">
              <a:buNone/>
              <a:defRPr sz="1500"/>
            </a:lvl6pPr>
            <a:lvl7pPr marL="2043119" indent="0">
              <a:buNone/>
              <a:defRPr sz="1500"/>
            </a:lvl7pPr>
            <a:lvl8pPr marL="2383502" indent="0">
              <a:buNone/>
              <a:defRPr sz="1500"/>
            </a:lvl8pPr>
            <a:lvl9pPr marL="2724043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0382" indent="0">
              <a:buNone/>
              <a:defRPr sz="1100"/>
            </a:lvl2pPr>
            <a:lvl3pPr marL="681040" indent="0">
              <a:buNone/>
              <a:defRPr sz="900"/>
            </a:lvl3pPr>
            <a:lvl4pPr marL="1021561" indent="0">
              <a:buNone/>
              <a:defRPr sz="800"/>
            </a:lvl4pPr>
            <a:lvl5pPr marL="1362080" indent="0">
              <a:buNone/>
              <a:defRPr sz="800"/>
            </a:lvl5pPr>
            <a:lvl6pPr marL="1702739" indent="0">
              <a:buNone/>
              <a:defRPr sz="800"/>
            </a:lvl6pPr>
            <a:lvl7pPr marL="2043119" indent="0">
              <a:buNone/>
              <a:defRPr sz="800"/>
            </a:lvl7pPr>
            <a:lvl8pPr marL="2383502" indent="0">
              <a:buNone/>
              <a:defRPr sz="800"/>
            </a:lvl8pPr>
            <a:lvl9pPr marL="2724043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0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68160" tIns="34289" rIns="68160" bIns="34289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160" tIns="34289" rIns="68160" bIns="3428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88"/>
            <a:ext cx="2057400" cy="273844"/>
          </a:xfrm>
          <a:prstGeom prst="rect">
            <a:avLst/>
          </a:prstGeom>
        </p:spPr>
        <p:txBody>
          <a:bodyPr vert="horz" lIns="68160" tIns="34289" rIns="68160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1040"/>
            <a:fld id="{4B9BF77D-B084-4B68-A228-A722BAAEC46B}" type="datetimeFigureOut">
              <a:rPr lang="es-E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j-ea"/>
              </a:rPr>
              <a:pPr defTabSz="681040"/>
              <a:t>20/4/21</a:t>
            </a:fld>
            <a:endParaRPr lang="es-ES" kern="1200">
              <a:solidFill>
                <a:prstClr val="black">
                  <a:tint val="75000"/>
                </a:prstClr>
              </a:solidFill>
              <a:latin typeface="Calibri"/>
              <a:ea typeface="+mj-e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88"/>
            <a:ext cx="3086100" cy="273844"/>
          </a:xfrm>
          <a:prstGeom prst="rect">
            <a:avLst/>
          </a:prstGeom>
        </p:spPr>
        <p:txBody>
          <a:bodyPr vert="horz" lIns="68160" tIns="34289" rIns="68160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1040"/>
            <a:endParaRPr lang="es-ES" kern="1200">
              <a:solidFill>
                <a:prstClr val="black">
                  <a:tint val="75000"/>
                </a:prstClr>
              </a:solidFill>
              <a:latin typeface="Calibri"/>
              <a:ea typeface="+mj-ea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88"/>
            <a:ext cx="2057400" cy="273844"/>
          </a:xfrm>
          <a:prstGeom prst="rect">
            <a:avLst/>
          </a:prstGeom>
        </p:spPr>
        <p:txBody>
          <a:bodyPr vert="horz" lIns="68160" tIns="34289" rIns="68160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1040"/>
            <a:fld id="{BAF4C3A3-5D2F-4B45-BB6C-C3E4C2C44D62}" type="slidenum">
              <a:rPr lang="es-E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j-ea"/>
              </a:rPr>
              <a:pPr defTabSz="681040"/>
              <a:t>‹Nº›</a:t>
            </a:fld>
            <a:endParaRPr lang="es-ES" kern="1200">
              <a:solidFill>
                <a:prstClr val="black">
                  <a:tint val="75000"/>
                </a:prstClr>
              </a:solidFill>
              <a:latin typeface="Calibri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12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l" defTabSz="68104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330" indent="-170330" algn="l" defTabSz="68104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0989" indent="-170330" algn="l" defTabSz="6810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1369" indent="-170330" algn="l" defTabSz="6810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1750" indent="-170330" algn="l" defTabSz="6810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205" indent="-170330" algn="l" defTabSz="6810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2813" indent="-170330" algn="l" defTabSz="6810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13326" indent="-170330" algn="l" defTabSz="6810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53848" indent="-170330" algn="l" defTabSz="6810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94489" indent="-170330" algn="l" defTabSz="6810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10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0382" algn="l" defTabSz="6810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1040" algn="l" defTabSz="6810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1561" algn="l" defTabSz="6810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2080" algn="l" defTabSz="6810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2739" algn="l" defTabSz="6810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3119" algn="l" defTabSz="6810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83502" algn="l" defTabSz="6810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24043" algn="l" defTabSz="6810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4588079" y="4159804"/>
            <a:ext cx="1407509" cy="786604"/>
          </a:xfrm>
          <a:prstGeom prst="rect">
            <a:avLst/>
          </a:prstGeom>
          <a:solidFill>
            <a:srgbClr val="F6B3AC"/>
          </a:solidFill>
          <a:ln>
            <a:solidFill>
              <a:srgbClr val="F6B3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5" name="54 Rectángulo"/>
          <p:cNvSpPr/>
          <p:nvPr/>
        </p:nvSpPr>
        <p:spPr>
          <a:xfrm>
            <a:off x="4571239" y="190577"/>
            <a:ext cx="1407509" cy="786604"/>
          </a:xfrm>
          <a:prstGeom prst="rect">
            <a:avLst/>
          </a:prstGeom>
          <a:solidFill>
            <a:srgbClr val="F6B3AC"/>
          </a:solidFill>
          <a:ln>
            <a:solidFill>
              <a:srgbClr val="F6B3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7102549" y="2126103"/>
            <a:ext cx="667935" cy="78660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Elipse"/>
          <p:cNvSpPr/>
          <p:nvPr/>
        </p:nvSpPr>
        <p:spPr>
          <a:xfrm>
            <a:off x="5686101" y="2202850"/>
            <a:ext cx="585294" cy="54811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2" tIns="45691" rIns="91382" bIns="45691" spcCol="0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cxnSp>
        <p:nvCxnSpPr>
          <p:cNvPr id="3" name="2 Conector recto de flecha"/>
          <p:cNvCxnSpPr>
            <a:stCxn id="2" idx="4"/>
          </p:cNvCxnSpPr>
          <p:nvPr/>
        </p:nvCxnSpPr>
        <p:spPr>
          <a:xfrm>
            <a:off x="5978748" y="2750963"/>
            <a:ext cx="16840" cy="84284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 flipH="1">
            <a:off x="5243486" y="2545840"/>
            <a:ext cx="684350" cy="690709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868038" y="61554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r>
              <a:rPr lang="es-ES" sz="1000" kern="1200" dirty="0">
                <a:solidFill>
                  <a:prstClr val="white"/>
                </a:solidFill>
                <a:latin typeface="Arial Black" pitchFamily="34" charset="0"/>
                <a:ea typeface="Arial"/>
                <a:cs typeface="Arial"/>
              </a:rPr>
              <a:t>2</a:t>
            </a: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6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5906748" y="2401840"/>
            <a:ext cx="144000" cy="144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sp>
        <p:nvSpPr>
          <p:cNvPr id="7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3480419" y="191798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r>
              <a:rPr lang="es-ES" sz="1000" kern="1200" dirty="0">
                <a:solidFill>
                  <a:prstClr val="white"/>
                </a:solidFill>
                <a:latin typeface="Arial Black" pitchFamily="34" charset="0"/>
                <a:ea typeface="Arial"/>
                <a:cs typeface="Arial"/>
              </a:rPr>
              <a:t>1</a:t>
            </a: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pic>
        <p:nvPicPr>
          <p:cNvPr id="8" name="Google Shape;168;p25" descr="pelota.gif">
            <a:extLst>
              <a:ext uri="{FF2B5EF4-FFF2-40B4-BE49-F238E27FC236}">
                <a16:creationId xmlns:a16="http://schemas.microsoft.com/office/drawing/2014/main" id="{C128FEA0-0E42-B440-887B-C032B0E878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4839" y="4368126"/>
            <a:ext cx="108000" cy="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CuadroTexto"/>
          <p:cNvSpPr txBox="1"/>
          <p:nvPr/>
        </p:nvSpPr>
        <p:spPr>
          <a:xfrm>
            <a:off x="810625" y="607023"/>
            <a:ext cx="2022103" cy="338502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/>
            <a:r>
              <a:rPr lang="es-ES" sz="800" dirty="0">
                <a:solidFill>
                  <a:prstClr val="black"/>
                </a:solidFill>
                <a:latin typeface="Arial Black" pitchFamily="34" charset="0"/>
              </a:rPr>
              <a:t>TRABAJO ESPECÍFICO CON MEDIOCENTROS / INTERIORES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7623544" y="915959"/>
            <a:ext cx="293881" cy="16298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168;p25" descr="pelota.gif">
            <a:extLst>
              <a:ext uri="{FF2B5EF4-FFF2-40B4-BE49-F238E27FC236}">
                <a16:creationId xmlns:a16="http://schemas.microsoft.com/office/drawing/2014/main" id="{C128FEA0-0E42-B440-887B-C032B0E878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1693" y="1953986"/>
            <a:ext cx="108000" cy="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3528470" y="320054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r>
              <a:rPr lang="es-ES" sz="1000" kern="1200" dirty="0">
                <a:solidFill>
                  <a:prstClr val="white"/>
                </a:solidFill>
                <a:latin typeface="Arial Black" pitchFamily="34" charset="0"/>
                <a:ea typeface="Arial"/>
                <a:cs typeface="Arial"/>
              </a:rPr>
              <a:t>3</a:t>
            </a: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3860093" y="3290549"/>
            <a:ext cx="1360493" cy="172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5585660" y="2465053"/>
            <a:ext cx="1943113" cy="621195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oogle Shape;252;p25">
            <a:extLst>
              <a:ext uri="{FF2B5EF4-FFF2-40B4-BE49-F238E27FC236}">
                <a16:creationId xmlns:a16="http://schemas.microsoft.com/office/drawing/2014/main" id="{D240BE64-ADB3-1948-888A-BCF21E52EF4A}"/>
              </a:ext>
            </a:extLst>
          </p:cNvPr>
          <p:cNvGrpSpPr/>
          <p:nvPr/>
        </p:nvGrpSpPr>
        <p:grpSpPr>
          <a:xfrm rot="5400000">
            <a:off x="3038922" y="4121020"/>
            <a:ext cx="360000" cy="180000"/>
            <a:chOff x="3399815" y="5323687"/>
            <a:chExt cx="1128028" cy="292310"/>
          </a:xfrm>
        </p:grpSpPr>
        <p:sp>
          <p:nvSpPr>
            <p:cNvPr id="19" name="Google Shape;253;p25">
              <a:extLst>
                <a:ext uri="{FF2B5EF4-FFF2-40B4-BE49-F238E27FC236}">
                  <a16:creationId xmlns:a16="http://schemas.microsoft.com/office/drawing/2014/main" id="{69E99285-BC8B-5843-AAA3-AE5556504D3D}"/>
                </a:ext>
              </a:extLst>
            </p:cNvPr>
            <p:cNvSpPr/>
            <p:nvPr/>
          </p:nvSpPr>
          <p:spPr>
            <a:xfrm>
              <a:off x="3409887" y="5379090"/>
              <a:ext cx="1098900" cy="226500"/>
            </a:xfrm>
            <a:prstGeom prst="roundRect">
              <a:avLst>
                <a:gd name="adj" fmla="val 16667"/>
              </a:avLst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500" dirty="0">
                <a:solidFill>
                  <a:prstClr val="white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0" name="Google Shape;254;p25">
              <a:extLst>
                <a:ext uri="{FF2B5EF4-FFF2-40B4-BE49-F238E27FC236}">
                  <a16:creationId xmlns:a16="http://schemas.microsoft.com/office/drawing/2014/main" id="{27A8012D-0F85-4C42-A707-58933FBF8B71}"/>
                </a:ext>
              </a:extLst>
            </p:cNvPr>
            <p:cNvCxnSpPr/>
            <p:nvPr/>
          </p:nvCxnSpPr>
          <p:spPr>
            <a:xfrm>
              <a:off x="3399815" y="5615997"/>
              <a:ext cx="11280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55;p25">
              <a:extLst>
                <a:ext uri="{FF2B5EF4-FFF2-40B4-BE49-F238E27FC236}">
                  <a16:creationId xmlns:a16="http://schemas.microsoft.com/office/drawing/2014/main" id="{29798C94-4D8A-2344-8E25-B00381CD1795}"/>
                </a:ext>
              </a:extLst>
            </p:cNvPr>
            <p:cNvCxnSpPr/>
            <p:nvPr/>
          </p:nvCxnSpPr>
          <p:spPr>
            <a:xfrm rot="10800000">
              <a:off x="4527843" y="5326797"/>
              <a:ext cx="0" cy="2892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56;p25">
              <a:extLst>
                <a:ext uri="{FF2B5EF4-FFF2-40B4-BE49-F238E27FC236}">
                  <a16:creationId xmlns:a16="http://schemas.microsoft.com/office/drawing/2014/main" id="{01A0FB34-AB2B-BD4C-9649-57D3E5D382DE}"/>
                </a:ext>
              </a:extLst>
            </p:cNvPr>
            <p:cNvCxnSpPr/>
            <p:nvPr/>
          </p:nvCxnSpPr>
          <p:spPr>
            <a:xfrm rot="10800000">
              <a:off x="3399815" y="5323687"/>
              <a:ext cx="0" cy="2892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3" name="Google Shape;168;p25" descr="pelota.gif">
            <a:extLst>
              <a:ext uri="{FF2B5EF4-FFF2-40B4-BE49-F238E27FC236}">
                <a16:creationId xmlns:a16="http://schemas.microsoft.com/office/drawing/2014/main" id="{C128FEA0-0E42-B440-887B-C032B0E878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7384" y="806529"/>
            <a:ext cx="108000" cy="1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52;p25">
            <a:extLst>
              <a:ext uri="{FF2B5EF4-FFF2-40B4-BE49-F238E27FC236}">
                <a16:creationId xmlns:a16="http://schemas.microsoft.com/office/drawing/2014/main" id="{D240BE64-ADB3-1948-888A-BCF21E52EF4A}"/>
              </a:ext>
            </a:extLst>
          </p:cNvPr>
          <p:cNvGrpSpPr/>
          <p:nvPr/>
        </p:nvGrpSpPr>
        <p:grpSpPr>
          <a:xfrm rot="5400000">
            <a:off x="3032514" y="825963"/>
            <a:ext cx="360000" cy="180000"/>
            <a:chOff x="3399815" y="5323687"/>
            <a:chExt cx="1128028" cy="292310"/>
          </a:xfrm>
        </p:grpSpPr>
        <p:sp>
          <p:nvSpPr>
            <p:cNvPr id="30" name="Google Shape;253;p25">
              <a:extLst>
                <a:ext uri="{FF2B5EF4-FFF2-40B4-BE49-F238E27FC236}">
                  <a16:creationId xmlns:a16="http://schemas.microsoft.com/office/drawing/2014/main" id="{69E99285-BC8B-5843-AAA3-AE5556504D3D}"/>
                </a:ext>
              </a:extLst>
            </p:cNvPr>
            <p:cNvSpPr/>
            <p:nvPr/>
          </p:nvSpPr>
          <p:spPr>
            <a:xfrm>
              <a:off x="3409887" y="5379090"/>
              <a:ext cx="1098900" cy="226500"/>
            </a:xfrm>
            <a:prstGeom prst="roundRect">
              <a:avLst>
                <a:gd name="adj" fmla="val 16667"/>
              </a:avLst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500" dirty="0">
                <a:solidFill>
                  <a:prstClr val="white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31" name="Google Shape;254;p25">
              <a:extLst>
                <a:ext uri="{FF2B5EF4-FFF2-40B4-BE49-F238E27FC236}">
                  <a16:creationId xmlns:a16="http://schemas.microsoft.com/office/drawing/2014/main" id="{27A8012D-0F85-4C42-A707-58933FBF8B71}"/>
                </a:ext>
              </a:extLst>
            </p:cNvPr>
            <p:cNvCxnSpPr/>
            <p:nvPr/>
          </p:nvCxnSpPr>
          <p:spPr>
            <a:xfrm>
              <a:off x="3399815" y="5615997"/>
              <a:ext cx="11280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255;p25">
              <a:extLst>
                <a:ext uri="{FF2B5EF4-FFF2-40B4-BE49-F238E27FC236}">
                  <a16:creationId xmlns:a16="http://schemas.microsoft.com/office/drawing/2014/main" id="{29798C94-4D8A-2344-8E25-B00381CD1795}"/>
                </a:ext>
              </a:extLst>
            </p:cNvPr>
            <p:cNvCxnSpPr/>
            <p:nvPr/>
          </p:nvCxnSpPr>
          <p:spPr>
            <a:xfrm rot="10800000">
              <a:off x="4527843" y="5326797"/>
              <a:ext cx="0" cy="2892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256;p25">
              <a:extLst>
                <a:ext uri="{FF2B5EF4-FFF2-40B4-BE49-F238E27FC236}">
                  <a16:creationId xmlns:a16="http://schemas.microsoft.com/office/drawing/2014/main" id="{01A0FB34-AB2B-BD4C-9649-57D3E5D382DE}"/>
                </a:ext>
              </a:extLst>
            </p:cNvPr>
            <p:cNvCxnSpPr/>
            <p:nvPr/>
          </p:nvCxnSpPr>
          <p:spPr>
            <a:xfrm rot="10800000">
              <a:off x="3399815" y="5323687"/>
              <a:ext cx="0" cy="2892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" name="113 Grupo"/>
          <p:cNvGrpSpPr>
            <a:grpSpLocks/>
          </p:cNvGrpSpPr>
          <p:nvPr/>
        </p:nvGrpSpPr>
        <p:grpSpPr bwMode="auto">
          <a:xfrm flipH="1">
            <a:off x="5350773" y="3086248"/>
            <a:ext cx="151800" cy="420310"/>
            <a:chOff x="7218040" y="1403648"/>
            <a:chExt cx="1683568" cy="3960440"/>
          </a:xfrm>
          <a:solidFill>
            <a:schemeClr val="bg1"/>
          </a:solidFill>
        </p:grpSpPr>
        <p:sp>
          <p:nvSpPr>
            <p:cNvPr id="40" name="112 Elipse"/>
            <p:cNvSpPr/>
            <p:nvPr/>
          </p:nvSpPr>
          <p:spPr>
            <a:xfrm>
              <a:off x="7218040" y="2119184"/>
              <a:ext cx="1683568" cy="32449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41" name="111 Elipse"/>
            <p:cNvSpPr/>
            <p:nvPr/>
          </p:nvSpPr>
          <p:spPr>
            <a:xfrm>
              <a:off x="7538061" y="1403648"/>
              <a:ext cx="1001790" cy="10150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113 Grupo"/>
          <p:cNvGrpSpPr>
            <a:grpSpLocks/>
          </p:cNvGrpSpPr>
          <p:nvPr/>
        </p:nvGrpSpPr>
        <p:grpSpPr bwMode="auto">
          <a:xfrm flipH="1">
            <a:off x="7863603" y="2665938"/>
            <a:ext cx="151800" cy="420310"/>
            <a:chOff x="7218040" y="1403648"/>
            <a:chExt cx="1683568" cy="3960440"/>
          </a:xfrm>
          <a:solidFill>
            <a:schemeClr val="bg1"/>
          </a:solidFill>
        </p:grpSpPr>
        <p:sp>
          <p:nvSpPr>
            <p:cNvPr id="43" name="112 Elipse"/>
            <p:cNvSpPr/>
            <p:nvPr/>
          </p:nvSpPr>
          <p:spPr>
            <a:xfrm>
              <a:off x="7218040" y="2119184"/>
              <a:ext cx="1683568" cy="32449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44" name="111 Elipse"/>
            <p:cNvSpPr/>
            <p:nvPr/>
          </p:nvSpPr>
          <p:spPr>
            <a:xfrm>
              <a:off x="7538061" y="1403648"/>
              <a:ext cx="1001790" cy="10150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</p:grpSp>
      <p:sp>
        <p:nvSpPr>
          <p:cNvPr id="45" name="44 Arco"/>
          <p:cNvSpPr/>
          <p:nvPr/>
        </p:nvSpPr>
        <p:spPr>
          <a:xfrm rot="16517491">
            <a:off x="5102045" y="1622090"/>
            <a:ext cx="282881" cy="401167"/>
          </a:xfrm>
          <a:prstGeom prst="arc">
            <a:avLst>
              <a:gd name="adj1" fmla="val 10654675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8" tIns="45694" rIns="91388" bIns="45694" rtlCol="0" anchor="ctr"/>
          <a:lstStyle/>
          <a:p>
            <a:pPr algn="ctr"/>
            <a:endParaRPr lang="es-ES">
              <a:solidFill>
                <a:prstClr val="black"/>
              </a:solidFill>
            </a:endParaRPr>
          </a:p>
        </p:txBody>
      </p:sp>
      <p:grpSp>
        <p:nvGrpSpPr>
          <p:cNvPr id="49" name="113 Grupo"/>
          <p:cNvGrpSpPr>
            <a:grpSpLocks/>
          </p:cNvGrpSpPr>
          <p:nvPr/>
        </p:nvGrpSpPr>
        <p:grpSpPr bwMode="auto">
          <a:xfrm flipH="1">
            <a:off x="7830985" y="1972743"/>
            <a:ext cx="151800" cy="420310"/>
            <a:chOff x="7218040" y="1403648"/>
            <a:chExt cx="1683568" cy="3960440"/>
          </a:xfrm>
          <a:solidFill>
            <a:schemeClr val="bg1"/>
          </a:solidFill>
        </p:grpSpPr>
        <p:sp>
          <p:nvSpPr>
            <p:cNvPr id="50" name="112 Elipse"/>
            <p:cNvSpPr/>
            <p:nvPr/>
          </p:nvSpPr>
          <p:spPr>
            <a:xfrm>
              <a:off x="7218040" y="2119184"/>
              <a:ext cx="1683568" cy="32449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51" name="111 Elipse"/>
            <p:cNvSpPr/>
            <p:nvPr/>
          </p:nvSpPr>
          <p:spPr>
            <a:xfrm>
              <a:off x="7538061" y="1403648"/>
              <a:ext cx="1001790" cy="10150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113 Grupo"/>
          <p:cNvGrpSpPr>
            <a:grpSpLocks/>
          </p:cNvGrpSpPr>
          <p:nvPr/>
        </p:nvGrpSpPr>
        <p:grpSpPr bwMode="auto">
          <a:xfrm flipH="1">
            <a:off x="5354701" y="1569676"/>
            <a:ext cx="151800" cy="420310"/>
            <a:chOff x="7218040" y="1403648"/>
            <a:chExt cx="1683568" cy="3960440"/>
          </a:xfrm>
          <a:solidFill>
            <a:schemeClr val="bg1"/>
          </a:solidFill>
        </p:grpSpPr>
        <p:sp>
          <p:nvSpPr>
            <p:cNvPr id="53" name="112 Elipse"/>
            <p:cNvSpPr/>
            <p:nvPr/>
          </p:nvSpPr>
          <p:spPr>
            <a:xfrm>
              <a:off x="7218040" y="2119184"/>
              <a:ext cx="1683568" cy="32449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54" name="111 Elipse"/>
            <p:cNvSpPr/>
            <p:nvPr/>
          </p:nvSpPr>
          <p:spPr>
            <a:xfrm>
              <a:off x="7538061" y="1403648"/>
              <a:ext cx="1001790" cy="10150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</p:grpSp>
      <p:cxnSp>
        <p:nvCxnSpPr>
          <p:cNvPr id="61" name="60 Conector recto de flecha"/>
          <p:cNvCxnSpPr/>
          <p:nvPr/>
        </p:nvCxnSpPr>
        <p:spPr>
          <a:xfrm flipH="1" flipV="1">
            <a:off x="3308925" y="914530"/>
            <a:ext cx="1934560" cy="748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Almacenamiento de acceso secuencial"/>
          <p:cNvSpPr/>
          <p:nvPr/>
        </p:nvSpPr>
        <p:spPr>
          <a:xfrm>
            <a:off x="2544728" y="2141053"/>
            <a:ext cx="576000" cy="252000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spcCol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Arial Black" pitchFamily="34" charset="0"/>
              </a:rPr>
              <a:t>3-2 </a:t>
            </a:r>
          </a:p>
        </p:txBody>
      </p:sp>
      <p:sp>
        <p:nvSpPr>
          <p:cNvPr id="66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3121153" y="230980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r>
              <a:rPr lang="es-ES" sz="1000" kern="1200" dirty="0">
                <a:latin typeface="Arial Black" pitchFamily="34" charset="0"/>
                <a:ea typeface="Arial"/>
                <a:cs typeface="Arial"/>
              </a:rPr>
              <a:t>E</a:t>
            </a:r>
            <a:endParaRPr sz="1000" kern="1200" dirty="0"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71" name="70 Forma libre"/>
          <p:cNvSpPr/>
          <p:nvPr/>
        </p:nvSpPr>
        <p:spPr>
          <a:xfrm>
            <a:off x="5007935" y="659219"/>
            <a:ext cx="2530549" cy="1722474"/>
          </a:xfrm>
          <a:custGeom>
            <a:avLst/>
            <a:gdLst>
              <a:gd name="connsiteX0" fmla="*/ 2530549 w 2530549"/>
              <a:gd name="connsiteY0" fmla="*/ 1722474 h 1722474"/>
              <a:gd name="connsiteX1" fmla="*/ 1020725 w 2530549"/>
              <a:gd name="connsiteY1" fmla="*/ 499730 h 1722474"/>
              <a:gd name="connsiteX2" fmla="*/ 0 w 2530549"/>
              <a:gd name="connsiteY2" fmla="*/ 0 h 1722474"/>
              <a:gd name="connsiteX3" fmla="*/ 0 w 2530549"/>
              <a:gd name="connsiteY3" fmla="*/ 0 h 172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0549" h="1722474">
                <a:moveTo>
                  <a:pt x="2530549" y="1722474"/>
                </a:moveTo>
                <a:cubicBezTo>
                  <a:pt x="1986516" y="1254641"/>
                  <a:pt x="1442483" y="786809"/>
                  <a:pt x="1020725" y="499730"/>
                </a:cubicBezTo>
                <a:cubicBezTo>
                  <a:pt x="598967" y="21265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4571239" y="3679037"/>
            <a:ext cx="2882377" cy="461612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  <a:latin typeface="Arial Black" pitchFamily="34" charset="0"/>
              </a:rPr>
              <a:t>2 TRABAJOS DIFERENTES: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  <a:latin typeface="Arial Black" pitchFamily="34" charset="0"/>
              </a:rPr>
              <a:t>1-ANTICIPACIÓN + PASE DE SEGURIDAD.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  <a:latin typeface="Arial Black" pitchFamily="34" charset="0"/>
              </a:rPr>
              <a:t>2-REPLIEGUE + PROTEGER ÁREA Y DESPEJE.</a:t>
            </a:r>
          </a:p>
        </p:txBody>
      </p:sp>
      <p:sp>
        <p:nvSpPr>
          <p:cNvPr id="46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764766" y="448110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r>
              <a:rPr lang="es-ES" sz="1000" kern="1200" dirty="0">
                <a:solidFill>
                  <a:prstClr val="white"/>
                </a:solidFill>
                <a:latin typeface="Arial Black" pitchFamily="34" charset="0"/>
                <a:ea typeface="Arial"/>
                <a:cs typeface="Arial"/>
              </a:rPr>
              <a:t>4</a:t>
            </a: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pic>
        <p:nvPicPr>
          <p:cNvPr id="47" name="Google Shape;168;p25" descr="pelota.gif">
            <a:extLst>
              <a:ext uri="{FF2B5EF4-FFF2-40B4-BE49-F238E27FC236}">
                <a16:creationId xmlns:a16="http://schemas.microsoft.com/office/drawing/2014/main" id="{C128FEA0-0E42-B440-887B-C032B0E878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6093" y="3236549"/>
            <a:ext cx="108000" cy="10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18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786747" y="129819"/>
            <a:ext cx="7729870" cy="4323780"/>
          </a:xfrm>
          <a:prstGeom prst="rect">
            <a:avLst/>
          </a:prstGeom>
        </p:spPr>
        <p:txBody>
          <a:bodyPr wrap="square" lIns="90964" tIns="45482" rIns="90964" bIns="45482">
            <a:spAutoFit/>
          </a:bodyPr>
          <a:lstStyle/>
          <a:p>
            <a:pPr marL="170498" indent="-170498" defTabSz="908438">
              <a:buFont typeface="Wingdings" pitchFamily="2" charset="2"/>
              <a:buChar char="Ø"/>
            </a:pPr>
            <a:r>
              <a:rPr lang="es-ES" sz="900" b="1" u="sng" dirty="0">
                <a:solidFill>
                  <a:srgbClr val="FF0000"/>
                </a:solidFill>
                <a:latin typeface="Arial Black" pitchFamily="34" charset="0"/>
              </a:rPr>
              <a:t>TAREA 17: </a:t>
            </a: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TRABAJO ESPECÍFICO CON MEDIOCENTROS / INTERIORES:</a:t>
            </a:r>
          </a:p>
          <a:p>
            <a:pPr marL="170498" indent="-170498" defTabSz="908438">
              <a:buFont typeface="Wingdings" pitchFamily="2" charset="2"/>
              <a:buChar char="Ø"/>
            </a:pPr>
            <a:endParaRPr lang="es-ES" sz="900" b="1" u="sng" dirty="0">
              <a:solidFill>
                <a:schemeClr val="tx1"/>
              </a:solidFill>
              <a:latin typeface="Arial Black" pitchFamily="34" charset="0"/>
            </a:endParaRPr>
          </a:p>
          <a:p>
            <a:pPr marL="170498" indent="-170498" defTabSz="908438">
              <a:buFont typeface="Wingdings" pitchFamily="2" charset="2"/>
              <a:buChar char="Ø"/>
            </a:pP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DESCRIPCIÓN: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CON NUESTROS MEDIOCENTROS E INTERIORES REALIZAREMOS UN TRABAJO DE CONCEPTOS DEFENSIVOS DE SITUACIONES DE PARTIDO QUE SE NOS DAN CON RELATIVA NORMALIDAD.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SITUAREMOS A LOS JUGADORES COMO SE PUEDE VER EN EL GRÁFICO DE TAL FORMA QUE EL JUGADOR AZUL SERÁ EL QUE TRABAJE Y EL RESTO AYUDARÁN EN EL FUNCIONAMIENTO DEL EJERCICIO.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SERÁ EL ENT/PF EL QUE IRÁ MARCANDO LAS ACCIONES A REALIZAR POR EL NÚMERO DE LOS JUGADORES ROJOS. 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HAY 2 ACCIONES DIFERENTES Y CONSECUTIVAS:</a:t>
            </a:r>
          </a:p>
          <a:p>
            <a:pPr marL="228600" indent="-228600" defTabSz="908438">
              <a:buFont typeface="+mj-lt"/>
              <a:buAutoNum type="arabicPeriod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JUGADORES ROJOS Nº 1 Y 3: SERÁN ACCIONES EN LAS QUE METERÁN UN BALÓN PARA QUE JUGADOR AZUL ANTICIPE A SU RIVAL (=MUÑECO) YA SEA AÉREA O A RAS DE SUELO (IR VARIANDO) Y DAR UN PASE DE SEGURIDAD QUE SERÁ UNA FINALIZACIÓN DE PRECISIÓN EN UNA DE LAS MINIPORTERÍAS.</a:t>
            </a:r>
          </a:p>
          <a:p>
            <a:pPr marL="228600" indent="-228600" defTabSz="908438">
              <a:buFont typeface="+mj-lt"/>
              <a:buAutoNum type="arabicPeriod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JUGADORES ROJOS Nº 2 Y 4: SERÁN ACCIONES QUE REALIZARÁN A CONTINUACIÓN DE LA ANTERIOR PARA QUE JUGADOR AZUL REALICE UN REPLIEGUE A MÁXIMA INTENSIDAD PARA LLEGAR A DEFENDER UN CENTRO LATERAL Y REALIZAR UN DESPEJE ORIENTADO A LAS ZONAS MARCADAS PARA ELLO Y POSTERIORMENTE SALIR CERRANDO LA TRAYECTORIA ENTRE BALÓN Y PORTERÍA.</a:t>
            </a: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b="1" u="sng" dirty="0">
                <a:solidFill>
                  <a:schemeClr val="tx1"/>
                </a:solidFill>
                <a:latin typeface="Arial Black" pitchFamily="34" charset="0"/>
              </a:rPr>
              <a:t>COMPLEJIDAD:</a:t>
            </a: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 </a:t>
            </a:r>
          </a:p>
          <a:p>
            <a:pPr marL="171450" indent="-171450">
              <a:buFont typeface="Wingdings" pitchFamily="2" charset="2"/>
              <a:buChar char="Ø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COMPETITIVIDAD: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endParaRPr lang="es-ES" sz="800" u="sng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CONTENIDOS TÉCNICO-TÁCTICOS: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u="sng" dirty="0">
                <a:solidFill>
                  <a:schemeClr val="tx1"/>
                </a:solidFill>
                <a:latin typeface="Arial Black" pitchFamily="34" charset="0"/>
              </a:rPr>
              <a:t>OF: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u="sng" dirty="0">
                <a:solidFill>
                  <a:schemeClr val="tx1"/>
                </a:solidFill>
                <a:latin typeface="Arial Black" pitchFamily="34" charset="0"/>
              </a:rPr>
              <a:t>DF:</a:t>
            </a:r>
          </a:p>
          <a:p>
            <a:endParaRPr lang="es-ES" sz="800" b="1" u="sng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TIEMPO DE TRABAJO: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endParaRPr lang="es-ES" sz="800" u="sng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34" indent="-171434">
              <a:buFont typeface="Arial" pitchFamily="34" charset="0"/>
              <a:buChar char="•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DIMENSIONES: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¾  CAMPO.</a:t>
            </a:r>
          </a:p>
          <a:p>
            <a:pPr marL="171450" indent="-171450">
              <a:buFont typeface="Wingdings" pitchFamily="2" charset="2"/>
              <a:buChar char="Ø"/>
            </a:pPr>
            <a:endParaRPr lang="es-ES" sz="800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Nº DE JUGADORES: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MEDIOCENTROS / INTERIORES. </a:t>
            </a:r>
          </a:p>
          <a:p>
            <a:pPr marL="228600" indent="-228600" defTabSz="908438">
              <a:buFont typeface="+mj-lt"/>
              <a:buAutoNum type="arabicPeriod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1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Rectángulo"/>
          <p:cNvSpPr/>
          <p:nvPr/>
        </p:nvSpPr>
        <p:spPr>
          <a:xfrm>
            <a:off x="4082734" y="2563928"/>
            <a:ext cx="1050623" cy="1872146"/>
          </a:xfrm>
          <a:prstGeom prst="rect">
            <a:avLst/>
          </a:prstGeom>
          <a:solidFill>
            <a:srgbClr val="88E6E8"/>
          </a:solidFill>
          <a:ln>
            <a:solidFill>
              <a:srgbClr val="88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4059470" y="674454"/>
            <a:ext cx="1073888" cy="1872146"/>
          </a:xfrm>
          <a:prstGeom prst="rect">
            <a:avLst/>
          </a:prstGeom>
          <a:solidFill>
            <a:srgbClr val="F4FC88"/>
          </a:solidFill>
          <a:ln>
            <a:solidFill>
              <a:srgbClr val="F6B3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4400850" y="1572104"/>
            <a:ext cx="144000" cy="14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16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663342" y="159171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18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1495136" y="162110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pic>
        <p:nvPicPr>
          <p:cNvPr id="21" name="Google Shape;168;p25" descr="pelota.gif">
            <a:extLst>
              <a:ext uri="{FF2B5EF4-FFF2-40B4-BE49-F238E27FC236}">
                <a16:creationId xmlns:a16="http://schemas.microsoft.com/office/drawing/2014/main" id="{C128FEA0-0E42-B440-887B-C032B0E878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141" y="1627714"/>
            <a:ext cx="108000" cy="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1443857" y="3488331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3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629922" y="3506676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flipH="1">
            <a:off x="1751086" y="1681714"/>
            <a:ext cx="254530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4983216" y="3569886"/>
            <a:ext cx="2584289" cy="3061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uadroTexto"/>
          <p:cNvSpPr txBox="1"/>
          <p:nvPr/>
        </p:nvSpPr>
        <p:spPr>
          <a:xfrm>
            <a:off x="3228182" y="4681929"/>
            <a:ext cx="2740798" cy="215391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/>
            <a:r>
              <a:rPr lang="es-ES" sz="800" dirty="0">
                <a:solidFill>
                  <a:prstClr val="black"/>
                </a:solidFill>
                <a:latin typeface="Arial Black" pitchFamily="34" charset="0"/>
              </a:rPr>
              <a:t>TRABAJO DE SITUACIONES DE 1X1</a:t>
            </a:r>
          </a:p>
        </p:txBody>
      </p:sp>
      <p:sp>
        <p:nvSpPr>
          <p:cNvPr id="42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4758997" y="3497886"/>
            <a:ext cx="144000" cy="144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052623" y="657126"/>
            <a:ext cx="7091917" cy="379627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 flipV="1">
            <a:off x="1929413" y="657126"/>
            <a:ext cx="0" cy="37789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059469" y="674454"/>
            <a:ext cx="0" cy="37789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V="1">
            <a:off x="5133357" y="674454"/>
            <a:ext cx="0" cy="37789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V="1">
            <a:off x="7206706" y="674454"/>
            <a:ext cx="0" cy="37789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2" idx="1"/>
            <a:endCxn id="2" idx="3"/>
          </p:cNvCxnSpPr>
          <p:nvPr/>
        </p:nvCxnSpPr>
        <p:spPr>
          <a:xfrm>
            <a:off x="1052623" y="2555264"/>
            <a:ext cx="70919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oogle Shape;168;p25" descr="pelota.gif">
            <a:extLst>
              <a:ext uri="{FF2B5EF4-FFF2-40B4-BE49-F238E27FC236}">
                <a16:creationId xmlns:a16="http://schemas.microsoft.com/office/drawing/2014/main" id="{C128FEA0-0E42-B440-887B-C032B0E878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086" y="3542676"/>
            <a:ext cx="108000" cy="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58 CuadroTexto"/>
          <p:cNvSpPr txBox="1"/>
          <p:nvPr/>
        </p:nvSpPr>
        <p:spPr>
          <a:xfrm>
            <a:off x="4340773" y="3481267"/>
            <a:ext cx="428295" cy="230818"/>
          </a:xfrm>
          <a:prstGeom prst="rect">
            <a:avLst/>
          </a:prstGeom>
          <a:noFill/>
          <a:ln>
            <a:noFill/>
          </a:ln>
        </p:spPr>
        <p:txBody>
          <a:bodyPr wrap="none" lIns="91388" tIns="45694" rIns="91388" bIns="45694" rtlCol="0">
            <a:spAutoFit/>
          </a:bodyPr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1X1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544850" y="1567108"/>
            <a:ext cx="428295" cy="230818"/>
          </a:xfrm>
          <a:prstGeom prst="rect">
            <a:avLst/>
          </a:prstGeom>
          <a:noFill/>
          <a:ln>
            <a:noFill/>
          </a:ln>
        </p:spPr>
        <p:txBody>
          <a:bodyPr wrap="none" lIns="91388" tIns="45694" rIns="91388" bIns="45694" rtlCol="0">
            <a:spAutoFit/>
          </a:bodyPr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1X1</a:t>
            </a:r>
          </a:p>
        </p:txBody>
      </p:sp>
      <p:sp>
        <p:nvSpPr>
          <p:cNvPr id="63" name="62 Forma libre"/>
          <p:cNvSpPr/>
          <p:nvPr/>
        </p:nvSpPr>
        <p:spPr>
          <a:xfrm rot="10800000">
            <a:off x="4983216" y="1591715"/>
            <a:ext cx="2530289" cy="101392"/>
          </a:xfrm>
          <a:custGeom>
            <a:avLst/>
            <a:gdLst>
              <a:gd name="connsiteX0" fmla="*/ 0 w 968829"/>
              <a:gd name="connsiteY0" fmla="*/ 97971 h 301170"/>
              <a:gd name="connsiteX1" fmla="*/ 108857 w 968829"/>
              <a:gd name="connsiteY1" fmla="*/ 108857 h 301170"/>
              <a:gd name="connsiteX2" fmla="*/ 163286 w 968829"/>
              <a:gd name="connsiteY2" fmla="*/ 239485 h 301170"/>
              <a:gd name="connsiteX3" fmla="*/ 283029 w 968829"/>
              <a:gd name="connsiteY3" fmla="*/ 228600 h 301170"/>
              <a:gd name="connsiteX4" fmla="*/ 337457 w 968829"/>
              <a:gd name="connsiteY4" fmla="*/ 54428 h 301170"/>
              <a:gd name="connsiteX5" fmla="*/ 446314 w 968829"/>
              <a:gd name="connsiteY5" fmla="*/ 32657 h 301170"/>
              <a:gd name="connsiteX6" fmla="*/ 468086 w 968829"/>
              <a:gd name="connsiteY6" fmla="*/ 250371 h 301170"/>
              <a:gd name="connsiteX7" fmla="*/ 566057 w 968829"/>
              <a:gd name="connsiteY7" fmla="*/ 272142 h 301170"/>
              <a:gd name="connsiteX8" fmla="*/ 642257 w 968829"/>
              <a:gd name="connsiteY8" fmla="*/ 76200 h 301170"/>
              <a:gd name="connsiteX9" fmla="*/ 740229 w 968829"/>
              <a:gd name="connsiteY9" fmla="*/ 76200 h 301170"/>
              <a:gd name="connsiteX10" fmla="*/ 783771 w 968829"/>
              <a:gd name="connsiteY10" fmla="*/ 195942 h 301170"/>
              <a:gd name="connsiteX11" fmla="*/ 870857 w 968829"/>
              <a:gd name="connsiteY11" fmla="*/ 195942 h 301170"/>
              <a:gd name="connsiteX12" fmla="*/ 968829 w 968829"/>
              <a:gd name="connsiteY12" fmla="*/ 130628 h 30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8829" h="301170">
                <a:moveTo>
                  <a:pt x="0" y="97971"/>
                </a:moveTo>
                <a:cubicBezTo>
                  <a:pt x="40821" y="91621"/>
                  <a:pt x="81643" y="85271"/>
                  <a:pt x="108857" y="108857"/>
                </a:cubicBezTo>
                <a:cubicBezTo>
                  <a:pt x="136071" y="132443"/>
                  <a:pt x="134257" y="219528"/>
                  <a:pt x="163286" y="239485"/>
                </a:cubicBezTo>
                <a:cubicBezTo>
                  <a:pt x="192315" y="259442"/>
                  <a:pt x="254001" y="259443"/>
                  <a:pt x="283029" y="228600"/>
                </a:cubicBezTo>
                <a:cubicBezTo>
                  <a:pt x="312058" y="197757"/>
                  <a:pt x="310243" y="87085"/>
                  <a:pt x="337457" y="54428"/>
                </a:cubicBezTo>
                <a:cubicBezTo>
                  <a:pt x="364671" y="21771"/>
                  <a:pt x="424543" y="0"/>
                  <a:pt x="446314" y="32657"/>
                </a:cubicBezTo>
                <a:cubicBezTo>
                  <a:pt x="468085" y="65314"/>
                  <a:pt x="448129" y="210457"/>
                  <a:pt x="468086" y="250371"/>
                </a:cubicBezTo>
                <a:cubicBezTo>
                  <a:pt x="488043" y="290285"/>
                  <a:pt x="537029" y="301170"/>
                  <a:pt x="566057" y="272142"/>
                </a:cubicBezTo>
                <a:cubicBezTo>
                  <a:pt x="595085" y="243114"/>
                  <a:pt x="613228" y="108857"/>
                  <a:pt x="642257" y="76200"/>
                </a:cubicBezTo>
                <a:cubicBezTo>
                  <a:pt x="671286" y="43543"/>
                  <a:pt x="716643" y="56243"/>
                  <a:pt x="740229" y="76200"/>
                </a:cubicBezTo>
                <a:cubicBezTo>
                  <a:pt x="763815" y="96157"/>
                  <a:pt x="762000" y="175985"/>
                  <a:pt x="783771" y="195942"/>
                </a:cubicBezTo>
                <a:cubicBezTo>
                  <a:pt x="805542" y="215899"/>
                  <a:pt x="840014" y="206828"/>
                  <a:pt x="870857" y="195942"/>
                </a:cubicBezTo>
                <a:cubicBezTo>
                  <a:pt x="901700" y="185056"/>
                  <a:pt x="923472" y="186871"/>
                  <a:pt x="968829" y="130628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68" tIns="45689" rIns="91368" bIns="45689" anchor="ctr"/>
          <a:lstStyle/>
          <a:p>
            <a:pPr algn="ctr">
              <a:defRPr/>
            </a:pPr>
            <a:endParaRPr lang="es-ES" b="1">
              <a:solidFill>
                <a:prstClr val="black"/>
              </a:solidFill>
            </a:endParaRPr>
          </a:p>
        </p:txBody>
      </p:sp>
      <p:sp>
        <p:nvSpPr>
          <p:cNvPr id="64" name="63 Forma libre"/>
          <p:cNvSpPr/>
          <p:nvPr/>
        </p:nvSpPr>
        <p:spPr>
          <a:xfrm>
            <a:off x="1801389" y="3549804"/>
            <a:ext cx="2530289" cy="101392"/>
          </a:xfrm>
          <a:custGeom>
            <a:avLst/>
            <a:gdLst>
              <a:gd name="connsiteX0" fmla="*/ 0 w 968829"/>
              <a:gd name="connsiteY0" fmla="*/ 97971 h 301170"/>
              <a:gd name="connsiteX1" fmla="*/ 108857 w 968829"/>
              <a:gd name="connsiteY1" fmla="*/ 108857 h 301170"/>
              <a:gd name="connsiteX2" fmla="*/ 163286 w 968829"/>
              <a:gd name="connsiteY2" fmla="*/ 239485 h 301170"/>
              <a:gd name="connsiteX3" fmla="*/ 283029 w 968829"/>
              <a:gd name="connsiteY3" fmla="*/ 228600 h 301170"/>
              <a:gd name="connsiteX4" fmla="*/ 337457 w 968829"/>
              <a:gd name="connsiteY4" fmla="*/ 54428 h 301170"/>
              <a:gd name="connsiteX5" fmla="*/ 446314 w 968829"/>
              <a:gd name="connsiteY5" fmla="*/ 32657 h 301170"/>
              <a:gd name="connsiteX6" fmla="*/ 468086 w 968829"/>
              <a:gd name="connsiteY6" fmla="*/ 250371 h 301170"/>
              <a:gd name="connsiteX7" fmla="*/ 566057 w 968829"/>
              <a:gd name="connsiteY7" fmla="*/ 272142 h 301170"/>
              <a:gd name="connsiteX8" fmla="*/ 642257 w 968829"/>
              <a:gd name="connsiteY8" fmla="*/ 76200 h 301170"/>
              <a:gd name="connsiteX9" fmla="*/ 740229 w 968829"/>
              <a:gd name="connsiteY9" fmla="*/ 76200 h 301170"/>
              <a:gd name="connsiteX10" fmla="*/ 783771 w 968829"/>
              <a:gd name="connsiteY10" fmla="*/ 195942 h 301170"/>
              <a:gd name="connsiteX11" fmla="*/ 870857 w 968829"/>
              <a:gd name="connsiteY11" fmla="*/ 195942 h 301170"/>
              <a:gd name="connsiteX12" fmla="*/ 968829 w 968829"/>
              <a:gd name="connsiteY12" fmla="*/ 130628 h 30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8829" h="301170">
                <a:moveTo>
                  <a:pt x="0" y="97971"/>
                </a:moveTo>
                <a:cubicBezTo>
                  <a:pt x="40821" y="91621"/>
                  <a:pt x="81643" y="85271"/>
                  <a:pt x="108857" y="108857"/>
                </a:cubicBezTo>
                <a:cubicBezTo>
                  <a:pt x="136071" y="132443"/>
                  <a:pt x="134257" y="219528"/>
                  <a:pt x="163286" y="239485"/>
                </a:cubicBezTo>
                <a:cubicBezTo>
                  <a:pt x="192315" y="259442"/>
                  <a:pt x="254001" y="259443"/>
                  <a:pt x="283029" y="228600"/>
                </a:cubicBezTo>
                <a:cubicBezTo>
                  <a:pt x="312058" y="197757"/>
                  <a:pt x="310243" y="87085"/>
                  <a:pt x="337457" y="54428"/>
                </a:cubicBezTo>
                <a:cubicBezTo>
                  <a:pt x="364671" y="21771"/>
                  <a:pt x="424543" y="0"/>
                  <a:pt x="446314" y="32657"/>
                </a:cubicBezTo>
                <a:cubicBezTo>
                  <a:pt x="468085" y="65314"/>
                  <a:pt x="448129" y="210457"/>
                  <a:pt x="468086" y="250371"/>
                </a:cubicBezTo>
                <a:cubicBezTo>
                  <a:pt x="488043" y="290285"/>
                  <a:pt x="537029" y="301170"/>
                  <a:pt x="566057" y="272142"/>
                </a:cubicBezTo>
                <a:cubicBezTo>
                  <a:pt x="595085" y="243114"/>
                  <a:pt x="613228" y="108857"/>
                  <a:pt x="642257" y="76200"/>
                </a:cubicBezTo>
                <a:cubicBezTo>
                  <a:pt x="671286" y="43543"/>
                  <a:pt x="716643" y="56243"/>
                  <a:pt x="740229" y="76200"/>
                </a:cubicBezTo>
                <a:cubicBezTo>
                  <a:pt x="763815" y="96157"/>
                  <a:pt x="762000" y="175985"/>
                  <a:pt x="783771" y="195942"/>
                </a:cubicBezTo>
                <a:cubicBezTo>
                  <a:pt x="805542" y="215899"/>
                  <a:pt x="840014" y="206828"/>
                  <a:pt x="870857" y="195942"/>
                </a:cubicBezTo>
                <a:cubicBezTo>
                  <a:pt x="901700" y="185056"/>
                  <a:pt x="923472" y="186871"/>
                  <a:pt x="968829" y="130628"/>
                </a:cubicBezTo>
              </a:path>
            </a:pathLst>
          </a:cu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68" tIns="45689" rIns="91368" bIns="45689" anchor="ctr"/>
          <a:lstStyle/>
          <a:p>
            <a:pPr algn="ctr">
              <a:defRPr/>
            </a:pPr>
            <a:endParaRPr lang="es-ES" b="1">
              <a:solidFill>
                <a:prstClr val="black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10524" y="427565"/>
            <a:ext cx="6841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Arial Black" pitchFamily="34" charset="0"/>
              </a:rPr>
              <a:t>    5 M                           10 M                                5 M                               10 M                           5 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78465" y="1558603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Arial Black" pitchFamily="34" charset="0"/>
              </a:rPr>
              <a:t>10 M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78465" y="3437220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Arial Black" pitchFamily="34" charset="0"/>
              </a:rPr>
              <a:t>10 M</a:t>
            </a:r>
          </a:p>
        </p:txBody>
      </p:sp>
      <p:sp>
        <p:nvSpPr>
          <p:cNvPr id="28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1296919" y="162725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29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880462" y="160949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0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1224919" y="3513193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1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880462" y="3528500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4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4528601" y="4528187"/>
            <a:ext cx="144000" cy="144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7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4152390" y="478675"/>
            <a:ext cx="144000" cy="14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05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786747" y="129819"/>
            <a:ext cx="7729870" cy="4323780"/>
          </a:xfrm>
          <a:prstGeom prst="rect">
            <a:avLst/>
          </a:prstGeom>
        </p:spPr>
        <p:txBody>
          <a:bodyPr wrap="square" lIns="90964" tIns="45482" rIns="90964" bIns="45482">
            <a:spAutoFit/>
          </a:bodyPr>
          <a:lstStyle/>
          <a:p>
            <a:pPr marL="170498" indent="-170498" defTabSz="908438">
              <a:buFont typeface="Wingdings" pitchFamily="2" charset="2"/>
              <a:buChar char="Ø"/>
            </a:pPr>
            <a:r>
              <a:rPr lang="es-ES" sz="900" b="1" u="sng" dirty="0">
                <a:solidFill>
                  <a:srgbClr val="FF0000"/>
                </a:solidFill>
                <a:latin typeface="Arial Black" pitchFamily="34" charset="0"/>
              </a:rPr>
              <a:t>TAREA 38: </a:t>
            </a: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TRABAJO ESPECÍFICO DE SITUACIONES DE 1X1:</a:t>
            </a:r>
          </a:p>
          <a:p>
            <a:pPr marL="170498" indent="-170498" defTabSz="908438">
              <a:buFont typeface="Wingdings" pitchFamily="2" charset="2"/>
              <a:buChar char="Ø"/>
            </a:pPr>
            <a:endParaRPr lang="es-ES" sz="900" b="1" u="sng" dirty="0">
              <a:solidFill>
                <a:schemeClr val="tx1"/>
              </a:solidFill>
              <a:latin typeface="Arial Black" pitchFamily="34" charset="0"/>
            </a:endParaRPr>
          </a:p>
          <a:p>
            <a:pPr marL="170498" indent="-170498" defTabSz="908438">
              <a:buFont typeface="Wingdings" pitchFamily="2" charset="2"/>
              <a:buChar char="Ø"/>
            </a:pP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DESCRIPCIÓN: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TRABAJO DE SITUACIONES OFENSIVAS/DEFENSIVAS DE 1X1 CON NUESTROS DELANTEROS, EXTREMOS Y LATERALES A MODO DE COMPETICIÓN ENTRE ELLOS. DELANTEROS Y EXTREMOS COMPETIRÁN ENTRE ELLOS Y LATERALES TAMBIÉN ENTRE ELLOS.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DIVIDIREMOS EL ESPACIO DE TRABAJO COMO PODEMOS OBSERVAR EN EL GRÁFICO CON LAS MEDIDAS QUE VEMOS AUNQUE SE PUEDEN ADAPTAR EN FUNCIÓN DE LA CATEGORÍA DEL EQUIPO Y LOS LATERALES (=AMARILLOS Y AZULES EN EL GRÁFICO) TRABAJARÁN EN LA ZONA CENTRAL COLOREADA Y NO PODRÁN SALIR DE LA MISMA, Y LOS ATACANTE SE COLOCARÁN EN AMBAS ZONAS LATERALES MÁS PEQUEÑAS.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INICIARÁN ATACANTES DESDE UNA DE LAS ZONAS LATERALES EN LAS QUE ESTÁN SITUADOS CON UNA CONDUCCIÓN PARA ENCARAR 1X1 AL LATERAL Y CONSEGUIR DESBORDARLO PARA DAR PASE A SU COMPAÑERO Y REPETIR MISMA DINÁMICA EN EL SENTIDO OPUESTO.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CADA VEZ QUE UN ATACANTE SUPERE AL LATERAL EN EL 1X1 SU EQUIPO SUMARÁ 1 PUNTO Y CADA VEZ QUE UN LATERAL CONSIGA CORTAR EL ATAQUE DE UN ATACANTE TAMBIÉN SUMARÁ 1 PUNTO SU EQUIPO PARA DETERMINAR LOS GANADORES AL FINAL DEL EJERCICIO.</a:t>
            </a:r>
          </a:p>
          <a:p>
            <a:pPr marL="171450" indent="-171450" defTabSz="908438">
              <a:buFont typeface="Arial" pitchFamily="34" charset="0"/>
              <a:buChar char="•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b="1" u="sng" dirty="0">
                <a:solidFill>
                  <a:schemeClr val="tx1"/>
                </a:solidFill>
                <a:latin typeface="Arial Black" pitchFamily="34" charset="0"/>
              </a:rPr>
              <a:t>COMPLEJIDAD:</a:t>
            </a: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 </a:t>
            </a:r>
          </a:p>
          <a:p>
            <a:pPr marL="171450" indent="-171450">
              <a:buFont typeface="Wingdings" pitchFamily="2" charset="2"/>
              <a:buChar char="Ø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COMPETITIVIDAD: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endParaRPr lang="es-ES" sz="800" u="sng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CONTENIDOS TÉCNICO-TÁCTICOS: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u="sng" dirty="0">
                <a:solidFill>
                  <a:schemeClr val="tx1"/>
                </a:solidFill>
                <a:latin typeface="Arial Black" pitchFamily="34" charset="0"/>
              </a:rPr>
              <a:t>OF: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u="sng" dirty="0">
                <a:solidFill>
                  <a:schemeClr val="tx1"/>
                </a:solidFill>
                <a:latin typeface="Arial Black" pitchFamily="34" charset="0"/>
              </a:rPr>
              <a:t>DF:</a:t>
            </a:r>
          </a:p>
          <a:p>
            <a:endParaRPr lang="es-ES" sz="800" b="1" u="sng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TIEMPO DE TRABAJO: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endParaRPr lang="es-ES" sz="800" u="sng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34" indent="-171434">
              <a:buFont typeface="Arial" pitchFamily="34" charset="0"/>
              <a:buChar char="•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DIMENSIONES: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35X20 M.</a:t>
            </a:r>
          </a:p>
          <a:p>
            <a:pPr marL="171450" indent="-171450">
              <a:buFont typeface="Wingdings" pitchFamily="2" charset="2"/>
              <a:buChar char="Ø"/>
            </a:pPr>
            <a:endParaRPr lang="es-ES" sz="800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Nº DE JUGADORES: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DELANTEROS, EXTREMOS Y LATERALES.</a:t>
            </a:r>
          </a:p>
          <a:p>
            <a:pPr marL="171450" indent="-171450" defTabSz="908438">
              <a:buFont typeface="Arial" pitchFamily="34" charset="0"/>
              <a:buChar char="•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41694" y="3501836"/>
            <a:ext cx="3880884" cy="41054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06" tIns="45453" rIns="90906" bIns="45453" spcCol="0" rtlCol="0" anchor="ctr"/>
          <a:lstStyle/>
          <a:p>
            <a:pPr algn="ctr" defTabSz="908280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513411" y="3637092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176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sp>
        <p:nvSpPr>
          <p:cNvPr id="9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3583959" y="361704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176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3087132" y="424178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176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5297436" y="3637092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176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6342578" y="243163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176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4582136" y="452227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176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3164463" y="242016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176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8408343" y="362198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176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6198895" y="433178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176" hangingPunct="1">
              <a:buClr>
                <a:prstClr val="white"/>
              </a:buClr>
              <a:buSzPts val="350"/>
            </a:pPr>
            <a:endParaRPr sz="1100" kern="1200" dirty="0">
              <a:latin typeface="Arial"/>
              <a:ea typeface="Arial"/>
              <a:cs typeface="Arial"/>
            </a:endParaRPr>
          </a:p>
        </p:txBody>
      </p:sp>
      <p:pic>
        <p:nvPicPr>
          <p:cNvPr id="20" name="Google Shape;168;p25" descr="pelota.gif">
            <a:extLst>
              <a:ext uri="{FF2B5EF4-FFF2-40B4-BE49-F238E27FC236}">
                <a16:creationId xmlns:a16="http://schemas.microsoft.com/office/drawing/2014/main" id="{C128FEA0-0E42-B440-887B-C032B0E878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8895" y="2510165"/>
            <a:ext cx="108000" cy="1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20 Conector recto de flecha"/>
          <p:cNvCxnSpPr/>
          <p:nvPr/>
        </p:nvCxnSpPr>
        <p:spPr>
          <a:xfrm flipH="1">
            <a:off x="3403455" y="2554414"/>
            <a:ext cx="2699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>
            <a:off x="717671" y="2599942"/>
            <a:ext cx="2342449" cy="1022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3" idx="2"/>
          </p:cNvCxnSpPr>
          <p:nvPr/>
        </p:nvCxnSpPr>
        <p:spPr>
          <a:xfrm flipH="1" flipV="1">
            <a:off x="3583962" y="4522343"/>
            <a:ext cx="998176" cy="89999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H="1">
            <a:off x="1584251" y="4331781"/>
            <a:ext cx="1475804" cy="25312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6" idx="2"/>
          </p:cNvCxnSpPr>
          <p:nvPr/>
        </p:nvCxnSpPr>
        <p:spPr>
          <a:xfrm flipH="1">
            <a:off x="5297468" y="4421845"/>
            <a:ext cx="901459" cy="46667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oogle Shape;257;p25">
            <a:extLst>
              <a:ext uri="{FF2B5EF4-FFF2-40B4-BE49-F238E27FC236}">
                <a16:creationId xmlns:a16="http://schemas.microsoft.com/office/drawing/2014/main" id="{E1A944FE-3782-4E44-BB46-C29490857824}"/>
              </a:ext>
            </a:extLst>
          </p:cNvPr>
          <p:cNvGrpSpPr/>
          <p:nvPr/>
        </p:nvGrpSpPr>
        <p:grpSpPr>
          <a:xfrm>
            <a:off x="1291297" y="4774828"/>
            <a:ext cx="585908" cy="233414"/>
            <a:chOff x="3399815" y="5323687"/>
            <a:chExt cx="1128028" cy="292310"/>
          </a:xfrm>
        </p:grpSpPr>
        <p:sp>
          <p:nvSpPr>
            <p:cNvPr id="36" name="Google Shape;258;p25">
              <a:extLst>
                <a:ext uri="{FF2B5EF4-FFF2-40B4-BE49-F238E27FC236}">
                  <a16:creationId xmlns:a16="http://schemas.microsoft.com/office/drawing/2014/main" id="{3358B964-D453-A347-BE5F-EFC7CC323F73}"/>
                </a:ext>
              </a:extLst>
            </p:cNvPr>
            <p:cNvSpPr/>
            <p:nvPr/>
          </p:nvSpPr>
          <p:spPr>
            <a:xfrm>
              <a:off x="3409887" y="5379090"/>
              <a:ext cx="1098900" cy="226500"/>
            </a:xfrm>
            <a:prstGeom prst="roundRect">
              <a:avLst>
                <a:gd name="adj" fmla="val 16667"/>
              </a:avLst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912353"/>
              <a:endParaRPr>
                <a:solidFill>
                  <a:prstClr val="white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37" name="Google Shape;259;p25">
              <a:extLst>
                <a:ext uri="{FF2B5EF4-FFF2-40B4-BE49-F238E27FC236}">
                  <a16:creationId xmlns:a16="http://schemas.microsoft.com/office/drawing/2014/main" id="{8C38B011-44AC-464B-9C6B-819A2130CC9A}"/>
                </a:ext>
              </a:extLst>
            </p:cNvPr>
            <p:cNvCxnSpPr/>
            <p:nvPr/>
          </p:nvCxnSpPr>
          <p:spPr>
            <a:xfrm>
              <a:off x="3399815" y="5615997"/>
              <a:ext cx="11280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260;p25">
              <a:extLst>
                <a:ext uri="{FF2B5EF4-FFF2-40B4-BE49-F238E27FC236}">
                  <a16:creationId xmlns:a16="http://schemas.microsoft.com/office/drawing/2014/main" id="{0373AD20-0F03-BA4F-AF08-6AAFAE51580F}"/>
                </a:ext>
              </a:extLst>
            </p:cNvPr>
            <p:cNvCxnSpPr/>
            <p:nvPr/>
          </p:nvCxnSpPr>
          <p:spPr>
            <a:xfrm rot="10800000">
              <a:off x="4527843" y="5326797"/>
              <a:ext cx="0" cy="2892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261;p25">
              <a:extLst>
                <a:ext uri="{FF2B5EF4-FFF2-40B4-BE49-F238E27FC236}">
                  <a16:creationId xmlns:a16="http://schemas.microsoft.com/office/drawing/2014/main" id="{3D616E54-C9AE-CC40-9E88-BC007D30E6F9}"/>
                </a:ext>
              </a:extLst>
            </p:cNvPr>
            <p:cNvCxnSpPr/>
            <p:nvPr/>
          </p:nvCxnSpPr>
          <p:spPr>
            <a:xfrm rot="10800000">
              <a:off x="3399815" y="5323687"/>
              <a:ext cx="0" cy="2892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Google Shape;257;p25">
            <a:extLst>
              <a:ext uri="{FF2B5EF4-FFF2-40B4-BE49-F238E27FC236}">
                <a16:creationId xmlns:a16="http://schemas.microsoft.com/office/drawing/2014/main" id="{E1A944FE-3782-4E44-BB46-C29490857824}"/>
              </a:ext>
            </a:extLst>
          </p:cNvPr>
          <p:cNvGrpSpPr/>
          <p:nvPr/>
        </p:nvGrpSpPr>
        <p:grpSpPr>
          <a:xfrm>
            <a:off x="7194322" y="4790296"/>
            <a:ext cx="585908" cy="233414"/>
            <a:chOff x="3399815" y="5323687"/>
            <a:chExt cx="1128028" cy="292310"/>
          </a:xfrm>
        </p:grpSpPr>
        <p:sp>
          <p:nvSpPr>
            <p:cNvPr id="41" name="Google Shape;258;p25">
              <a:extLst>
                <a:ext uri="{FF2B5EF4-FFF2-40B4-BE49-F238E27FC236}">
                  <a16:creationId xmlns:a16="http://schemas.microsoft.com/office/drawing/2014/main" id="{3358B964-D453-A347-BE5F-EFC7CC323F73}"/>
                </a:ext>
              </a:extLst>
            </p:cNvPr>
            <p:cNvSpPr/>
            <p:nvPr/>
          </p:nvSpPr>
          <p:spPr>
            <a:xfrm>
              <a:off x="3409887" y="5379090"/>
              <a:ext cx="1098900" cy="226500"/>
            </a:xfrm>
            <a:prstGeom prst="roundRect">
              <a:avLst>
                <a:gd name="adj" fmla="val 16667"/>
              </a:avLst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912353"/>
              <a:endParaRPr>
                <a:solidFill>
                  <a:prstClr val="white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42" name="Google Shape;259;p25">
              <a:extLst>
                <a:ext uri="{FF2B5EF4-FFF2-40B4-BE49-F238E27FC236}">
                  <a16:creationId xmlns:a16="http://schemas.microsoft.com/office/drawing/2014/main" id="{8C38B011-44AC-464B-9C6B-819A2130CC9A}"/>
                </a:ext>
              </a:extLst>
            </p:cNvPr>
            <p:cNvCxnSpPr/>
            <p:nvPr/>
          </p:nvCxnSpPr>
          <p:spPr>
            <a:xfrm>
              <a:off x="3399815" y="5615997"/>
              <a:ext cx="11280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260;p25">
              <a:extLst>
                <a:ext uri="{FF2B5EF4-FFF2-40B4-BE49-F238E27FC236}">
                  <a16:creationId xmlns:a16="http://schemas.microsoft.com/office/drawing/2014/main" id="{0373AD20-0F03-BA4F-AF08-6AAFAE51580F}"/>
                </a:ext>
              </a:extLst>
            </p:cNvPr>
            <p:cNvCxnSpPr/>
            <p:nvPr/>
          </p:nvCxnSpPr>
          <p:spPr>
            <a:xfrm rot="10800000">
              <a:off x="4527843" y="5326797"/>
              <a:ext cx="0" cy="2892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261;p25">
              <a:extLst>
                <a:ext uri="{FF2B5EF4-FFF2-40B4-BE49-F238E27FC236}">
                  <a16:creationId xmlns:a16="http://schemas.microsoft.com/office/drawing/2014/main" id="{3D616E54-C9AE-CC40-9E88-BC007D30E6F9}"/>
                </a:ext>
              </a:extLst>
            </p:cNvPr>
            <p:cNvCxnSpPr/>
            <p:nvPr/>
          </p:nvCxnSpPr>
          <p:spPr>
            <a:xfrm rot="10800000">
              <a:off x="3399815" y="5323687"/>
              <a:ext cx="0" cy="2892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73795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73322" y="273392"/>
            <a:ext cx="7668930" cy="230433"/>
          </a:xfrm>
          <a:prstGeom prst="rect">
            <a:avLst/>
          </a:prstGeom>
        </p:spPr>
        <p:txBody>
          <a:bodyPr wrap="square" lIns="90914" tIns="45457" rIns="90914" bIns="45457">
            <a:spAutoFit/>
          </a:bodyPr>
          <a:lstStyle/>
          <a:p>
            <a:pPr marL="170398" indent="-170398" defTabSz="908460">
              <a:buFont typeface="Wingdings" pitchFamily="2" charset="2"/>
              <a:buChar char="Ø"/>
            </a:pPr>
            <a:r>
              <a:rPr lang="es-ES" sz="900" b="1" u="sng">
                <a:solidFill>
                  <a:srgbClr val="FF0000"/>
                </a:solidFill>
                <a:latin typeface="Arial Black" pitchFamily="34" charset="0"/>
              </a:rPr>
              <a:t>TAREA 54: </a:t>
            </a: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CIRCULACIÓN DE BALÓN + TRABAJO DE BASCULACIONES: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73322" y="507240"/>
            <a:ext cx="7668930" cy="3692788"/>
          </a:xfrm>
          <a:prstGeom prst="rect">
            <a:avLst/>
          </a:prstGeom>
        </p:spPr>
        <p:txBody>
          <a:bodyPr wrap="square" lIns="90914" tIns="45457" rIns="90914" bIns="45457">
            <a:spAutoFit/>
          </a:bodyPr>
          <a:lstStyle/>
          <a:p>
            <a:pPr marL="171450" indent="-171450" defTabSz="908460">
              <a:buFont typeface="Wingdings" pitchFamily="2" charset="2"/>
              <a:buChar char="Ø"/>
            </a:pPr>
            <a:r>
              <a:rPr lang="es-ES" sz="900" u="sng" dirty="0">
                <a:solidFill>
                  <a:schemeClr val="tx1"/>
                </a:solidFill>
                <a:latin typeface="Arial Black" pitchFamily="34" charset="0"/>
              </a:rPr>
              <a:t>DESCRIPCIÓN:</a:t>
            </a:r>
          </a:p>
          <a:p>
            <a:pPr marL="170398" indent="-170398" defTabSz="908460">
              <a:buFont typeface="Arial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9 JUGADORES, A SU VEZ DIVIDIDOS EN 3 TRÍOS DE LOS CUALES 2 TRABAJARÁN CON BALÓN (CIRCULACIÓN) Y 1 TRÍO DEFENDERÁ LAS 2 MINIPORTERÍAS (AMARILLOS EN EL GRÁFICO) SITUADOS COMO SE PUEDE VER.</a:t>
            </a:r>
          </a:p>
          <a:p>
            <a:pPr marL="170398" indent="-170398" defTabSz="908460">
              <a:buFont typeface="Arial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LOS 6 JUGADORES ROJOS SE POSICIONARÁN CON 4+2 ESTANDO LOS 2 MEDIOCENTROS EN UNA ZONA MARCADA QUE NO PODRÁN SALIR Y CIRCULARÁN EL BALÓN LO MÁS RÁPIDO POSIBLE PARA INTENTAR HACER GOL EN LAS 2 MINIPORTERÍAS Y AMARILLOS IMPEDIRLO.</a:t>
            </a:r>
          </a:p>
          <a:p>
            <a:pPr marL="170398" indent="-170398" defTabSz="908460">
              <a:buFont typeface="Arial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GANARÁ EL TRÍO QUE MENOS GOLES RECIBA EN EL TIEMPO DE TRABAJO. </a:t>
            </a:r>
          </a:p>
          <a:p>
            <a:pPr marL="170398" indent="-170398" defTabSz="908460">
              <a:buFont typeface="Arial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9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COMPLEJIDAD:</a:t>
            </a:r>
            <a:r>
              <a:rPr lang="es-ES" sz="900" b="1" dirty="0">
                <a:solidFill>
                  <a:schemeClr val="tx1"/>
                </a:solidFill>
                <a:latin typeface="Arial Black" pitchFamily="34" charset="0"/>
              </a:rPr>
              <a:t> </a:t>
            </a:r>
          </a:p>
          <a:p>
            <a:pPr marL="171450" indent="-171450">
              <a:buFont typeface="Wingdings" pitchFamily="2" charset="2"/>
              <a:buChar char="Ø"/>
            </a:pPr>
            <a:endParaRPr lang="es-ES" sz="9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9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900" u="sng" dirty="0">
                <a:solidFill>
                  <a:schemeClr val="tx1"/>
                </a:solidFill>
                <a:latin typeface="Arial Black" pitchFamily="34" charset="0"/>
              </a:rPr>
              <a:t>COMPETITIVIDAD:</a:t>
            </a:r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endParaRPr lang="es-ES" sz="900" u="sng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9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9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900" u="sng" dirty="0">
                <a:solidFill>
                  <a:schemeClr val="tx1"/>
                </a:solidFill>
                <a:latin typeface="Arial Black" pitchFamily="34" charset="0"/>
              </a:rPr>
              <a:t>CONTENIDOS TÉCNICO-TÁCTICOS: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OF: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DF:</a:t>
            </a:r>
          </a:p>
          <a:p>
            <a:endParaRPr lang="es-ES" sz="900" b="1" u="sng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900" u="sng" dirty="0">
                <a:solidFill>
                  <a:schemeClr val="tx1"/>
                </a:solidFill>
                <a:latin typeface="Arial Black" pitchFamily="34" charset="0"/>
              </a:rPr>
              <a:t>TIEMPO DE TRABAJO:</a:t>
            </a:r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endParaRPr lang="es-ES" sz="900" u="sng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9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34" indent="-171434">
              <a:buFont typeface="Arial" pitchFamily="34" charset="0"/>
              <a:buChar char="•"/>
            </a:pPr>
            <a:endParaRPr lang="es-ES" sz="9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900" u="sng" dirty="0">
                <a:solidFill>
                  <a:schemeClr val="tx1"/>
                </a:solidFill>
                <a:latin typeface="Arial Black" pitchFamily="34" charset="0"/>
              </a:rPr>
              <a:t>DIMENSIONES</a:t>
            </a:r>
            <a:r>
              <a:rPr lang="es-ES" sz="900" u="sng">
                <a:solidFill>
                  <a:schemeClr val="tx1"/>
                </a:solidFill>
                <a:latin typeface="Arial Black" pitchFamily="34" charset="0"/>
              </a:rPr>
              <a:t>:</a:t>
            </a:r>
            <a:r>
              <a:rPr lang="es-ES" sz="900">
                <a:solidFill>
                  <a:schemeClr val="tx1"/>
                </a:solidFill>
                <a:latin typeface="Arial Black" pitchFamily="34" charset="0"/>
              </a:rPr>
              <a:t> ½ CAMPO.</a:t>
            </a:r>
            <a:endParaRPr lang="es-ES" sz="900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es-ES" sz="900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900" u="sng" dirty="0">
                <a:solidFill>
                  <a:schemeClr val="tx1"/>
                </a:solidFill>
                <a:latin typeface="Arial Black" pitchFamily="34" charset="0"/>
              </a:rPr>
              <a:t>Nº DE JUGADORES:</a:t>
            </a:r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 9.</a:t>
            </a:r>
          </a:p>
          <a:p>
            <a:pPr marL="170398" indent="-170398" defTabSz="908460">
              <a:buFont typeface="Arial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33579"/>
      </p:ext>
    </p:extLst>
  </p:cSld>
  <p:clrMapOvr>
    <a:masterClrMapping/>
  </p:clrMapOvr>
</p:sld>
</file>

<file path=ppt/theme/theme1.xml><?xml version="1.0" encoding="utf-8"?>
<a:theme xmlns:a="http://schemas.openxmlformats.org/drawingml/2006/main" name="5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PlantillaCompletaNOBORRAR</Template>
  <TotalTime>6282</TotalTime>
  <Words>639</Words>
  <Application>Microsoft Macintosh PowerPoint</Application>
  <PresentationFormat>Presentación en pantalla (16:9)</PresentationFormat>
  <Paragraphs>90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52_Tema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José del Ojo López</dc:creator>
  <cp:lastModifiedBy>Alvaro Infante Felix</cp:lastModifiedBy>
  <cp:revision>129</cp:revision>
  <dcterms:created xsi:type="dcterms:W3CDTF">2017-12-13T17:48:36Z</dcterms:created>
  <dcterms:modified xsi:type="dcterms:W3CDTF">2021-04-20T11:05:58Z</dcterms:modified>
</cp:coreProperties>
</file>