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2" d="100"/>
          <a:sy n="92" d="100"/>
        </p:scale>
        <p:origin x="-133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es-ES" sz="4400" b="0" strike="noStrike" spc="-1">
                <a:latin typeface="Arial"/>
              </a:rPr>
              <a:t>Pulse para desplazar la diapositiva</a:t>
            </a:r>
          </a:p>
        </p:txBody>
      </p:sp>
      <p:sp>
        <p:nvSpPr>
          <p:cNvPr id="40" name="PlaceHolder 2"/>
          <p:cNvSpPr>
            <a:spLocks noGrp="1"/>
          </p:cNvSpPr>
          <p:nvPr>
            <p:ph type="body"/>
          </p:nvPr>
        </p:nvSpPr>
        <p:spPr>
          <a:xfrm>
            <a:off x="756000" y="5078520"/>
            <a:ext cx="6047640" cy="4811040"/>
          </a:xfrm>
          <a:prstGeom prst="rect">
            <a:avLst/>
          </a:prstGeom>
        </p:spPr>
        <p:txBody>
          <a:bodyPr lIns="0" tIns="0" rIns="0" bIns="0">
            <a:noAutofit/>
          </a:bodyPr>
          <a:lstStyle/>
          <a:p>
            <a:r>
              <a:rPr lang="es-ES" sz="2000" b="0" strike="noStrike" spc="-1">
                <a:latin typeface="Arial"/>
              </a:rPr>
              <a:t>Pulse para editar el formato de las notas</a:t>
            </a:r>
          </a:p>
        </p:txBody>
      </p:sp>
      <p:sp>
        <p:nvSpPr>
          <p:cNvPr id="41" name="PlaceHolder 3"/>
          <p:cNvSpPr>
            <a:spLocks noGrp="1"/>
          </p:cNvSpPr>
          <p:nvPr>
            <p:ph type="hdr"/>
          </p:nvPr>
        </p:nvSpPr>
        <p:spPr>
          <a:xfrm>
            <a:off x="0" y="0"/>
            <a:ext cx="3280680" cy="534240"/>
          </a:xfrm>
          <a:prstGeom prst="rect">
            <a:avLst/>
          </a:prstGeom>
        </p:spPr>
        <p:txBody>
          <a:bodyPr lIns="0" tIns="0" rIns="0" bIns="0">
            <a:noAutofit/>
          </a:bodyPr>
          <a:lstStyle/>
          <a:p>
            <a:r>
              <a:rPr lang="es-ES" sz="1400" b="0" strike="noStrike" spc="-1">
                <a:latin typeface="Times New Roman"/>
              </a:rPr>
              <a:t>&lt;cabecera&gt;</a:t>
            </a:r>
          </a:p>
        </p:txBody>
      </p:sp>
      <p:sp>
        <p:nvSpPr>
          <p:cNvPr id="42"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s-ES" sz="1400" b="0" strike="noStrike" spc="-1">
                <a:latin typeface="Times New Roman"/>
              </a:rPr>
              <a:t>&lt;fecha/hora&gt;</a:t>
            </a:r>
          </a:p>
        </p:txBody>
      </p:sp>
      <p:sp>
        <p:nvSpPr>
          <p:cNvPr id="43"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s-ES" sz="1400" b="0" strike="noStrike" spc="-1">
                <a:latin typeface="Times New Roman"/>
              </a:rPr>
              <a:t>&lt;pie de página&gt;</a:t>
            </a:r>
          </a:p>
        </p:txBody>
      </p:sp>
      <p:sp>
        <p:nvSpPr>
          <p:cNvPr id="44"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CF9E36E7-7527-42FB-B632-2AC534CFD197}" type="slidenum">
              <a:rPr lang="es-ES" sz="1400" b="0" strike="noStrike" spc="-1">
                <a:latin typeface="Times New Roman"/>
              </a:rPr>
              <a:t>‹Nº›</a:t>
            </a:fld>
            <a:endParaRPr lang="es-ES" sz="1400" b="0" strike="noStrike" spc="-1">
              <a:latin typeface="Times New Roman"/>
            </a:endParaRPr>
          </a:p>
        </p:txBody>
      </p:sp>
    </p:spTree>
    <p:extLst>
      <p:ext uri="{BB962C8B-B14F-4D97-AF65-F5344CB8AC3E}">
        <p14:creationId xmlns:p14="http://schemas.microsoft.com/office/powerpoint/2010/main" val="1752909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PlaceHolder 1"/>
          <p:cNvSpPr>
            <a:spLocks noGrp="1" noRot="1" noChangeAspect="1"/>
          </p:cNvSpPr>
          <p:nvPr>
            <p:ph type="sldImg"/>
          </p:nvPr>
        </p:nvSpPr>
        <p:spPr>
          <a:xfrm>
            <a:off x="1371600" y="1143000"/>
            <a:ext cx="4114800" cy="3086100"/>
          </a:xfrm>
          <a:prstGeom prst="rect">
            <a:avLst/>
          </a:prstGeom>
        </p:spPr>
      </p:sp>
      <p:sp>
        <p:nvSpPr>
          <p:cNvPr id="59"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60"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ED98233-5708-46FC-8F68-58A75AB550B8}" type="slidenum">
              <a:rPr lang="es-ES" sz="1200" b="0" strike="noStrike" spc="-1">
                <a:latin typeface="Times New Roman"/>
              </a:rPr>
              <a:t>2</a:t>
            </a:fld>
            <a:endParaRPr lang="es-E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PlaceHolder 1"/>
          <p:cNvSpPr>
            <a:spLocks noGrp="1" noRot="1" noChangeAspect="1"/>
          </p:cNvSpPr>
          <p:nvPr>
            <p:ph type="sldImg"/>
          </p:nvPr>
        </p:nvSpPr>
        <p:spPr>
          <a:xfrm>
            <a:off x="1371600" y="1143000"/>
            <a:ext cx="4114800" cy="3086100"/>
          </a:xfrm>
          <a:prstGeom prst="rect">
            <a:avLst/>
          </a:prstGeom>
        </p:spPr>
      </p:sp>
      <p:sp>
        <p:nvSpPr>
          <p:cNvPr id="6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6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FA6DC4E3-DF24-41BB-8A7A-A56C6C6400C7}" type="slidenum">
              <a:rPr lang="es-ES" sz="1200" b="0" strike="noStrike" spc="-1">
                <a:latin typeface="Times New Roman"/>
              </a:rPr>
              <a:t>3</a:t>
            </a:fld>
            <a:endParaRPr lang="es-E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PlaceHolder 1"/>
          <p:cNvSpPr>
            <a:spLocks noGrp="1" noRot="1" noChangeAspect="1"/>
          </p:cNvSpPr>
          <p:nvPr>
            <p:ph type="sldImg"/>
          </p:nvPr>
        </p:nvSpPr>
        <p:spPr>
          <a:xfrm>
            <a:off x="1371600" y="1143000"/>
            <a:ext cx="4114800" cy="3086100"/>
          </a:xfrm>
          <a:prstGeom prst="rect">
            <a:avLst/>
          </a:prstGeom>
        </p:spPr>
      </p:sp>
      <p:sp>
        <p:nvSpPr>
          <p:cNvPr id="65"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66"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4DD5C2C4-51B4-43F8-94E1-3A7604EBCCD9}" type="slidenum">
              <a:rPr lang="es-ES" sz="1200" b="0" strike="noStrike" spc="-1">
                <a:latin typeface="Times New Roman"/>
              </a:rPr>
              <a:t>4</a:t>
            </a:fld>
            <a:endParaRPr lang="es-ES"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PlaceHolder 1"/>
          <p:cNvSpPr>
            <a:spLocks noGrp="1" noRot="1" noChangeAspect="1"/>
          </p:cNvSpPr>
          <p:nvPr>
            <p:ph type="sldImg"/>
          </p:nvPr>
        </p:nvSpPr>
        <p:spPr>
          <a:xfrm>
            <a:off x="1371600" y="1143000"/>
            <a:ext cx="4114800" cy="3086100"/>
          </a:xfrm>
          <a:prstGeom prst="rect">
            <a:avLst/>
          </a:prstGeom>
        </p:spPr>
      </p:sp>
      <p:sp>
        <p:nvSpPr>
          <p:cNvPr id="68"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69"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F52F46AC-AE5D-4B57-ADC1-9A3F735DCE78}" type="slidenum">
              <a:rPr lang="es-ES" sz="1200" b="0" strike="noStrike" spc="-1">
                <a:latin typeface="Times New Roman"/>
              </a:rPr>
              <a:t>5</a:t>
            </a:fld>
            <a:endParaRPr lang="es-E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s-ES" sz="4400" b="0" strike="noStrike" spc="-1">
              <a:latin typeface="Arial"/>
            </a:endParaRPr>
          </a:p>
        </p:txBody>
      </p:sp>
      <p:sp>
        <p:nvSpPr>
          <p:cNvPr id="25"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s-ES" sz="3200" b="0" strike="noStrike" spc="-1">
              <a:latin typeface="Arial"/>
            </a:endParaRPr>
          </a:p>
        </p:txBody>
      </p:sp>
      <p:sp>
        <p:nvSpPr>
          <p:cNvPr id="26"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s-ES" sz="4400" b="0" strike="noStrike" spc="-1">
              <a:latin typeface="Arial"/>
            </a:endParaRPr>
          </a:p>
        </p:txBody>
      </p:sp>
      <p:sp>
        <p:nvSpPr>
          <p:cNvPr id="2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ES" sz="3200" b="0" strike="noStrike" spc="-1">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ES" sz="3200" b="0" strike="noStrike" spc="-1">
              <a:latin typeface="Arial"/>
            </a:endParaRPr>
          </a:p>
        </p:txBody>
      </p:sp>
      <p:sp>
        <p:nvSpPr>
          <p:cNvPr id="3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s-ES" sz="3200" b="0" strike="noStrike" spc="-1">
              <a:latin typeface="Arial"/>
            </a:endParaRPr>
          </a:p>
        </p:txBody>
      </p:sp>
      <p:sp>
        <p:nvSpPr>
          <p:cNvPr id="31"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s-ES" sz="4400" b="0" strike="noStrike" spc="-1">
              <a:latin typeface="Arial"/>
            </a:endParaRPr>
          </a:p>
        </p:txBody>
      </p:sp>
      <p:sp>
        <p:nvSpPr>
          <p:cNvPr id="33"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s-ES" sz="3200" b="0" strike="noStrike" spc="-1">
              <a:latin typeface="Arial"/>
            </a:endParaRPr>
          </a:p>
        </p:txBody>
      </p:sp>
      <p:sp>
        <p:nvSpPr>
          <p:cNvPr id="34"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s-ES" sz="3200" b="0" strike="noStrike" spc="-1">
              <a:latin typeface="Arial"/>
            </a:endParaRPr>
          </a:p>
        </p:txBody>
      </p:sp>
      <p:sp>
        <p:nvSpPr>
          <p:cNvPr id="35"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s-ES" sz="3200" b="0" strike="noStrike" spc="-1">
              <a:latin typeface="Arial"/>
            </a:endParaRPr>
          </a:p>
        </p:txBody>
      </p:sp>
      <p:sp>
        <p:nvSpPr>
          <p:cNvPr id="36"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s-ES" sz="3200" b="0" strike="noStrike" spc="-1">
              <a:latin typeface="Arial"/>
            </a:endParaRPr>
          </a:p>
        </p:txBody>
      </p:sp>
      <p:sp>
        <p:nvSpPr>
          <p:cNvPr id="37"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s-ES" sz="3200" b="0" strike="noStrike" spc="-1">
              <a:latin typeface="Arial"/>
            </a:endParaRPr>
          </a:p>
        </p:txBody>
      </p:sp>
      <p:sp>
        <p:nvSpPr>
          <p:cNvPr id="38"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s-ES" sz="4400" b="0" strike="noStrike" spc="-1">
              <a:latin typeface="Arial"/>
            </a:endParaRPr>
          </a:p>
        </p:txBody>
      </p:sp>
      <p:sp>
        <p:nvSpPr>
          <p:cNvPr id="4"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s-ES" sz="4400" b="0" strike="noStrike" spc="-1">
              <a:latin typeface="Arial"/>
            </a:endParaRPr>
          </a:p>
        </p:txBody>
      </p:sp>
      <p:sp>
        <p:nvSpPr>
          <p:cNvPr id="6"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s-ES" sz="4400" b="0" strike="noStrike" spc="-1">
              <a:latin typeface="Arial"/>
            </a:endParaRPr>
          </a:p>
        </p:txBody>
      </p:sp>
      <p:sp>
        <p:nvSpPr>
          <p:cNvPr id="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s-ES" sz="3200" b="0" strike="noStrike" spc="-1">
              <a:latin typeface="Arial"/>
            </a:endParaRPr>
          </a:p>
        </p:txBody>
      </p:sp>
      <p:sp>
        <p:nvSpPr>
          <p:cNvPr id="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s-E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s-ES" sz="4400" b="0" strike="noStrike" spc="-1">
              <a:latin typeface="Arial"/>
            </a:endParaRPr>
          </a:p>
        </p:txBody>
      </p:sp>
      <p:sp>
        <p:nvSpPr>
          <p:cNvPr id="1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ES" sz="3200" b="0" strike="noStrike" spc="-1">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s-ES" sz="3200" b="0" strike="noStrike" spc="-1">
              <a:latin typeface="Arial"/>
            </a:endParaRPr>
          </a:p>
        </p:txBody>
      </p:sp>
      <p:sp>
        <p:nvSpPr>
          <p:cNvPr id="1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s-ES" sz="4400" b="0" strike="noStrike" spc="-1">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s-ES" sz="3200" b="0" strike="noStrike" spc="-1">
              <a:latin typeface="Arial"/>
            </a:endParaRPr>
          </a:p>
        </p:txBody>
      </p:sp>
      <p:sp>
        <p:nvSpPr>
          <p:cNvPr id="1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ES" sz="3200" b="0" strike="noStrike" spc="-1">
              <a:latin typeface="Arial"/>
            </a:endParaRPr>
          </a:p>
        </p:txBody>
      </p:sp>
      <p:sp>
        <p:nvSpPr>
          <p:cNvPr id="19"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s-ES" sz="4400" b="0" strike="noStrike" spc="-1">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ES" sz="3200" b="0" strike="noStrike" spc="-1">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ES" sz="3200" b="0" strike="noStrike" spc="-1">
              <a:latin typeface="Arial"/>
            </a:endParaRPr>
          </a:p>
        </p:txBody>
      </p:sp>
      <p:sp>
        <p:nvSpPr>
          <p:cNvPr id="23"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Imagen 8"/>
          <p:cNvPicPr/>
          <p:nvPr/>
        </p:nvPicPr>
        <p:blipFill>
          <a:blip r:embed="rId14"/>
          <a:stretch/>
        </p:blipFill>
        <p:spPr>
          <a:xfrm>
            <a:off x="1195200" y="4729680"/>
            <a:ext cx="5551200" cy="1753560"/>
          </a:xfrm>
          <a:prstGeom prst="rect">
            <a:avLst/>
          </a:prstGeom>
          <a:ln w="0">
            <a:noFill/>
          </a:ln>
        </p:spPr>
      </p:pic>
      <p:sp>
        <p:nvSpPr>
          <p:cNvPr id="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s-ES" sz="4400" b="0" strike="noStrike" spc="-1">
                <a:latin typeface="Arial"/>
              </a:rPr>
              <a:t>Pulse para editar el formato del texto de título</a:t>
            </a:r>
          </a:p>
        </p:txBody>
      </p:sp>
      <p:sp>
        <p:nvSpPr>
          <p:cNvPr id="2"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ES" sz="3200" b="0" strike="noStrike" spc="-1">
                <a:latin typeface="Arial"/>
              </a:rPr>
              <a:t>Pulse para editar el formato de texto del esquema</a:t>
            </a:r>
          </a:p>
          <a:p>
            <a:pPr marL="864000" lvl="1" indent="-324000">
              <a:spcBef>
                <a:spcPts val="1134"/>
              </a:spcBef>
              <a:buClr>
                <a:srgbClr val="000000"/>
              </a:buClr>
              <a:buSzPct val="75000"/>
              <a:buFont typeface="Symbol" charset="2"/>
              <a:buChar char=""/>
            </a:pPr>
            <a:r>
              <a:rPr lang="es-ES" sz="2800" b="0" strike="noStrike" spc="-1">
                <a:latin typeface="Arial"/>
              </a:rPr>
              <a:t>Segundo nivel del esquema</a:t>
            </a:r>
          </a:p>
          <a:p>
            <a:pPr marL="1296000" lvl="2" indent="-288000">
              <a:spcBef>
                <a:spcPts val="850"/>
              </a:spcBef>
              <a:buClr>
                <a:srgbClr val="000000"/>
              </a:buClr>
              <a:buSzPct val="45000"/>
              <a:buFont typeface="Wingdings" charset="2"/>
              <a:buChar char=""/>
            </a:pPr>
            <a:r>
              <a:rPr lang="es-ES" sz="2400" b="0" strike="noStrike" spc="-1">
                <a:latin typeface="Arial"/>
              </a:rPr>
              <a:t>Tercer nivel del esquema</a:t>
            </a:r>
          </a:p>
          <a:p>
            <a:pPr marL="1728000" lvl="3" indent="-216000">
              <a:spcBef>
                <a:spcPts val="567"/>
              </a:spcBef>
              <a:buClr>
                <a:srgbClr val="000000"/>
              </a:buClr>
              <a:buSzPct val="75000"/>
              <a:buFont typeface="Symbol" charset="2"/>
              <a:buChar char=""/>
            </a:pPr>
            <a:r>
              <a:rPr lang="es-ES" sz="2000" b="0" strike="noStrike" spc="-1">
                <a:latin typeface="Arial"/>
              </a:rPr>
              <a:t>Cuarto nivel del esquema</a:t>
            </a:r>
          </a:p>
          <a:p>
            <a:pPr marL="2160000" lvl="4" indent="-216000">
              <a:spcBef>
                <a:spcPts val="283"/>
              </a:spcBef>
              <a:buClr>
                <a:srgbClr val="000000"/>
              </a:buClr>
              <a:buSzPct val="45000"/>
              <a:buFont typeface="Wingdings" charset="2"/>
              <a:buChar char=""/>
            </a:pPr>
            <a:r>
              <a:rPr lang="es-ES" sz="2000" b="0" strike="noStrike" spc="-1">
                <a:latin typeface="Arial"/>
              </a:rPr>
              <a:t>Quinto nivel del esquema</a:t>
            </a:r>
          </a:p>
          <a:p>
            <a:pPr marL="2592000" lvl="5" indent="-216000">
              <a:spcBef>
                <a:spcPts val="283"/>
              </a:spcBef>
              <a:buClr>
                <a:srgbClr val="000000"/>
              </a:buClr>
              <a:buSzPct val="45000"/>
              <a:buFont typeface="Wingdings" charset="2"/>
              <a:buChar char=""/>
            </a:pPr>
            <a:r>
              <a:rPr lang="es-ES" sz="2000" b="0" strike="noStrike" spc="-1">
                <a:latin typeface="Arial"/>
              </a:rPr>
              <a:t>Sexto nivel del esquema</a:t>
            </a:r>
          </a:p>
          <a:p>
            <a:pPr marL="3024000" lvl="6" indent="-216000">
              <a:spcBef>
                <a:spcPts val="283"/>
              </a:spcBef>
              <a:buClr>
                <a:srgbClr val="000000"/>
              </a:buClr>
              <a:buSzPct val="45000"/>
              <a:buFont typeface="Wingdings" charset="2"/>
              <a:buChar char=""/>
            </a:pPr>
            <a:r>
              <a:rPr lang="es-ES" sz="20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 name="Table 1"/>
          <p:cNvGraphicFramePr/>
          <p:nvPr/>
        </p:nvGraphicFramePr>
        <p:xfrm>
          <a:off x="390240" y="1820880"/>
          <a:ext cx="8325720" cy="2127600"/>
        </p:xfrm>
        <a:graphic>
          <a:graphicData uri="http://schemas.openxmlformats.org/drawingml/2006/table">
            <a:tbl>
              <a:tblPr/>
              <a:tblGrid>
                <a:gridCol w="1408680"/>
                <a:gridCol w="3444480"/>
                <a:gridCol w="3472560"/>
              </a:tblGrid>
              <a:tr h="216000">
                <a:tc>
                  <a:txBody>
                    <a:bodyPr/>
                    <a:lstStyle/>
                    <a:p>
                      <a:pPr algn="ctr">
                        <a:lnSpc>
                          <a:spcPct val="100000"/>
                        </a:lnSpc>
                      </a:pPr>
                      <a:r>
                        <a:rPr lang="es-ES" sz="1200" b="1" strike="noStrike" spc="-1" dirty="0">
                          <a:solidFill>
                            <a:srgbClr val="FFFFFF"/>
                          </a:solidFill>
                          <a:latin typeface="Arial"/>
                        </a:rPr>
                        <a:t>Cuerpo técnico</a:t>
                      </a:r>
                      <a:endParaRPr lang="es-ES" sz="12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gridSpan="2">
                  <a:txBody>
                    <a:bodyPr/>
                    <a:lstStyle/>
                    <a:p>
                      <a:pPr>
                        <a:lnSpc>
                          <a:spcPct val="100000"/>
                        </a:lnSpc>
                      </a:pPr>
                      <a:r>
                        <a:rPr lang="es-ES" sz="1200" b="0" strike="noStrike" spc="-1">
                          <a:solidFill>
                            <a:srgbClr val="000000"/>
                          </a:solidFill>
                          <a:latin typeface="Arial"/>
                        </a:rPr>
                        <a:t>Juanma León, Joaquín Bornes, Víctor Jáuregui, José Luis de los Ríos</a:t>
                      </a:r>
                      <a:endParaRPr lang="es-E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lstStyle/>
                    <a:p>
                      <a:endParaRPr lang="es-ES"/>
                    </a:p>
                  </a:txBody>
                  <a:tcPr marL="90000" marR="90000">
                    <a:solidFill>
                      <a:srgbClr val="729FCF"/>
                    </a:solidFill>
                  </a:tcPr>
                </a:tc>
              </a:tr>
              <a:tr h="262440">
                <a:tc>
                  <a:txBody>
                    <a:bodyPr/>
                    <a:lstStyle/>
                    <a:p>
                      <a:pPr algn="ctr">
                        <a:lnSpc>
                          <a:spcPct val="100000"/>
                        </a:lnSpc>
                      </a:pPr>
                      <a:r>
                        <a:rPr lang="es-ES" sz="1200" b="1" strike="noStrike" spc="-1">
                          <a:solidFill>
                            <a:srgbClr val="FFFFFF"/>
                          </a:solidFill>
                          <a:latin typeface="Arial"/>
                        </a:rPr>
                        <a:t>Equipo</a:t>
                      </a:r>
                      <a:endParaRPr lang="es-E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gridSpan="2">
                  <a:txBody>
                    <a:bodyPr/>
                    <a:lstStyle/>
                    <a:p>
                      <a:pPr>
                        <a:lnSpc>
                          <a:spcPct val="100000"/>
                        </a:lnSpc>
                      </a:pPr>
                      <a:r>
                        <a:rPr lang="es-ES" sz="1200" b="0" strike="noStrike" spc="-1">
                          <a:solidFill>
                            <a:srgbClr val="000000"/>
                          </a:solidFill>
                          <a:latin typeface="Arial"/>
                        </a:rPr>
                        <a:t>Liga Nacional</a:t>
                      </a:r>
                      <a:endParaRPr lang="es-E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lstStyle/>
                    <a:p>
                      <a:endParaRPr lang="es-ES"/>
                    </a:p>
                  </a:txBody>
                  <a:tcPr marL="90000" marR="90000">
                    <a:solidFill>
                      <a:srgbClr val="729FCF"/>
                    </a:solidFill>
                  </a:tcPr>
                </a:tc>
              </a:tr>
              <a:tr h="437400">
                <a:tc>
                  <a:txBody>
                    <a:bodyPr/>
                    <a:lstStyle/>
                    <a:p>
                      <a:pPr algn="ctr">
                        <a:lnSpc>
                          <a:spcPct val="100000"/>
                        </a:lnSpc>
                      </a:pPr>
                      <a:r>
                        <a:rPr lang="es-ES" sz="1200" b="1" strike="noStrike" spc="-1">
                          <a:solidFill>
                            <a:srgbClr val="FFFFFF"/>
                          </a:solidFill>
                          <a:latin typeface="Arial"/>
                        </a:rPr>
                        <a:t>Nº Sesión</a:t>
                      </a:r>
                      <a:endParaRPr lang="es-ES" sz="1200" b="0" strike="noStrike" spc="-1">
                        <a:latin typeface="Arial"/>
                      </a:endParaRPr>
                    </a:p>
                    <a:p>
                      <a:pPr algn="ctr">
                        <a:lnSpc>
                          <a:spcPct val="100000"/>
                        </a:lnSpc>
                      </a:pPr>
                      <a:r>
                        <a:rPr lang="es-ES" sz="1200" b="1" strike="noStrike" spc="-1">
                          <a:solidFill>
                            <a:srgbClr val="FFFFFF"/>
                          </a:solidFill>
                          <a:latin typeface="Arial"/>
                        </a:rPr>
                        <a:t>X</a:t>
                      </a:r>
                      <a:endParaRPr lang="es-E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nSpc>
                          <a:spcPct val="100000"/>
                        </a:lnSpc>
                        <a:tabLst>
                          <a:tab pos="0" algn="l"/>
                        </a:tabLst>
                      </a:pPr>
                      <a:r>
                        <a:rPr lang="es-ES" sz="1200" b="1" strike="noStrike" spc="-1">
                          <a:solidFill>
                            <a:srgbClr val="000000"/>
                          </a:solidFill>
                          <a:latin typeface="Arial"/>
                        </a:rPr>
                        <a:t>FECHA: 07/10/2021</a:t>
                      </a:r>
                      <a:endParaRPr lang="es-ES" sz="1200" b="0" strike="noStrike" spc="-1">
                        <a:latin typeface="Arial"/>
                      </a:endParaRPr>
                    </a:p>
                    <a:p>
                      <a:pPr>
                        <a:lnSpc>
                          <a:spcPct val="100000"/>
                        </a:lnSpc>
                        <a:tabLst>
                          <a:tab pos="0" algn="l"/>
                        </a:tabLst>
                      </a:pPr>
                      <a:r>
                        <a:rPr lang="es-ES" sz="1200" b="1" strike="noStrike" spc="-1">
                          <a:solidFill>
                            <a:srgbClr val="000000"/>
                          </a:solidFill>
                          <a:latin typeface="Arial"/>
                        </a:rPr>
                        <a:t>LUGAR</a:t>
                      </a:r>
                      <a:r>
                        <a:rPr lang="es-ES" sz="1200" b="0" strike="noStrike" spc="-1">
                          <a:solidFill>
                            <a:srgbClr val="000000"/>
                          </a:solidFill>
                          <a:latin typeface="Arial"/>
                        </a:rPr>
                        <a:t>: fuente del Rey</a:t>
                      </a:r>
                      <a:endParaRPr lang="es-E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tabLst>
                          <a:tab pos="0" algn="l"/>
                        </a:tabLst>
                      </a:pPr>
                      <a:r>
                        <a:rPr lang="es-ES" sz="1200" b="1" strike="noStrike" spc="-1">
                          <a:solidFill>
                            <a:srgbClr val="000000"/>
                          </a:solidFill>
                          <a:latin typeface="Arial"/>
                        </a:rPr>
                        <a:t>MATERIAL:</a:t>
                      </a:r>
                      <a:r>
                        <a:rPr lang="es-ES" sz="1200" b="0" strike="noStrike" spc="-1">
                          <a:solidFill>
                            <a:srgbClr val="000000"/>
                          </a:solidFill>
                          <a:latin typeface="Arial"/>
                        </a:rPr>
                        <a:t> </a:t>
                      </a:r>
                      <a:endParaRPr lang="es-ES" sz="1200" b="0" strike="noStrike" spc="-1">
                        <a:latin typeface="Arial"/>
                      </a:endParaRPr>
                    </a:p>
                    <a:p>
                      <a:pPr>
                        <a:lnSpc>
                          <a:spcPct val="100000"/>
                        </a:lnSpc>
                        <a:tabLst>
                          <a:tab pos="0" algn="l"/>
                        </a:tabLst>
                      </a:pPr>
                      <a:r>
                        <a:rPr lang="es-ES" sz="1200" b="0" strike="noStrike" spc="-1">
                          <a:solidFill>
                            <a:srgbClr val="000000"/>
                          </a:solidFill>
                          <a:latin typeface="Arial"/>
                        </a:rPr>
                        <a:t>Conos, balones y petos.</a:t>
                      </a:r>
                      <a:endParaRPr lang="es-E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r>
              <a:tr h="560880">
                <a:tc>
                  <a:txBody>
                    <a:bodyPr/>
                    <a:lstStyle/>
                    <a:p>
                      <a:pPr algn="ctr">
                        <a:lnSpc>
                          <a:spcPct val="100000"/>
                        </a:lnSpc>
                      </a:pPr>
                      <a:r>
                        <a:rPr lang="es-ES" sz="1200" b="1" strike="noStrike" spc="-1">
                          <a:solidFill>
                            <a:srgbClr val="FFFFFF"/>
                          </a:solidFill>
                          <a:latin typeface="Arial"/>
                        </a:rPr>
                        <a:t>OBJETIVO PRINCIPAL</a:t>
                      </a:r>
                      <a:endParaRPr lang="es-E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gridSpan="2">
                  <a:txBody>
                    <a:bodyPr/>
                    <a:lstStyle/>
                    <a:p>
                      <a:r>
                        <a:rPr lang="es-ES" sz="1800" b="0" strike="noStrike" spc="-1" dirty="0">
                          <a:latin typeface="Arial"/>
                        </a:rPr>
                        <a:t>Bascular la línea defensiva</a:t>
                      </a:r>
                    </a:p>
                  </a:txBody>
                  <a:tcPr>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lstStyle/>
                    <a:p>
                      <a:endParaRPr lang="es-ES"/>
                    </a:p>
                  </a:txBody>
                  <a:tcPr marL="90000" marR="90000">
                    <a:solidFill>
                      <a:srgbClr val="729FCF"/>
                    </a:solidFill>
                  </a:tcPr>
                </a:tc>
              </a:tr>
              <a:tr h="560880">
                <a:tc>
                  <a:txBody>
                    <a:bodyPr/>
                    <a:lstStyle/>
                    <a:p>
                      <a:pPr algn="ctr">
                        <a:lnSpc>
                          <a:spcPct val="100000"/>
                        </a:lnSpc>
                      </a:pPr>
                      <a:r>
                        <a:rPr lang="es-ES" sz="1200" b="1" strike="noStrike" spc="-1">
                          <a:solidFill>
                            <a:srgbClr val="FFFFFF"/>
                          </a:solidFill>
                          <a:latin typeface="Arial"/>
                        </a:rPr>
                        <a:t>OBJETIVO SECUNDARIO</a:t>
                      </a:r>
                      <a:endParaRPr lang="es-E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gridSpan="2">
                  <a:txBody>
                    <a:bodyPr/>
                    <a:lstStyle/>
                    <a:p>
                      <a:r>
                        <a:rPr lang="es-ES" sz="1800" b="0" strike="noStrike" spc="-1" dirty="0">
                          <a:latin typeface="Arial"/>
                        </a:rPr>
                        <a:t>Encontrar líneas de pase favoreciendo los 4 carriles de circulación</a:t>
                      </a:r>
                    </a:p>
                  </a:txBody>
                  <a:tcPr>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lstStyle/>
                    <a:p>
                      <a:endParaRPr lang="es-ES"/>
                    </a:p>
                  </a:txBody>
                  <a:tcPr marL="90000" marR="90000">
                    <a:solidFill>
                      <a:srgbClr val="729FCF"/>
                    </a:solidFill>
                  </a:tcPr>
                </a:tc>
              </a:tr>
            </a:tbl>
          </a:graphicData>
        </a:graphic>
      </p:graphicFrame>
      <p:sp>
        <p:nvSpPr>
          <p:cNvPr id="46" name="CustomShape 2"/>
          <p:cNvSpPr/>
          <p:nvPr/>
        </p:nvSpPr>
        <p:spPr>
          <a:xfrm>
            <a:off x="390240" y="471600"/>
            <a:ext cx="8197920" cy="1337040"/>
          </a:xfrm>
          <a:prstGeom prst="rect">
            <a:avLst/>
          </a:prstGeom>
          <a:noFill/>
          <a:ln w="12700">
            <a:noFill/>
          </a:ln>
        </p:spPr>
        <p:style>
          <a:lnRef idx="0">
            <a:scrgbClr r="0" g="0" b="0"/>
          </a:lnRef>
          <a:fillRef idx="0">
            <a:scrgbClr r="0" g="0" b="0"/>
          </a:fillRef>
          <a:effectRef idx="0">
            <a:scrgbClr r="0" g="0" b="0"/>
          </a:effectRef>
          <a:fontRef idx="minor"/>
        </p:style>
        <p:txBody>
          <a:bodyPr lIns="38160" tIns="38160" rIns="38160" bIns="38160" anchor="ctr">
            <a:noAutofit/>
          </a:bodyPr>
          <a:lstStyle/>
          <a:p>
            <a:pPr algn="ctr">
              <a:lnSpc>
                <a:spcPct val="100000"/>
              </a:lnSpc>
              <a:tabLst>
                <a:tab pos="0" algn="l"/>
              </a:tabLst>
            </a:pPr>
            <a:r>
              <a:rPr lang="en-US" sz="4000" b="1" strike="noStrike" spc="-1">
                <a:solidFill>
                  <a:srgbClr val="008000"/>
                </a:solidFill>
                <a:latin typeface="Calibri"/>
                <a:ea typeface="DejaVu Sans"/>
              </a:rPr>
              <a:t>SESIÓN LIGA NACIONAL</a:t>
            </a:r>
            <a:endParaRPr lang="es-ES" sz="4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 name="Table 1"/>
          <p:cNvGraphicFramePr/>
          <p:nvPr>
            <p:extLst>
              <p:ext uri="{D42A27DB-BD31-4B8C-83A1-F6EECF244321}">
                <p14:modId xmlns:p14="http://schemas.microsoft.com/office/powerpoint/2010/main" val="770209438"/>
              </p:ext>
            </p:extLst>
          </p:nvPr>
        </p:nvGraphicFramePr>
        <p:xfrm>
          <a:off x="132120" y="168480"/>
          <a:ext cx="8785800" cy="5384880"/>
        </p:xfrm>
        <a:graphic>
          <a:graphicData uri="http://schemas.openxmlformats.org/drawingml/2006/table">
            <a:tbl>
              <a:tblPr/>
              <a:tblGrid>
                <a:gridCol w="2269440"/>
                <a:gridCol w="2269440"/>
                <a:gridCol w="2123280"/>
                <a:gridCol w="2123640"/>
              </a:tblGrid>
              <a:tr h="253800">
                <a:tc>
                  <a:txBody>
                    <a:bodyPr/>
                    <a:lstStyle/>
                    <a:p>
                      <a:pPr algn="ctr">
                        <a:lnSpc>
                          <a:spcPct val="100000"/>
                        </a:lnSpc>
                      </a:pPr>
                      <a:r>
                        <a:rPr lang="es-ES" sz="1000" b="1" strike="noStrike" spc="-1" dirty="0">
                          <a:solidFill>
                            <a:srgbClr val="FFFFFF"/>
                          </a:solidFill>
                          <a:latin typeface="Arial"/>
                        </a:rPr>
                        <a:t> ESPACIO: </a:t>
                      </a:r>
                      <a:endParaRPr lang="es-ES" sz="1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pPr>
                      <a:r>
                        <a:rPr lang="es-ES" sz="1000" b="1" strike="noStrike" spc="-1">
                          <a:solidFill>
                            <a:srgbClr val="FFFFFF"/>
                          </a:solidFill>
                          <a:latin typeface="Arial"/>
                        </a:rPr>
                        <a:t>DURACIÓN:  </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gridSpan="2">
                  <a:txBody>
                    <a:bodyPr/>
                    <a:lstStyle/>
                    <a:p>
                      <a:pPr algn="ctr">
                        <a:lnSpc>
                          <a:spcPct val="100000"/>
                        </a:lnSpc>
                      </a:pPr>
                      <a:r>
                        <a:rPr lang="es-ES" sz="1000" b="1" strike="noStrike" spc="-1">
                          <a:solidFill>
                            <a:srgbClr val="FFFFFF"/>
                          </a:solidFill>
                          <a:latin typeface="Arial"/>
                        </a:rPr>
                        <a:t>CONTENIDOS</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r>
              <a:tr h="574200">
                <a:tc rowSpan="3" gridSpan="2">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rowSpan="3" hMerge="1">
                  <a:txBody>
                    <a:bodyPr/>
                    <a:lstStyle/>
                    <a:p>
                      <a:endParaRPr lang="es-ES"/>
                    </a:p>
                  </a:txBody>
                  <a:tcPr marL="90000" marR="90000">
                    <a:solidFill>
                      <a:srgbClr val="729FCF"/>
                    </a:solidFill>
                  </a:tcPr>
                </a:tc>
                <a:tc gridSpan="2">
                  <a:txBody>
                    <a:bodyPr/>
                    <a:lstStyle/>
                    <a:p>
                      <a:pPr marL="0" marR="0" indent="0" defTabSz="914400" eaLnBrk="1" fontAlgn="auto" latinLnBrk="0" hangingPunct="1">
                        <a:lnSpc>
                          <a:spcPct val="100000"/>
                        </a:lnSpc>
                        <a:spcBef>
                          <a:spcPts val="0"/>
                        </a:spcBef>
                        <a:spcAft>
                          <a:spcPts val="0"/>
                        </a:spcAft>
                        <a:buClrTx/>
                        <a:buSzTx/>
                        <a:buFontTx/>
                        <a:buNone/>
                        <a:tabLst/>
                        <a:defRPr/>
                      </a:pPr>
                      <a:r>
                        <a:rPr lang="es-ES" sz="1500" b="0" strike="noStrike" spc="-1" dirty="0" smtClean="0">
                          <a:latin typeface="+mn-lt"/>
                        </a:rPr>
                        <a:t>Bascular la línea defensiva</a:t>
                      </a:r>
                    </a:p>
                    <a:p>
                      <a:pPr marL="0" marR="0" indent="0" defTabSz="914400" eaLnBrk="1" fontAlgn="auto" latinLnBrk="0" hangingPunct="1">
                        <a:lnSpc>
                          <a:spcPct val="100000"/>
                        </a:lnSpc>
                        <a:spcBef>
                          <a:spcPts val="0"/>
                        </a:spcBef>
                        <a:spcAft>
                          <a:spcPts val="0"/>
                        </a:spcAft>
                        <a:buClrTx/>
                        <a:buSzTx/>
                        <a:buFontTx/>
                        <a:buNone/>
                        <a:tabLst/>
                        <a:defRPr/>
                      </a:pPr>
                      <a:r>
                        <a:rPr lang="es-ES" sz="1500" b="0" strike="noStrike" spc="-1" dirty="0" smtClean="0">
                          <a:latin typeface="+mn-lt"/>
                        </a:rPr>
                        <a:t>Encontrar líneas de pase favoreciendo los carriles de circulación</a:t>
                      </a:r>
                    </a:p>
                  </a:txBody>
                  <a:tcPr>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lstStyle/>
                    <a:p>
                      <a:endParaRPr lang="es-ES"/>
                    </a:p>
                  </a:txBody>
                  <a:tcPr marL="90000" marR="90000">
                    <a:solidFill>
                      <a:srgbClr val="729FCF"/>
                    </a:solidFill>
                  </a:tcPr>
                </a:tc>
              </a:tr>
              <a:tr h="33732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gridSpan="2">
                  <a:txBody>
                    <a:bodyPr/>
                    <a:lstStyle/>
                    <a:p>
                      <a:pPr algn="ctr">
                        <a:lnSpc>
                          <a:spcPct val="100000"/>
                        </a:lnSpc>
                      </a:pPr>
                      <a:r>
                        <a:rPr lang="es-ES" sz="1000" b="1" strike="noStrike" spc="-1" dirty="0">
                          <a:solidFill>
                            <a:srgbClr val="FFFFFF"/>
                          </a:solidFill>
                          <a:latin typeface="Arial"/>
                        </a:rPr>
                        <a:t>EXPLICACIÓN DE LA TAREA.</a:t>
                      </a:r>
                      <a:endParaRPr lang="es-ES" sz="1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r>
              <a:tr h="161856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gridSpan="2">
                  <a:txBody>
                    <a:bodyPr/>
                    <a:lstStyle/>
                    <a:p>
                      <a:pPr algn="l">
                        <a:lnSpc>
                          <a:spcPct val="100000"/>
                        </a:lnSpc>
                        <a:tabLst>
                          <a:tab pos="0" algn="l"/>
                        </a:tabLst>
                      </a:pPr>
                      <a:r>
                        <a:rPr lang="es-ES" sz="1000" b="0" strike="noStrike" spc="-1" dirty="0" smtClean="0">
                          <a:solidFill>
                            <a:srgbClr val="000000"/>
                          </a:solidFill>
                          <a:latin typeface="Arial"/>
                        </a:rPr>
                        <a:t>Grupos de 9 jugadores. Espacio de juego delimitado en 5 zonas, dos de ellas ofensivas</a:t>
                      </a:r>
                      <a:r>
                        <a:rPr lang="es-ES" sz="1000" b="0" strike="noStrike" spc="-1" baseline="0" dirty="0" smtClean="0">
                          <a:solidFill>
                            <a:srgbClr val="000000"/>
                          </a:solidFill>
                          <a:latin typeface="Arial"/>
                        </a:rPr>
                        <a:t> + 2 carriles defensivos. Cada jugador del equipo azul permanecerá en una de las zonas ofensivas. El equipo rojo por su parte se distribuirá en los carriles defensivos (véase imagen). El objetivo del equipo azul juntos con los comodines (jugadores amarillos) será progresar en el juego contactando con un jugador azul de la próxima zona. Una vez haya ocurrido eso, los dos jugadores amarillos progresarán a la zona de balón. Así sucesivamente. En caso de robo </a:t>
                      </a:r>
                      <a:r>
                        <a:rPr lang="es-ES" sz="1000" b="0" strike="noStrike" spc="-1" baseline="0" dirty="0" err="1" smtClean="0">
                          <a:solidFill>
                            <a:srgbClr val="000000"/>
                          </a:solidFill>
                          <a:latin typeface="Arial"/>
                        </a:rPr>
                        <a:t>PTP</a:t>
                      </a:r>
                      <a:r>
                        <a:rPr lang="es-ES" sz="1000" b="0" strike="noStrike" spc="-1" baseline="0" dirty="0" smtClean="0">
                          <a:solidFill>
                            <a:srgbClr val="000000"/>
                          </a:solidFill>
                          <a:latin typeface="Arial"/>
                        </a:rPr>
                        <a:t>.</a:t>
                      </a:r>
                      <a:endParaRPr lang="es-ES" sz="1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hMerge="1">
                  <a:txBody>
                    <a:bodyPr/>
                    <a:lstStyle/>
                    <a:p>
                      <a:endParaRPr lang="es-ES"/>
                    </a:p>
                  </a:txBody>
                  <a:tcPr marL="90000" marR="90000">
                    <a:solidFill>
                      <a:srgbClr val="729FCF"/>
                    </a:solidFill>
                  </a:tcPr>
                </a:tc>
              </a:tr>
              <a:tr h="412560">
                <a:tc gridSpan="2">
                  <a:txBody>
                    <a:bodyPr/>
                    <a:lstStyle/>
                    <a:p>
                      <a:pPr algn="ctr">
                        <a:lnSpc>
                          <a:spcPct val="100000"/>
                        </a:lnSpc>
                      </a:pPr>
                      <a:r>
                        <a:rPr lang="es-ES" sz="1000" b="1" strike="noStrike" spc="-1">
                          <a:solidFill>
                            <a:srgbClr val="FFFFFF"/>
                          </a:solidFill>
                          <a:latin typeface="Arial"/>
                        </a:rPr>
                        <a:t>ASPECTOS QUE VOY A INCIDIR/CORREGIR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c>
                  <a:txBody>
                    <a:bodyPr/>
                    <a:lstStyle/>
                    <a:p>
                      <a:pPr algn="ctr">
                        <a:lnSpc>
                          <a:spcPct val="100000"/>
                        </a:lnSpc>
                      </a:pPr>
                      <a:r>
                        <a:rPr lang="es-ES" sz="1000" b="1" strike="noStrike" spc="-1">
                          <a:solidFill>
                            <a:srgbClr val="FFFFFF"/>
                          </a:solidFill>
                          <a:latin typeface="Arial"/>
                        </a:rPr>
                        <a:t>¿CÓMO VOY A GENERAR UN NIVEL MÁS DE DIFICULTAD?</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tabLst>
                          <a:tab pos="0" algn="l"/>
                        </a:tabLst>
                      </a:pPr>
                      <a:r>
                        <a:rPr lang="es-ES" sz="1000" b="1" strike="noStrike" spc="-1">
                          <a:solidFill>
                            <a:srgbClr val="FFFFFF"/>
                          </a:solidFill>
                          <a:latin typeface="Arial"/>
                        </a:rPr>
                        <a:t>¿CÓMO VOY A GENERAR INCERTIDUMBRE?</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941040">
                <a:tc rowSpan="3" gridSpan="2">
                  <a:txBody>
                    <a:bodyPr/>
                    <a:lstStyle/>
                    <a:p>
                      <a:pPr>
                        <a:lnSpc>
                          <a:spcPct val="100000"/>
                        </a:lnSpc>
                        <a:tabLst>
                          <a:tab pos="0" algn="l"/>
                        </a:tabLst>
                      </a:pPr>
                      <a:r>
                        <a:rPr lang="es-ES" sz="1000" b="0" strike="noStrike" spc="-1">
                          <a:solidFill>
                            <a:srgbClr val="000000"/>
                          </a:solidFill>
                          <a:latin typeface="Arial"/>
                        </a:rPr>
                        <a:t>-.</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rowSpan="3" hMerge="1">
                  <a:txBody>
                    <a:bodyPr/>
                    <a:lstStyle/>
                    <a:p>
                      <a:endParaRPr lang="es-ES"/>
                    </a:p>
                  </a:txBody>
                  <a:tcPr marL="90000" marR="90000">
                    <a:solidFill>
                      <a:srgbClr val="729FCF"/>
                    </a:solidFill>
                  </a:tcPr>
                </a:tc>
                <a:tc>
                  <a:txBody>
                    <a:bodyPr/>
                    <a:lstStyle/>
                    <a:p>
                      <a:r>
                        <a:rPr lang="es-ES" sz="1100" dirty="0" smtClean="0"/>
                        <a:t>Limitaremos toques</a:t>
                      </a:r>
                      <a:endParaRPr lang="es-ES" sz="1100" dirty="0"/>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r>
                        <a:rPr lang="es-ES" sz="1100" dirty="0" smtClean="0"/>
                        <a:t>Introducción</a:t>
                      </a:r>
                      <a:r>
                        <a:rPr lang="es-ES" sz="1100" baseline="0" dirty="0" smtClean="0"/>
                        <a:t> de balones</a:t>
                      </a:r>
                      <a:endParaRPr lang="es-ES" sz="1100" dirty="0"/>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46044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a:txBody>
                    <a:bodyPr/>
                    <a:lstStyle/>
                    <a:p>
                      <a:pPr algn="ctr">
                        <a:lnSpc>
                          <a:spcPct val="100000"/>
                        </a:lnSpc>
                      </a:pPr>
                      <a:r>
                        <a:rPr lang="es-ES" sz="1000" b="1" strike="noStrike" spc="-1">
                          <a:solidFill>
                            <a:srgbClr val="FFFFFF"/>
                          </a:solidFill>
                          <a:latin typeface="Arial"/>
                        </a:rPr>
                        <a:t>¿CÓMO VOY A GENERAR COMPETITIVIDAD?</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tabLst>
                          <a:tab pos="0" algn="l"/>
                        </a:tabLst>
                      </a:pPr>
                      <a:r>
                        <a:rPr lang="es-ES" sz="1000" b="1" strike="noStrike" spc="-1">
                          <a:solidFill>
                            <a:srgbClr val="FFFFFF"/>
                          </a:solidFill>
                          <a:latin typeface="Arial"/>
                        </a:rPr>
                        <a:t>IDENTIFICA LOS MOMENTOS TÁCTICOS DE LA TAREA.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58392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a:txBody>
                    <a:bodyPr/>
                    <a:lstStyle/>
                    <a:p>
                      <a:r>
                        <a:rPr lang="es-ES" sz="1100" dirty="0" smtClean="0"/>
                        <a:t>Puntuaciones</a:t>
                      </a:r>
                      <a:r>
                        <a:rPr lang="es-ES" sz="1100" baseline="0" dirty="0" smtClean="0"/>
                        <a:t> por cada progresión completa</a:t>
                      </a:r>
                      <a:endParaRPr lang="es-ES" sz="1100" dirty="0"/>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endParaRPr lang="es-ES" dirty="0"/>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bl>
          </a:graphicData>
        </a:graphic>
      </p:graphicFrame>
      <p:graphicFrame>
        <p:nvGraphicFramePr>
          <p:cNvPr id="48" name="Table 2"/>
          <p:cNvGraphicFramePr/>
          <p:nvPr/>
        </p:nvGraphicFramePr>
        <p:xfrm>
          <a:off x="132120" y="5735160"/>
          <a:ext cx="8785800" cy="1341120"/>
        </p:xfrm>
        <a:graphic>
          <a:graphicData uri="http://schemas.openxmlformats.org/drawingml/2006/table">
            <a:tbl>
              <a:tblPr/>
              <a:tblGrid>
                <a:gridCol w="1239120"/>
                <a:gridCol w="7546680"/>
              </a:tblGrid>
              <a:tr h="233640">
                <a:tc>
                  <a:txBody>
                    <a:bodyPr/>
                    <a:lstStyle/>
                    <a:p>
                      <a:pPr algn="ctr">
                        <a:lnSpc>
                          <a:spcPct val="100000"/>
                        </a:lnSpc>
                      </a:pPr>
                      <a:r>
                        <a:rPr lang="es-ES" sz="1000" b="1" strike="noStrike" spc="-1">
                          <a:solidFill>
                            <a:srgbClr val="FFFFFF"/>
                          </a:solidFill>
                          <a:latin typeface="Arial"/>
                        </a:rPr>
                        <a:t>TÉCNICO</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pPr>
                      <a:r>
                        <a:rPr lang="es-ES" sz="1000" b="1" strike="noStrike" spc="-1">
                          <a:solidFill>
                            <a:srgbClr val="FFFFFF"/>
                          </a:solidFill>
                          <a:latin typeface="Arial"/>
                        </a:rPr>
                        <a:t>ROLES DEL CUERPO TÉCNICO</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242280">
                <a:tc>
                  <a:txBody>
                    <a:bodyPr/>
                    <a:lstStyle/>
                    <a:p>
                      <a:pPr algn="ctr">
                        <a:lnSpc>
                          <a:spcPct val="100000"/>
                        </a:lnSpc>
                      </a:pPr>
                      <a:r>
                        <a:rPr lang="es-ES" sz="1000" b="0" strike="noStrike" spc="-1">
                          <a:solidFill>
                            <a:srgbClr val="000000"/>
                          </a:solidFill>
                          <a:latin typeface="Arial"/>
                        </a:rPr>
                        <a:t>1º ENTRENADOR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36160">
                <a:tc>
                  <a:txBody>
                    <a:bodyPr/>
                    <a:lstStyle/>
                    <a:p>
                      <a:pPr algn="ctr">
                        <a:lnSpc>
                          <a:spcPct val="100000"/>
                        </a:lnSpc>
                      </a:pPr>
                      <a:r>
                        <a:rPr lang="es-ES" sz="1000" b="0" strike="noStrike" spc="-1">
                          <a:solidFill>
                            <a:srgbClr val="000000"/>
                          </a:solidFill>
                          <a:latin typeface="Arial"/>
                        </a:rPr>
                        <a:t>2º ENTRENADOR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33640">
                <a:tc>
                  <a:txBody>
                    <a:bodyPr/>
                    <a:lstStyle/>
                    <a:p>
                      <a:pPr algn="ctr">
                        <a:lnSpc>
                          <a:spcPct val="100000"/>
                        </a:lnSpc>
                      </a:pPr>
                      <a:r>
                        <a:rPr lang="es-ES" sz="1000" b="0" strike="noStrike" spc="-1">
                          <a:solidFill>
                            <a:srgbClr val="000000"/>
                          </a:solidFill>
                          <a:latin typeface="Arial"/>
                        </a:rPr>
                        <a:t>PF</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bl>
          </a:graphicData>
        </a:graphic>
      </p:graphicFrame>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476672"/>
            <a:ext cx="4392488" cy="24707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 name="Table 1"/>
          <p:cNvGraphicFramePr/>
          <p:nvPr>
            <p:extLst>
              <p:ext uri="{D42A27DB-BD31-4B8C-83A1-F6EECF244321}">
                <p14:modId xmlns:p14="http://schemas.microsoft.com/office/powerpoint/2010/main" val="1556271541"/>
              </p:ext>
            </p:extLst>
          </p:nvPr>
        </p:nvGraphicFramePr>
        <p:xfrm>
          <a:off x="132120" y="168480"/>
          <a:ext cx="8785800" cy="5307960"/>
        </p:xfrm>
        <a:graphic>
          <a:graphicData uri="http://schemas.openxmlformats.org/drawingml/2006/table">
            <a:tbl>
              <a:tblPr/>
              <a:tblGrid>
                <a:gridCol w="2269440"/>
                <a:gridCol w="2269440"/>
                <a:gridCol w="2123280"/>
                <a:gridCol w="2123640"/>
              </a:tblGrid>
              <a:tr h="253800">
                <a:tc>
                  <a:txBody>
                    <a:bodyPr/>
                    <a:lstStyle/>
                    <a:p>
                      <a:pPr algn="ctr">
                        <a:lnSpc>
                          <a:spcPct val="100000"/>
                        </a:lnSpc>
                      </a:pPr>
                      <a:r>
                        <a:rPr lang="es-ES" sz="1000" b="1" strike="noStrike" spc="-1" dirty="0">
                          <a:solidFill>
                            <a:srgbClr val="FFFFFF"/>
                          </a:solidFill>
                          <a:latin typeface="Arial"/>
                        </a:rPr>
                        <a:t> ESPACIO: </a:t>
                      </a:r>
                      <a:r>
                        <a:rPr lang="es-ES" sz="1000" b="1" strike="noStrike" spc="-1" dirty="0" smtClean="0">
                          <a:solidFill>
                            <a:srgbClr val="FFFFFF"/>
                          </a:solidFill>
                          <a:latin typeface="Arial"/>
                        </a:rPr>
                        <a:t>Medio campo</a:t>
                      </a:r>
                      <a:endParaRPr lang="es-ES" sz="1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pPr>
                      <a:r>
                        <a:rPr lang="es-ES" sz="1000" b="1" strike="noStrike" spc="-1" dirty="0">
                          <a:solidFill>
                            <a:srgbClr val="FFFFFF"/>
                          </a:solidFill>
                          <a:latin typeface="Arial"/>
                        </a:rPr>
                        <a:t>DURACIÓN:  </a:t>
                      </a:r>
                      <a:r>
                        <a:rPr lang="es-ES" sz="1000" b="1" strike="noStrike" spc="-1" dirty="0" smtClean="0">
                          <a:solidFill>
                            <a:srgbClr val="FFFFFF"/>
                          </a:solidFill>
                          <a:latin typeface="Arial"/>
                        </a:rPr>
                        <a:t>4 series de 4´</a:t>
                      </a:r>
                      <a:endParaRPr lang="es-ES" sz="1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gridSpan="2">
                  <a:txBody>
                    <a:bodyPr/>
                    <a:lstStyle/>
                    <a:p>
                      <a:pPr algn="ctr">
                        <a:lnSpc>
                          <a:spcPct val="100000"/>
                        </a:lnSpc>
                      </a:pPr>
                      <a:r>
                        <a:rPr lang="es-ES" sz="1000" b="1" strike="noStrike" spc="-1">
                          <a:solidFill>
                            <a:srgbClr val="FFFFFF"/>
                          </a:solidFill>
                          <a:latin typeface="Arial"/>
                        </a:rPr>
                        <a:t>CONTENIDOS</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r>
              <a:tr h="659160">
                <a:tc rowSpan="3" gridSpan="2">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rowSpan="3" hMerge="1">
                  <a:txBody>
                    <a:bodyPr/>
                    <a:lstStyle/>
                    <a:p>
                      <a:endParaRPr lang="es-ES"/>
                    </a:p>
                  </a:txBody>
                  <a:tcPr marL="90000" marR="90000">
                    <a:solidFill>
                      <a:srgbClr val="729FCF"/>
                    </a:solidFill>
                  </a:tcPr>
                </a:tc>
                <a:tc gridSpan="2">
                  <a:txBody>
                    <a:bodyPr/>
                    <a:lstStyle/>
                    <a:p>
                      <a:pPr>
                        <a:lnSpc>
                          <a:spcPct val="100000"/>
                        </a:lnSpc>
                        <a:tabLst>
                          <a:tab pos="0" algn="l"/>
                        </a:tabLst>
                      </a:pPr>
                      <a:r>
                        <a:rPr lang="es-ES" sz="1000" b="1" strike="noStrike" spc="-1">
                          <a:solidFill>
                            <a:srgbClr val="000000"/>
                          </a:solidFill>
                          <a:latin typeface="Arial"/>
                        </a:rPr>
                        <a:t>DEFENSA DE PASILLOS INTERIORES Y BASCULACIONES PARA OBLIGAR AL CONTRARIO A SALIR POR FUERA Y DEFENSA DE CENTRO LATERAL</a:t>
                      </a:r>
                      <a:endParaRPr lang="es-ES" sz="1000" b="0" strike="noStrike" spc="-1">
                        <a:latin typeface="Arial"/>
                      </a:endParaRPr>
                    </a:p>
                    <a:p>
                      <a:pPr>
                        <a:lnSpc>
                          <a:spcPct val="100000"/>
                        </a:lnSpc>
                        <a:tabLst>
                          <a:tab pos="0" algn="l"/>
                        </a:tabLst>
                      </a:pP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lstStyle/>
                    <a:p>
                      <a:endParaRPr lang="es-ES"/>
                    </a:p>
                  </a:txBody>
                  <a:tcPr marL="90000" marR="90000">
                    <a:solidFill>
                      <a:srgbClr val="729FCF"/>
                    </a:solidFill>
                  </a:tcPr>
                </a:tc>
              </a:tr>
              <a:tr h="33732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gridSpan="2">
                  <a:txBody>
                    <a:bodyPr/>
                    <a:lstStyle/>
                    <a:p>
                      <a:pPr algn="ctr">
                        <a:lnSpc>
                          <a:spcPct val="100000"/>
                        </a:lnSpc>
                      </a:pPr>
                      <a:r>
                        <a:rPr lang="es-ES" sz="1000" b="1" strike="noStrike" spc="-1">
                          <a:solidFill>
                            <a:srgbClr val="FFFFFF"/>
                          </a:solidFill>
                          <a:latin typeface="Arial"/>
                        </a:rPr>
                        <a:t>EXPLICACIÓN DE LA TAREA.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r>
              <a:tr h="161856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gridSpan="2">
                  <a:txBody>
                    <a:bodyPr/>
                    <a:lstStyle/>
                    <a:p>
                      <a:pPr algn="ctr">
                        <a:lnSpc>
                          <a:spcPct val="100000"/>
                        </a:lnSpc>
                        <a:tabLst>
                          <a:tab pos="0" algn="l"/>
                        </a:tabLst>
                      </a:pPr>
                      <a:r>
                        <a:rPr lang="es-ES" sz="1000" b="1" strike="noStrike" spc="-1" dirty="0">
                          <a:solidFill>
                            <a:srgbClr val="000000"/>
                          </a:solidFill>
                          <a:latin typeface="Arial"/>
                        </a:rPr>
                        <a:t>SE SITÚA LA LÍNEA DE 4 ENTRE DOS PICAS DE MANERA QUE NO DEBEN PERMITIR QUE SE FILTRE BALÓN POR DENTRO. AL OTRO LADO DE LAS PICAS UN PUNTA QUE SE VA </a:t>
                      </a:r>
                      <a:r>
                        <a:rPr lang="es-ES" sz="1000" b="1" strike="noStrike" spc="-1" dirty="0" err="1">
                          <a:solidFill>
                            <a:srgbClr val="000000"/>
                          </a:solidFill>
                          <a:latin typeface="Arial"/>
                        </a:rPr>
                        <a:t>METINDO</a:t>
                      </a:r>
                      <a:r>
                        <a:rPr lang="es-ES" sz="1000" b="1" strike="noStrike" spc="-1" dirty="0">
                          <a:solidFill>
                            <a:srgbClr val="000000"/>
                          </a:solidFill>
                          <a:latin typeface="Arial"/>
                        </a:rPr>
                        <a:t> EN LÍNEA DE PASE PARA QUE PUEDA CONTROLAR ORIENTADO Y FINALIZAR</a:t>
                      </a:r>
                      <a:r>
                        <a:rPr lang="es-ES" sz="1000" b="1" strike="noStrike" spc="-1" dirty="0" smtClean="0">
                          <a:solidFill>
                            <a:srgbClr val="000000"/>
                          </a:solidFill>
                          <a:latin typeface="Arial"/>
                        </a:rPr>
                        <a:t>.</a:t>
                      </a:r>
                    </a:p>
                    <a:p>
                      <a:pPr algn="ctr">
                        <a:lnSpc>
                          <a:spcPct val="100000"/>
                        </a:lnSpc>
                        <a:tabLst>
                          <a:tab pos="0" algn="l"/>
                        </a:tabLst>
                      </a:pPr>
                      <a:r>
                        <a:rPr lang="es-ES" sz="1000" b="1" strike="noStrike" spc="-1" dirty="0" smtClean="0">
                          <a:solidFill>
                            <a:srgbClr val="FF0000"/>
                          </a:solidFill>
                          <a:latin typeface="Arial"/>
                        </a:rPr>
                        <a:t>Cada cierto tiempo a la señal deberán hacer</a:t>
                      </a:r>
                      <a:r>
                        <a:rPr lang="es-ES" sz="1000" b="1" strike="noStrike" spc="-1" baseline="0" dirty="0" smtClean="0">
                          <a:solidFill>
                            <a:srgbClr val="FF0000"/>
                          </a:solidFill>
                          <a:latin typeface="Arial"/>
                        </a:rPr>
                        <a:t> un sprint, cambiando zonas de juego. </a:t>
                      </a:r>
                    </a:p>
                    <a:p>
                      <a:pPr algn="ctr">
                        <a:lnSpc>
                          <a:spcPct val="100000"/>
                        </a:lnSpc>
                        <a:tabLst>
                          <a:tab pos="0" algn="l"/>
                        </a:tabLst>
                      </a:pPr>
                      <a:r>
                        <a:rPr lang="es-ES" sz="1000" b="1" strike="noStrike" spc="-1" baseline="0" dirty="0" smtClean="0">
                          <a:solidFill>
                            <a:srgbClr val="FF0000"/>
                          </a:solidFill>
                          <a:latin typeface="Arial"/>
                        </a:rPr>
                        <a:t>En caso de filtración de pase, jugadores defensivos realizarán repliegue intensivo.</a:t>
                      </a:r>
                      <a:endParaRPr lang="es-ES" sz="1000" b="0" strike="noStrike" spc="-1" dirty="0">
                        <a:solidFill>
                          <a:srgbClr val="FF0000"/>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hMerge="1">
                  <a:txBody>
                    <a:bodyPr/>
                    <a:lstStyle/>
                    <a:p>
                      <a:endParaRPr lang="es-ES"/>
                    </a:p>
                  </a:txBody>
                  <a:tcPr marL="90000" marR="90000">
                    <a:solidFill>
                      <a:srgbClr val="729FCF"/>
                    </a:solidFill>
                  </a:tcPr>
                </a:tc>
              </a:tr>
              <a:tr h="412560">
                <a:tc gridSpan="2">
                  <a:txBody>
                    <a:bodyPr/>
                    <a:lstStyle/>
                    <a:p>
                      <a:pPr algn="ctr">
                        <a:lnSpc>
                          <a:spcPct val="100000"/>
                        </a:lnSpc>
                      </a:pPr>
                      <a:r>
                        <a:rPr lang="es-ES" sz="1000" b="1" strike="noStrike" spc="-1">
                          <a:solidFill>
                            <a:srgbClr val="FFFFFF"/>
                          </a:solidFill>
                          <a:latin typeface="Arial"/>
                        </a:rPr>
                        <a:t>ASPECTOS QUE VOY A INCIDIR/CORREGIR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c>
                  <a:txBody>
                    <a:bodyPr/>
                    <a:lstStyle/>
                    <a:p>
                      <a:pPr algn="ctr">
                        <a:lnSpc>
                          <a:spcPct val="100000"/>
                        </a:lnSpc>
                      </a:pPr>
                      <a:r>
                        <a:rPr lang="es-ES" sz="1000" b="1" strike="noStrike" spc="-1">
                          <a:solidFill>
                            <a:srgbClr val="FFFFFF"/>
                          </a:solidFill>
                          <a:latin typeface="Arial"/>
                        </a:rPr>
                        <a:t>¿CÓMO VOY A GENERAR UN NIVEL MÁS DE DIFICULTAD?</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tabLst>
                          <a:tab pos="0" algn="l"/>
                        </a:tabLst>
                      </a:pPr>
                      <a:r>
                        <a:rPr lang="es-ES" sz="1000" b="1" strike="noStrike" spc="-1">
                          <a:solidFill>
                            <a:srgbClr val="FFFFFF"/>
                          </a:solidFill>
                          <a:latin typeface="Arial"/>
                        </a:rPr>
                        <a:t>¿CÓMO VOY A GENERAR INCERTIDUMBRE?</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941040">
                <a:tc rowSpan="3" gridSpan="2">
                  <a:txBody>
                    <a:bodyPr/>
                    <a:lstStyle/>
                    <a:p>
                      <a:pPr marL="171360" indent="-170640">
                        <a:lnSpc>
                          <a:spcPct val="100000"/>
                        </a:lnSpc>
                        <a:buClr>
                          <a:srgbClr val="000000"/>
                        </a:buClr>
                        <a:buFont typeface="Arial"/>
                        <a:buChar char="•"/>
                      </a:pPr>
                      <a:r>
                        <a:rPr lang="es-ES" sz="1000" b="0" strike="noStrike" spc="-1">
                          <a:solidFill>
                            <a:srgbClr val="000000"/>
                          </a:solidFill>
                          <a:latin typeface="Arial"/>
                        </a:rPr>
                        <a:t>TRABAJO DE LA ZONA</a:t>
                      </a:r>
                      <a:endParaRPr lang="es-ES" sz="1000" b="0" strike="noStrike" spc="-1">
                        <a:latin typeface="Arial"/>
                      </a:endParaRPr>
                    </a:p>
                    <a:p>
                      <a:pPr marL="171360" indent="-170640">
                        <a:lnSpc>
                          <a:spcPct val="100000"/>
                        </a:lnSpc>
                        <a:buClr>
                          <a:srgbClr val="000000"/>
                        </a:buClr>
                        <a:buFont typeface="Arial"/>
                        <a:buChar char="•"/>
                      </a:pPr>
                      <a:r>
                        <a:rPr lang="es-ES" sz="1000" b="0" strike="noStrike" spc="-1">
                          <a:solidFill>
                            <a:srgbClr val="000000"/>
                          </a:solidFill>
                          <a:latin typeface="Arial"/>
                        </a:rPr>
                        <a:t>BASCULACIONES</a:t>
                      </a:r>
                      <a:endParaRPr lang="es-ES" sz="1000" b="0" strike="noStrike" spc="-1">
                        <a:latin typeface="Arial"/>
                      </a:endParaRPr>
                    </a:p>
                    <a:p>
                      <a:pPr marL="171360" indent="-170640">
                        <a:lnSpc>
                          <a:spcPct val="100000"/>
                        </a:lnSpc>
                        <a:buClr>
                          <a:srgbClr val="000000"/>
                        </a:buClr>
                        <a:buFont typeface="Arial"/>
                        <a:buChar char="•"/>
                      </a:pPr>
                      <a:r>
                        <a:rPr lang="es-ES" sz="1000" b="0" strike="noStrike" spc="-1">
                          <a:solidFill>
                            <a:srgbClr val="000000"/>
                          </a:solidFill>
                          <a:latin typeface="Arial"/>
                        </a:rPr>
                        <a:t>INTERCEPTACIONES</a:t>
                      </a:r>
                      <a:endParaRPr lang="es-ES" sz="1000" b="0" strike="noStrike" spc="-1">
                        <a:latin typeface="Arial"/>
                      </a:endParaRPr>
                    </a:p>
                    <a:p>
                      <a:pPr marL="171360" indent="-170640">
                        <a:lnSpc>
                          <a:spcPct val="100000"/>
                        </a:lnSpc>
                        <a:buClr>
                          <a:srgbClr val="000000"/>
                        </a:buClr>
                        <a:buFont typeface="Arial"/>
                        <a:buChar char="•"/>
                      </a:pPr>
                      <a:r>
                        <a:rPr lang="es-ES" sz="1000" b="0" strike="noStrike" spc="-1">
                          <a:solidFill>
                            <a:srgbClr val="000000"/>
                          </a:solidFill>
                          <a:latin typeface="Arial"/>
                        </a:rPr>
                        <a:t>CIERRE DE PASILLO INTERIOR</a:t>
                      </a:r>
                      <a:endParaRPr lang="es-ES" sz="1000" b="0" strike="noStrike" spc="-1">
                        <a:latin typeface="Arial"/>
                      </a:endParaRPr>
                    </a:p>
                    <a:p>
                      <a:pPr marL="171360" indent="-170640">
                        <a:lnSpc>
                          <a:spcPct val="100000"/>
                        </a:lnSpc>
                        <a:buClr>
                          <a:srgbClr val="000000"/>
                        </a:buClr>
                        <a:buFont typeface="Arial"/>
                        <a:buChar char="•"/>
                      </a:pPr>
                      <a:r>
                        <a:rPr lang="es-ES" sz="1000" b="0" strike="noStrike" spc="-1">
                          <a:solidFill>
                            <a:srgbClr val="000000"/>
                          </a:solidFill>
                          <a:latin typeface="Arial"/>
                        </a:rPr>
                        <a:t>DEFENSA DE CENTRO LATERALSUPERFICIE DE CONTACTO EN CENTRO LATERAL</a:t>
                      </a:r>
                      <a:endParaRPr lang="es-ES" sz="1000" b="0" strike="noStrike" spc="-1">
                        <a:latin typeface="Arial"/>
                      </a:endParaRPr>
                    </a:p>
                    <a:p>
                      <a:pPr marL="171360" indent="-170640">
                        <a:lnSpc>
                          <a:spcPct val="100000"/>
                        </a:lnSpc>
                        <a:buClr>
                          <a:srgbClr val="000000"/>
                        </a:buClr>
                        <a:buFont typeface="Arial"/>
                        <a:buChar char="•"/>
                      </a:pPr>
                      <a:r>
                        <a:rPr lang="es-ES" sz="1000" b="0" strike="noStrike" spc="-1">
                          <a:solidFill>
                            <a:srgbClr val="000000"/>
                          </a:solidFill>
                          <a:latin typeface="Arial"/>
                        </a:rPr>
                        <a:t>OCUPACIÓN DE ÁREA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rowSpan="3" hMerge="1">
                  <a:txBody>
                    <a:bodyPr/>
                    <a:lstStyle/>
                    <a:p>
                      <a:endParaRPr lang="es-ES"/>
                    </a:p>
                  </a:txBody>
                  <a:tcPr marL="90000" marR="90000">
                    <a:solidFill>
                      <a:srgbClr val="729FCF"/>
                    </a:solidFill>
                  </a:tcPr>
                </a:tc>
                <a:tc>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46044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a:txBody>
                    <a:bodyPr/>
                    <a:lstStyle/>
                    <a:p>
                      <a:pPr algn="ctr">
                        <a:lnSpc>
                          <a:spcPct val="100000"/>
                        </a:lnSpc>
                      </a:pPr>
                      <a:r>
                        <a:rPr lang="es-ES" sz="1000" b="1" strike="noStrike" spc="-1">
                          <a:solidFill>
                            <a:srgbClr val="FFFFFF"/>
                          </a:solidFill>
                          <a:latin typeface="Arial"/>
                        </a:rPr>
                        <a:t>¿CÓMO VOY A GENERAR COMPETITIVIDAD?</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tabLst>
                          <a:tab pos="0" algn="l"/>
                        </a:tabLst>
                      </a:pPr>
                      <a:r>
                        <a:rPr lang="es-ES" sz="1000" b="1" strike="noStrike" spc="-1">
                          <a:solidFill>
                            <a:srgbClr val="FFFFFF"/>
                          </a:solidFill>
                          <a:latin typeface="Arial"/>
                        </a:rPr>
                        <a:t>IDENTIFICA LOS MOMENTOS TÁCTICOS DE LA TAREA.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58320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a:txBody>
                    <a:bodyPr/>
                    <a:lstStyle/>
                    <a:p>
                      <a:pPr>
                        <a:lnSpc>
                          <a:spcPct val="100000"/>
                        </a:lnSpc>
                        <a:tabLst>
                          <a:tab pos="0" algn="l"/>
                        </a:tabLst>
                      </a:pPr>
                      <a:r>
                        <a:rPr lang="es-ES" sz="1000" b="0" strike="noStrike" spc="-1">
                          <a:solidFill>
                            <a:srgbClr val="000000"/>
                          </a:solidFill>
                          <a:latin typeface="Arial"/>
                        </a:rPr>
                        <a:t>Acción punitiva para el equipo perdedor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tabLst>
                          <a:tab pos="0" algn="l"/>
                        </a:tabLst>
                      </a:pPr>
                      <a:r>
                        <a:rPr lang="es-ES" sz="1000" b="0" strike="noStrike" spc="-1">
                          <a:solidFill>
                            <a:srgbClr val="000000"/>
                          </a:solidFill>
                          <a:latin typeface="Arial"/>
                        </a:rPr>
                        <a:t>ZONA 1 Y ZONA DE FINALIZACIÓN</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bl>
          </a:graphicData>
        </a:graphic>
      </p:graphicFrame>
      <p:graphicFrame>
        <p:nvGraphicFramePr>
          <p:cNvPr id="50" name="Table 2"/>
          <p:cNvGraphicFramePr/>
          <p:nvPr/>
        </p:nvGraphicFramePr>
        <p:xfrm>
          <a:off x="132120" y="5420520"/>
          <a:ext cx="8785800" cy="1219200"/>
        </p:xfrm>
        <a:graphic>
          <a:graphicData uri="http://schemas.openxmlformats.org/drawingml/2006/table">
            <a:tbl>
              <a:tblPr/>
              <a:tblGrid>
                <a:gridCol w="1239120"/>
                <a:gridCol w="7546680"/>
              </a:tblGrid>
              <a:tr h="233640">
                <a:tc>
                  <a:txBody>
                    <a:bodyPr/>
                    <a:lstStyle/>
                    <a:p>
                      <a:pPr algn="ctr">
                        <a:lnSpc>
                          <a:spcPct val="100000"/>
                        </a:lnSpc>
                      </a:pPr>
                      <a:r>
                        <a:rPr lang="es-ES" sz="1000" b="1" strike="noStrike" spc="-1">
                          <a:solidFill>
                            <a:srgbClr val="FFFFFF"/>
                          </a:solidFill>
                          <a:latin typeface="Arial"/>
                        </a:rPr>
                        <a:t>TÉCNICO</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pPr>
                      <a:r>
                        <a:rPr lang="es-ES" sz="1000" b="1" strike="noStrike" spc="-1">
                          <a:solidFill>
                            <a:srgbClr val="FFFFFF"/>
                          </a:solidFill>
                          <a:latin typeface="Arial"/>
                        </a:rPr>
                        <a:t>ROLES DEL CUERPO TÉCNICO</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242280">
                <a:tc>
                  <a:txBody>
                    <a:bodyPr/>
                    <a:lstStyle/>
                    <a:p>
                      <a:pPr algn="ctr">
                        <a:lnSpc>
                          <a:spcPct val="100000"/>
                        </a:lnSpc>
                      </a:pPr>
                      <a:r>
                        <a:rPr lang="es-ES" sz="1000" b="0" strike="noStrike" spc="-1">
                          <a:solidFill>
                            <a:srgbClr val="000000"/>
                          </a:solidFill>
                          <a:latin typeface="Arial"/>
                        </a:rPr>
                        <a:t>1º ENTRENADOR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tabLst>
                          <a:tab pos="0" algn="l"/>
                        </a:tabLst>
                      </a:pPr>
                      <a:r>
                        <a:rPr lang="es-ES" sz="1000" b="0" strike="noStrike" spc="-1">
                          <a:solidFill>
                            <a:srgbClr val="000000"/>
                          </a:solidFill>
                          <a:latin typeface="Arial"/>
                        </a:rPr>
                        <a:t>Feedback y supervisión general </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36160">
                <a:tc>
                  <a:txBody>
                    <a:bodyPr/>
                    <a:lstStyle/>
                    <a:p>
                      <a:pPr algn="ctr">
                        <a:lnSpc>
                          <a:spcPct val="100000"/>
                        </a:lnSpc>
                      </a:pPr>
                      <a:r>
                        <a:rPr lang="es-ES" sz="1000" b="0" strike="noStrike" spc="-1">
                          <a:solidFill>
                            <a:srgbClr val="000000"/>
                          </a:solidFill>
                          <a:latin typeface="Arial"/>
                        </a:rPr>
                        <a:t>2º ENTRENADOR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tabLst>
                          <a:tab pos="0" algn="l"/>
                        </a:tabLst>
                      </a:pPr>
                      <a:r>
                        <a:rPr lang="es-ES" sz="1000" b="0" strike="noStrike" spc="-1">
                          <a:solidFill>
                            <a:srgbClr val="000000"/>
                          </a:solidFill>
                          <a:latin typeface="Arial"/>
                        </a:rPr>
                        <a:t>Dirección de tarea en una de las porterías.</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33640">
                <a:tc>
                  <a:txBody>
                    <a:bodyPr/>
                    <a:lstStyle/>
                    <a:p>
                      <a:pPr algn="ctr">
                        <a:lnSpc>
                          <a:spcPct val="100000"/>
                        </a:lnSpc>
                      </a:pPr>
                      <a:r>
                        <a:rPr lang="es-ES" sz="1000" b="0" strike="noStrike" spc="-1">
                          <a:solidFill>
                            <a:srgbClr val="000000"/>
                          </a:solidFill>
                          <a:latin typeface="Arial"/>
                        </a:rPr>
                        <a:t>PF</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pPr>
                      <a:r>
                        <a:rPr lang="es-ES" sz="1000" b="0" strike="noStrike" spc="-1">
                          <a:solidFill>
                            <a:srgbClr val="000000"/>
                          </a:solidFill>
                          <a:latin typeface="Arial"/>
                        </a:rPr>
                        <a:t>Dirección de la tarea en la otra portería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33640">
                <a:tc>
                  <a:txBody>
                    <a:bodyPr/>
                    <a:lstStyle/>
                    <a:p>
                      <a:pPr algn="ctr">
                        <a:lnSpc>
                          <a:spcPct val="100000"/>
                        </a:lnSpc>
                      </a:pPr>
                      <a:r>
                        <a:rPr lang="es-ES" sz="1000" b="0" strike="noStrike" spc="-1">
                          <a:solidFill>
                            <a:srgbClr val="000000"/>
                          </a:solidFill>
                          <a:latin typeface="Arial"/>
                        </a:rPr>
                        <a:t>DAVID C.</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pPr>
                      <a:r>
                        <a:rPr lang="es-ES" sz="1000" b="0" strike="noStrike" spc="-1">
                          <a:solidFill>
                            <a:srgbClr val="000000"/>
                          </a:solidFill>
                          <a:latin typeface="Arial"/>
                        </a:rPr>
                        <a:t>Estar pendiente que los porteros estén continuamente hablando.</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bl>
          </a:graphicData>
        </a:graphic>
      </p:graphicFrame>
      <p:pic>
        <p:nvPicPr>
          <p:cNvPr id="51" name="Imagen 4"/>
          <p:cNvPicPr/>
          <p:nvPr/>
        </p:nvPicPr>
        <p:blipFill>
          <a:blip r:embed="rId3"/>
          <a:stretch/>
        </p:blipFill>
        <p:spPr>
          <a:xfrm>
            <a:off x="225720" y="466560"/>
            <a:ext cx="4345560" cy="236160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Table 1"/>
          <p:cNvGraphicFramePr/>
          <p:nvPr>
            <p:extLst>
              <p:ext uri="{D42A27DB-BD31-4B8C-83A1-F6EECF244321}">
                <p14:modId xmlns:p14="http://schemas.microsoft.com/office/powerpoint/2010/main" val="1559489940"/>
              </p:ext>
            </p:extLst>
          </p:nvPr>
        </p:nvGraphicFramePr>
        <p:xfrm>
          <a:off x="132120" y="168480"/>
          <a:ext cx="8785800" cy="5307960"/>
        </p:xfrm>
        <a:graphic>
          <a:graphicData uri="http://schemas.openxmlformats.org/drawingml/2006/table">
            <a:tbl>
              <a:tblPr/>
              <a:tblGrid>
                <a:gridCol w="2269440"/>
                <a:gridCol w="2269440"/>
                <a:gridCol w="2123280"/>
                <a:gridCol w="2123640"/>
              </a:tblGrid>
              <a:tr h="253800">
                <a:tc>
                  <a:txBody>
                    <a:bodyPr/>
                    <a:lstStyle/>
                    <a:p>
                      <a:pPr algn="ctr">
                        <a:lnSpc>
                          <a:spcPct val="100000"/>
                        </a:lnSpc>
                      </a:pPr>
                      <a:r>
                        <a:rPr lang="es-ES" sz="1000" b="1" strike="noStrike" spc="-1" dirty="0">
                          <a:solidFill>
                            <a:srgbClr val="FFFFFF"/>
                          </a:solidFill>
                          <a:latin typeface="Arial"/>
                        </a:rPr>
                        <a:t> ESPACIO: 40x50</a:t>
                      </a:r>
                      <a:endParaRPr lang="es-ES" sz="1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pPr>
                      <a:r>
                        <a:rPr lang="es-ES" sz="1000" b="1" strike="noStrike" spc="-1">
                          <a:solidFill>
                            <a:srgbClr val="FFFFFF"/>
                          </a:solidFill>
                          <a:latin typeface="Arial"/>
                        </a:rPr>
                        <a:t>DURACIÓN:  20´</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gridSpan="2">
                  <a:txBody>
                    <a:bodyPr/>
                    <a:lstStyle/>
                    <a:p>
                      <a:pPr algn="ctr">
                        <a:lnSpc>
                          <a:spcPct val="100000"/>
                        </a:lnSpc>
                      </a:pPr>
                      <a:r>
                        <a:rPr lang="es-ES" sz="1000" b="1" strike="noStrike" spc="-1">
                          <a:solidFill>
                            <a:srgbClr val="FFFFFF"/>
                          </a:solidFill>
                          <a:latin typeface="Arial"/>
                        </a:rPr>
                        <a:t>CONTENIDOS</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r>
              <a:tr h="659160">
                <a:tc rowSpan="3" gridSpan="2">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rowSpan="3" hMerge="1">
                  <a:txBody>
                    <a:bodyPr/>
                    <a:lstStyle/>
                    <a:p>
                      <a:endParaRPr lang="es-ES"/>
                    </a:p>
                  </a:txBody>
                  <a:tcPr marL="90000" marR="90000">
                    <a:solidFill>
                      <a:srgbClr val="729FCF"/>
                    </a:solidFill>
                  </a:tcPr>
                </a:tc>
                <a:tc gridSpan="2">
                  <a:txBody>
                    <a:bodyPr/>
                    <a:lstStyle/>
                    <a:p>
                      <a:pPr>
                        <a:lnSpc>
                          <a:spcPct val="100000"/>
                        </a:lnSpc>
                        <a:tabLst>
                          <a:tab pos="0" algn="l"/>
                        </a:tabLst>
                      </a:pPr>
                      <a:r>
                        <a:rPr lang="es-ES" sz="1000" b="1" strike="noStrike" spc="-1">
                          <a:solidFill>
                            <a:srgbClr val="000000"/>
                          </a:solidFill>
                          <a:latin typeface="Arial"/>
                        </a:rPr>
                        <a:t>DEFENSA DE PASILLOS INTERIORES Y BASCULACIONES PARA OBLIGAR AL CONTRARIO A SALIR POR FUERA Y DEFENSA DE CENTRO LATERAL</a:t>
                      </a:r>
                      <a:endParaRPr lang="es-ES" sz="1000" b="0" strike="noStrike" spc="-1">
                        <a:latin typeface="Arial"/>
                      </a:endParaRPr>
                    </a:p>
                    <a:p>
                      <a:pPr>
                        <a:lnSpc>
                          <a:spcPct val="100000"/>
                        </a:lnSpc>
                        <a:tabLst>
                          <a:tab pos="0" algn="l"/>
                        </a:tabLst>
                      </a:pP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lstStyle/>
                    <a:p>
                      <a:endParaRPr lang="es-ES"/>
                    </a:p>
                  </a:txBody>
                  <a:tcPr marL="90000" marR="90000">
                    <a:solidFill>
                      <a:srgbClr val="729FCF"/>
                    </a:solidFill>
                  </a:tcPr>
                </a:tc>
              </a:tr>
              <a:tr h="33732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gridSpan="2">
                  <a:txBody>
                    <a:bodyPr/>
                    <a:lstStyle/>
                    <a:p>
                      <a:pPr algn="ctr">
                        <a:lnSpc>
                          <a:spcPct val="100000"/>
                        </a:lnSpc>
                      </a:pPr>
                      <a:r>
                        <a:rPr lang="es-ES" sz="1000" b="1" strike="noStrike" spc="-1">
                          <a:solidFill>
                            <a:srgbClr val="FFFFFF"/>
                          </a:solidFill>
                          <a:latin typeface="Arial"/>
                        </a:rPr>
                        <a:t>EXPLICACIÓN DE LA TAREA.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r>
              <a:tr h="161856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gridSpan="2">
                  <a:txBody>
                    <a:bodyPr/>
                    <a:lstStyle/>
                    <a:p>
                      <a:pPr algn="ctr">
                        <a:lnSpc>
                          <a:spcPct val="100000"/>
                        </a:lnSpc>
                        <a:tabLst>
                          <a:tab pos="0" algn="l"/>
                        </a:tabLst>
                      </a:pPr>
                      <a:r>
                        <a:rPr lang="es-ES" sz="1000" b="1" strike="noStrike" spc="-1" dirty="0">
                          <a:solidFill>
                            <a:srgbClr val="000000"/>
                          </a:solidFill>
                          <a:latin typeface="Arial"/>
                        </a:rPr>
                        <a:t>Se colocan 7 porterías en formas de picas por las cuales deben progresar con balón el equipo atacante y a las cuales tienen que proteger la línea defensiva y de </a:t>
                      </a:r>
                      <a:r>
                        <a:rPr lang="es-ES" sz="1000" b="1" strike="noStrike" spc="-1" dirty="0" smtClean="0">
                          <a:solidFill>
                            <a:srgbClr val="000000"/>
                          </a:solidFill>
                          <a:latin typeface="Arial"/>
                        </a:rPr>
                        <a:t>pivotes.</a:t>
                      </a:r>
                    </a:p>
                    <a:p>
                      <a:pPr algn="ctr">
                        <a:lnSpc>
                          <a:spcPct val="100000"/>
                        </a:lnSpc>
                        <a:tabLst>
                          <a:tab pos="0" algn="l"/>
                        </a:tabLst>
                      </a:pPr>
                      <a:r>
                        <a:rPr lang="es-ES" sz="1000" b="1" strike="noStrike" spc="-1" dirty="0" smtClean="0">
                          <a:solidFill>
                            <a:srgbClr val="FF0000"/>
                          </a:solidFill>
                          <a:latin typeface="Arial"/>
                        </a:rPr>
                        <a:t>Cad</a:t>
                      </a:r>
                      <a:r>
                        <a:rPr lang="es-ES" sz="1000" b="1" strike="noStrike" spc="-1" baseline="0" dirty="0" smtClean="0">
                          <a:solidFill>
                            <a:srgbClr val="FF0000"/>
                          </a:solidFill>
                          <a:latin typeface="Arial"/>
                        </a:rPr>
                        <a:t>a cierto tiempo, se le dará </a:t>
                      </a:r>
                      <a:r>
                        <a:rPr lang="es-ES" sz="1000" b="1" strike="noStrike" spc="-1" baseline="0" dirty="0" err="1" smtClean="0">
                          <a:solidFill>
                            <a:srgbClr val="FF0000"/>
                          </a:solidFill>
                          <a:latin typeface="Arial"/>
                        </a:rPr>
                        <a:t>balon</a:t>
                      </a:r>
                      <a:r>
                        <a:rPr lang="es-ES" sz="1000" b="1" strike="noStrike" spc="-1" baseline="0" dirty="0" smtClean="0">
                          <a:solidFill>
                            <a:srgbClr val="FF0000"/>
                          </a:solidFill>
                          <a:latin typeface="Arial"/>
                        </a:rPr>
                        <a:t> a la </a:t>
                      </a:r>
                      <a:r>
                        <a:rPr lang="es-ES" sz="1000" b="1" strike="noStrike" spc="-1" baseline="0" dirty="0" err="1" smtClean="0">
                          <a:solidFill>
                            <a:srgbClr val="FF0000"/>
                          </a:solidFill>
                          <a:latin typeface="Arial"/>
                        </a:rPr>
                        <a:t>linea</a:t>
                      </a:r>
                      <a:r>
                        <a:rPr lang="es-ES" sz="1000" b="1" strike="noStrike" spc="-1" baseline="0" dirty="0" smtClean="0">
                          <a:solidFill>
                            <a:srgbClr val="FF0000"/>
                          </a:solidFill>
                          <a:latin typeface="Arial"/>
                        </a:rPr>
                        <a:t> defensiva para hacer un contragolpe en dirección a la otra portería, donde el equipo </a:t>
                      </a:r>
                      <a:r>
                        <a:rPr lang="es-ES" sz="1000" b="1" strike="noStrike" spc="-1" baseline="0" dirty="0" err="1" smtClean="0">
                          <a:solidFill>
                            <a:srgbClr val="FF0000"/>
                          </a:solidFill>
                          <a:latin typeface="Arial"/>
                        </a:rPr>
                        <a:t>defensior</a:t>
                      </a:r>
                      <a:r>
                        <a:rPr lang="es-ES" sz="1000" b="1" strike="noStrike" spc="-1" baseline="0" dirty="0" smtClean="0">
                          <a:solidFill>
                            <a:srgbClr val="FF0000"/>
                          </a:solidFill>
                          <a:latin typeface="Arial"/>
                        </a:rPr>
                        <a:t> deberá hacer un repliegue intensivo hasta zona de partida antes de poder robar el balón.</a:t>
                      </a:r>
                      <a:r>
                        <a:rPr lang="es-ES" sz="1000" b="1" strike="noStrike" spc="-1" dirty="0" smtClean="0">
                          <a:solidFill>
                            <a:srgbClr val="FF0000"/>
                          </a:solidFill>
                          <a:latin typeface="Arial"/>
                        </a:rPr>
                        <a:t> </a:t>
                      </a:r>
                      <a:endParaRPr lang="es-ES" sz="1000" b="0" strike="noStrike" spc="-1" dirty="0">
                        <a:solidFill>
                          <a:srgbClr val="FF0000"/>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hMerge="1">
                  <a:txBody>
                    <a:bodyPr/>
                    <a:lstStyle/>
                    <a:p>
                      <a:endParaRPr lang="es-ES"/>
                    </a:p>
                  </a:txBody>
                  <a:tcPr marL="90000" marR="90000">
                    <a:solidFill>
                      <a:srgbClr val="729FCF"/>
                    </a:solidFill>
                  </a:tcPr>
                </a:tc>
              </a:tr>
              <a:tr h="412560">
                <a:tc gridSpan="2">
                  <a:txBody>
                    <a:bodyPr/>
                    <a:lstStyle/>
                    <a:p>
                      <a:pPr algn="ctr">
                        <a:lnSpc>
                          <a:spcPct val="100000"/>
                        </a:lnSpc>
                      </a:pPr>
                      <a:r>
                        <a:rPr lang="es-ES" sz="1000" b="1" strike="noStrike" spc="-1">
                          <a:solidFill>
                            <a:srgbClr val="FFFFFF"/>
                          </a:solidFill>
                          <a:latin typeface="Arial"/>
                        </a:rPr>
                        <a:t>ASPECTOS QUE VOY A INCIDIR/CORREGIR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c>
                  <a:txBody>
                    <a:bodyPr/>
                    <a:lstStyle/>
                    <a:p>
                      <a:pPr algn="ctr">
                        <a:lnSpc>
                          <a:spcPct val="100000"/>
                        </a:lnSpc>
                      </a:pPr>
                      <a:r>
                        <a:rPr lang="es-ES" sz="1000" b="1" strike="noStrike" spc="-1">
                          <a:solidFill>
                            <a:srgbClr val="FFFFFF"/>
                          </a:solidFill>
                          <a:latin typeface="Arial"/>
                        </a:rPr>
                        <a:t>¿CÓMO VOY A GENERAR UN NIVEL MÁS DE DIFICULTAD?</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tabLst>
                          <a:tab pos="0" algn="l"/>
                        </a:tabLst>
                      </a:pPr>
                      <a:r>
                        <a:rPr lang="es-ES" sz="1000" b="1" strike="noStrike" spc="-1">
                          <a:solidFill>
                            <a:srgbClr val="FFFFFF"/>
                          </a:solidFill>
                          <a:latin typeface="Arial"/>
                        </a:rPr>
                        <a:t>¿CÓMO VOY A GENERAR INCERTIDUMBRE?</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941040">
                <a:tc rowSpan="3" gridSpan="2">
                  <a:txBody>
                    <a:bodyPr/>
                    <a:lstStyle/>
                    <a:p>
                      <a:pPr marL="171360" indent="-170640">
                        <a:lnSpc>
                          <a:spcPct val="100000"/>
                        </a:lnSpc>
                        <a:buClr>
                          <a:srgbClr val="000000"/>
                        </a:buClr>
                        <a:buFont typeface="Arial"/>
                        <a:buChar char="•"/>
                      </a:pPr>
                      <a:r>
                        <a:rPr lang="es-ES" sz="1000" b="0" strike="noStrike" spc="-1">
                          <a:solidFill>
                            <a:srgbClr val="000000"/>
                          </a:solidFill>
                          <a:latin typeface="Arial"/>
                        </a:rPr>
                        <a:t>TRABAJO DE LA ZONA</a:t>
                      </a:r>
                      <a:endParaRPr lang="es-ES" sz="1000" b="0" strike="noStrike" spc="-1">
                        <a:latin typeface="Arial"/>
                      </a:endParaRPr>
                    </a:p>
                    <a:p>
                      <a:pPr marL="171360" indent="-170640">
                        <a:lnSpc>
                          <a:spcPct val="100000"/>
                        </a:lnSpc>
                        <a:buClr>
                          <a:srgbClr val="000000"/>
                        </a:buClr>
                        <a:buFont typeface="Arial"/>
                        <a:buChar char="•"/>
                      </a:pPr>
                      <a:r>
                        <a:rPr lang="es-ES" sz="1000" b="0" strike="noStrike" spc="-1">
                          <a:solidFill>
                            <a:srgbClr val="000000"/>
                          </a:solidFill>
                          <a:latin typeface="Arial"/>
                        </a:rPr>
                        <a:t>BASCULACIONES</a:t>
                      </a:r>
                      <a:endParaRPr lang="es-ES" sz="1000" b="0" strike="noStrike" spc="-1">
                        <a:latin typeface="Arial"/>
                      </a:endParaRPr>
                    </a:p>
                    <a:p>
                      <a:pPr marL="171360" indent="-170640">
                        <a:lnSpc>
                          <a:spcPct val="100000"/>
                        </a:lnSpc>
                        <a:buClr>
                          <a:srgbClr val="000000"/>
                        </a:buClr>
                        <a:buFont typeface="Arial"/>
                        <a:buChar char="•"/>
                      </a:pPr>
                      <a:r>
                        <a:rPr lang="es-ES" sz="1000" b="0" strike="noStrike" spc="-1">
                          <a:solidFill>
                            <a:srgbClr val="000000"/>
                          </a:solidFill>
                          <a:latin typeface="Arial"/>
                        </a:rPr>
                        <a:t>INTERCEPTACIONES</a:t>
                      </a:r>
                      <a:endParaRPr lang="es-ES" sz="1000" b="0" strike="noStrike" spc="-1">
                        <a:latin typeface="Arial"/>
                      </a:endParaRPr>
                    </a:p>
                    <a:p>
                      <a:pPr marL="171360" indent="-170640">
                        <a:lnSpc>
                          <a:spcPct val="100000"/>
                        </a:lnSpc>
                        <a:buClr>
                          <a:srgbClr val="000000"/>
                        </a:buClr>
                        <a:buFont typeface="Arial"/>
                        <a:buChar char="•"/>
                      </a:pPr>
                      <a:r>
                        <a:rPr lang="es-ES" sz="1000" b="0" strike="noStrike" spc="-1">
                          <a:solidFill>
                            <a:srgbClr val="000000"/>
                          </a:solidFill>
                          <a:latin typeface="Arial"/>
                        </a:rPr>
                        <a:t>CIERRE DE PASILLO INTERIOR</a:t>
                      </a:r>
                      <a:endParaRPr lang="es-ES" sz="1000" b="0" strike="noStrike" spc="-1">
                        <a:latin typeface="Arial"/>
                      </a:endParaRPr>
                    </a:p>
                    <a:p>
                      <a:pPr marL="171360" indent="-170640">
                        <a:lnSpc>
                          <a:spcPct val="100000"/>
                        </a:lnSpc>
                        <a:buClr>
                          <a:srgbClr val="000000"/>
                        </a:buClr>
                        <a:buFont typeface="Arial"/>
                        <a:buChar char="•"/>
                      </a:pPr>
                      <a:r>
                        <a:rPr lang="es-ES" sz="1000" b="0" strike="noStrike" spc="-1">
                          <a:solidFill>
                            <a:srgbClr val="000000"/>
                          </a:solidFill>
                          <a:latin typeface="Arial"/>
                        </a:rPr>
                        <a:t>DEFENSA DE CENTRO LATERALSUPERFICIE DE CONTACTO EN CENTRO LATERAL</a:t>
                      </a:r>
                      <a:endParaRPr lang="es-ES" sz="1000" b="0" strike="noStrike" spc="-1">
                        <a:latin typeface="Arial"/>
                      </a:endParaRPr>
                    </a:p>
                    <a:p>
                      <a:pPr marL="171360" indent="-170640">
                        <a:lnSpc>
                          <a:spcPct val="100000"/>
                        </a:lnSpc>
                        <a:buClr>
                          <a:srgbClr val="000000"/>
                        </a:buClr>
                        <a:buFont typeface="Arial"/>
                        <a:buChar char="•"/>
                      </a:pPr>
                      <a:r>
                        <a:rPr lang="es-ES" sz="1000" b="0" strike="noStrike" spc="-1">
                          <a:solidFill>
                            <a:srgbClr val="000000"/>
                          </a:solidFill>
                          <a:latin typeface="Arial"/>
                        </a:rPr>
                        <a:t>OCUPACIÓN DE ÁREA</a:t>
                      </a:r>
                      <a:endParaRPr lang="es-ES" sz="1000" b="0" strike="noStrike" spc="-1">
                        <a:latin typeface="Arial"/>
                      </a:endParaRPr>
                    </a:p>
                    <a:p>
                      <a:pPr>
                        <a:lnSpc>
                          <a:spcPct val="100000"/>
                        </a:lnSpc>
                      </a:pP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rowSpan="3" hMerge="1">
                  <a:txBody>
                    <a:bodyPr/>
                    <a:lstStyle/>
                    <a:p>
                      <a:endParaRPr lang="es-ES"/>
                    </a:p>
                  </a:txBody>
                  <a:tcPr marL="90000" marR="90000">
                    <a:solidFill>
                      <a:srgbClr val="729FCF"/>
                    </a:solidFill>
                  </a:tcPr>
                </a:tc>
                <a:tc>
                  <a:txBody>
                    <a:bodyPr/>
                    <a:lstStyle/>
                    <a:p>
                      <a:pPr>
                        <a:lnSpc>
                          <a:spcPct val="100000"/>
                        </a:lnSpc>
                        <a:tabLst>
                          <a:tab pos="0" algn="l"/>
                        </a:tabLst>
                      </a:pPr>
                      <a:r>
                        <a:rPr lang="es-ES" sz="1000" b="0" strike="noStrike" spc="-1">
                          <a:solidFill>
                            <a:srgbClr val="000000"/>
                          </a:solidFill>
                          <a:latin typeface="Arial"/>
                        </a:rPr>
                        <a:t>Filtrando balones en zonas contrarias</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46044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a:txBody>
                    <a:bodyPr/>
                    <a:lstStyle/>
                    <a:p>
                      <a:pPr algn="ctr">
                        <a:lnSpc>
                          <a:spcPct val="100000"/>
                        </a:lnSpc>
                      </a:pPr>
                      <a:r>
                        <a:rPr lang="es-ES" sz="1000" b="1" strike="noStrike" spc="-1">
                          <a:solidFill>
                            <a:srgbClr val="FFFFFF"/>
                          </a:solidFill>
                          <a:latin typeface="Arial"/>
                        </a:rPr>
                        <a:t>¿CÓMO VOY A GENERAR COMPETITIVIDAD?</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tabLst>
                          <a:tab pos="0" algn="l"/>
                        </a:tabLst>
                      </a:pPr>
                      <a:r>
                        <a:rPr lang="es-ES" sz="1000" b="1" strike="noStrike" spc="-1">
                          <a:solidFill>
                            <a:srgbClr val="FFFFFF"/>
                          </a:solidFill>
                          <a:latin typeface="Arial"/>
                        </a:rPr>
                        <a:t>IDENTIFICA LOS MOMENTOS TÁCTICOS DE LA TAREA.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58320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a:txBody>
                    <a:bodyPr/>
                    <a:lstStyle/>
                    <a:p>
                      <a:pPr>
                        <a:lnSpc>
                          <a:spcPct val="100000"/>
                        </a:lnSpc>
                        <a:tabLst>
                          <a:tab pos="0" algn="l"/>
                        </a:tabLst>
                      </a:pPr>
                      <a:r>
                        <a:rPr lang="es-ES" sz="1000" b="0" strike="noStrike" spc="-1">
                          <a:solidFill>
                            <a:srgbClr val="000000"/>
                          </a:solidFill>
                          <a:latin typeface="Arial"/>
                        </a:rPr>
                        <a:t>Acción punitiva para el equipo perdedor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tabLst>
                          <a:tab pos="0" algn="l"/>
                        </a:tabLst>
                      </a:pPr>
                      <a:r>
                        <a:rPr lang="es-ES" sz="1000" b="0" strike="noStrike" spc="-1">
                          <a:solidFill>
                            <a:srgbClr val="000000"/>
                          </a:solidFill>
                          <a:latin typeface="Arial"/>
                        </a:rPr>
                        <a:t>Trabajo de la zona en defensa en zona 1</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bl>
          </a:graphicData>
        </a:graphic>
      </p:graphicFrame>
      <p:graphicFrame>
        <p:nvGraphicFramePr>
          <p:cNvPr id="53" name="Table 2"/>
          <p:cNvGraphicFramePr/>
          <p:nvPr/>
        </p:nvGraphicFramePr>
        <p:xfrm>
          <a:off x="132120" y="5420520"/>
          <a:ext cx="8785800" cy="1223760"/>
        </p:xfrm>
        <a:graphic>
          <a:graphicData uri="http://schemas.openxmlformats.org/drawingml/2006/table">
            <a:tbl>
              <a:tblPr/>
              <a:tblGrid>
                <a:gridCol w="1239120"/>
                <a:gridCol w="7546680"/>
              </a:tblGrid>
              <a:tr h="233640">
                <a:tc>
                  <a:txBody>
                    <a:bodyPr/>
                    <a:lstStyle/>
                    <a:p>
                      <a:pPr algn="ctr">
                        <a:lnSpc>
                          <a:spcPct val="100000"/>
                        </a:lnSpc>
                      </a:pPr>
                      <a:r>
                        <a:rPr lang="es-ES" sz="1000" b="1" strike="noStrike" spc="-1">
                          <a:solidFill>
                            <a:srgbClr val="FFFFFF"/>
                          </a:solidFill>
                          <a:latin typeface="Arial"/>
                        </a:rPr>
                        <a:t>TÉCNICO</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pPr>
                      <a:r>
                        <a:rPr lang="es-ES" sz="1000" b="1" strike="noStrike" spc="-1">
                          <a:solidFill>
                            <a:srgbClr val="FFFFFF"/>
                          </a:solidFill>
                          <a:latin typeface="Arial"/>
                        </a:rPr>
                        <a:t>ROLES DEL CUERPO TÉCNICO</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242280">
                <a:tc>
                  <a:txBody>
                    <a:bodyPr/>
                    <a:lstStyle/>
                    <a:p>
                      <a:pPr algn="ctr">
                        <a:lnSpc>
                          <a:spcPct val="100000"/>
                        </a:lnSpc>
                      </a:pPr>
                      <a:r>
                        <a:rPr lang="es-ES" sz="1000" b="0" strike="noStrike" spc="-1">
                          <a:solidFill>
                            <a:srgbClr val="000000"/>
                          </a:solidFill>
                          <a:latin typeface="Arial"/>
                        </a:rPr>
                        <a:t>1º ENTRENADOR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tabLst>
                          <a:tab pos="0" algn="l"/>
                        </a:tabLst>
                      </a:pPr>
                      <a:r>
                        <a:rPr lang="es-ES" sz="1000" b="0" strike="noStrike" spc="-1">
                          <a:solidFill>
                            <a:srgbClr val="000000"/>
                          </a:solidFill>
                          <a:latin typeface="Arial"/>
                        </a:rPr>
                        <a:t>Feedback y supervisión general </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36160">
                <a:tc>
                  <a:txBody>
                    <a:bodyPr/>
                    <a:lstStyle/>
                    <a:p>
                      <a:pPr algn="ctr">
                        <a:lnSpc>
                          <a:spcPct val="100000"/>
                        </a:lnSpc>
                      </a:pPr>
                      <a:r>
                        <a:rPr lang="es-ES" sz="1000" b="0" strike="noStrike" spc="-1">
                          <a:solidFill>
                            <a:srgbClr val="000000"/>
                          </a:solidFill>
                          <a:latin typeface="Arial"/>
                        </a:rPr>
                        <a:t>2º ENTRENADOR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tabLst>
                          <a:tab pos="0" algn="l"/>
                        </a:tabLst>
                      </a:pPr>
                      <a:r>
                        <a:rPr lang="es-ES" sz="1000" b="0" strike="noStrike" spc="-1">
                          <a:solidFill>
                            <a:srgbClr val="000000"/>
                          </a:solidFill>
                          <a:latin typeface="Arial"/>
                        </a:rPr>
                        <a:t>Basculaciones de la línea defensiva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48400">
                <a:tc>
                  <a:txBody>
                    <a:bodyPr/>
                    <a:lstStyle/>
                    <a:p>
                      <a:pPr algn="ctr">
                        <a:lnSpc>
                          <a:spcPct val="100000"/>
                        </a:lnSpc>
                      </a:pPr>
                      <a:r>
                        <a:rPr lang="es-ES" sz="1000" b="0" strike="noStrike" spc="-1">
                          <a:solidFill>
                            <a:srgbClr val="000000"/>
                          </a:solidFill>
                          <a:latin typeface="Arial"/>
                        </a:rPr>
                        <a:t>PF</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pPr>
                      <a:r>
                        <a:rPr lang="es-ES" sz="1000" b="0" strike="noStrike" spc="-1">
                          <a:solidFill>
                            <a:srgbClr val="000000"/>
                          </a:solidFill>
                          <a:latin typeface="Arial"/>
                        </a:rPr>
                        <a:t>Presión tras pérdida </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33640">
                <a:tc>
                  <a:txBody>
                    <a:bodyPr/>
                    <a:lstStyle/>
                    <a:p>
                      <a:pPr algn="ctr">
                        <a:lnSpc>
                          <a:spcPct val="100000"/>
                        </a:lnSpc>
                      </a:pPr>
                      <a:r>
                        <a:rPr lang="es-ES" sz="1000" b="0" strike="noStrike" spc="-1">
                          <a:solidFill>
                            <a:srgbClr val="000000"/>
                          </a:solidFill>
                          <a:latin typeface="Arial"/>
                        </a:rPr>
                        <a:t>DAVID C.</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pPr>
                      <a:r>
                        <a:rPr lang="es-ES" sz="1000" b="0" strike="noStrike" spc="-1">
                          <a:solidFill>
                            <a:srgbClr val="000000"/>
                          </a:solidFill>
                          <a:latin typeface="Arial"/>
                        </a:rPr>
                        <a:t>Comunicación de los porteros y feedback gral de los mismos</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bl>
          </a:graphicData>
        </a:graphic>
      </p:graphicFrame>
      <p:pic>
        <p:nvPicPr>
          <p:cNvPr id="54" name="Imagen 4"/>
          <p:cNvPicPr/>
          <p:nvPr/>
        </p:nvPicPr>
        <p:blipFill>
          <a:blip r:embed="rId3"/>
          <a:stretch/>
        </p:blipFill>
        <p:spPr>
          <a:xfrm>
            <a:off x="225720" y="473400"/>
            <a:ext cx="4240800" cy="22852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 name="Table 1"/>
          <p:cNvGraphicFramePr/>
          <p:nvPr>
            <p:extLst>
              <p:ext uri="{D42A27DB-BD31-4B8C-83A1-F6EECF244321}">
                <p14:modId xmlns:p14="http://schemas.microsoft.com/office/powerpoint/2010/main" val="1897143355"/>
              </p:ext>
            </p:extLst>
          </p:nvPr>
        </p:nvGraphicFramePr>
        <p:xfrm>
          <a:off x="132120" y="168480"/>
          <a:ext cx="8785800" cy="5331120"/>
        </p:xfrm>
        <a:graphic>
          <a:graphicData uri="http://schemas.openxmlformats.org/drawingml/2006/table">
            <a:tbl>
              <a:tblPr/>
              <a:tblGrid>
                <a:gridCol w="2269440"/>
                <a:gridCol w="2269440"/>
                <a:gridCol w="2123280"/>
                <a:gridCol w="2123640"/>
              </a:tblGrid>
              <a:tr h="253800">
                <a:tc>
                  <a:txBody>
                    <a:bodyPr/>
                    <a:lstStyle/>
                    <a:p>
                      <a:pPr algn="ctr">
                        <a:lnSpc>
                          <a:spcPct val="100000"/>
                        </a:lnSpc>
                      </a:pPr>
                      <a:r>
                        <a:rPr lang="es-ES" sz="1000" b="1" strike="noStrike" spc="-1" dirty="0">
                          <a:solidFill>
                            <a:srgbClr val="FFFFFF"/>
                          </a:solidFill>
                          <a:latin typeface="Arial"/>
                        </a:rPr>
                        <a:t> ESPACIO: 40x50</a:t>
                      </a:r>
                      <a:endParaRPr lang="es-ES" sz="1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pPr>
                      <a:r>
                        <a:rPr lang="es-ES" sz="1000" b="1" strike="noStrike" spc="-1">
                          <a:solidFill>
                            <a:srgbClr val="FFFFFF"/>
                          </a:solidFill>
                          <a:latin typeface="Arial"/>
                        </a:rPr>
                        <a:t>DURACIÓN:  20´</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gridSpan="2">
                  <a:txBody>
                    <a:bodyPr/>
                    <a:lstStyle/>
                    <a:p>
                      <a:pPr algn="ctr">
                        <a:lnSpc>
                          <a:spcPct val="100000"/>
                        </a:lnSpc>
                      </a:pPr>
                      <a:r>
                        <a:rPr lang="es-ES" sz="1000" b="1" strike="noStrike" spc="-1">
                          <a:solidFill>
                            <a:srgbClr val="FFFFFF"/>
                          </a:solidFill>
                          <a:latin typeface="Arial"/>
                        </a:rPr>
                        <a:t>CONTENIDOS</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r>
              <a:tr h="574200">
                <a:tc rowSpan="3" gridSpan="2">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rowSpan="3" hMerge="1">
                  <a:txBody>
                    <a:bodyPr/>
                    <a:lstStyle/>
                    <a:p>
                      <a:endParaRPr lang="es-ES"/>
                    </a:p>
                  </a:txBody>
                  <a:tcPr marL="90000" marR="90000">
                    <a:solidFill>
                      <a:srgbClr val="729FCF"/>
                    </a:solidFill>
                  </a:tcPr>
                </a:tc>
                <a:tc gridSpan="2">
                  <a:txBody>
                    <a:bodyPr/>
                    <a:lstStyle/>
                    <a:p>
                      <a:pPr>
                        <a:lnSpc>
                          <a:spcPct val="100000"/>
                        </a:lnSpc>
                        <a:tabLst>
                          <a:tab pos="0" algn="l"/>
                        </a:tabLst>
                      </a:pPr>
                      <a:r>
                        <a:rPr lang="es-ES" sz="1000" b="0" strike="noStrike" spc="-1">
                          <a:solidFill>
                            <a:srgbClr val="000000"/>
                          </a:solidFill>
                          <a:latin typeface="Arial"/>
                        </a:rPr>
                        <a:t>Reinicios </a:t>
                      </a:r>
                      <a:endParaRPr lang="es-ES" sz="1000" b="0" strike="noStrike" spc="-1">
                        <a:latin typeface="Arial"/>
                      </a:endParaRPr>
                    </a:p>
                    <a:p>
                      <a:pPr>
                        <a:lnSpc>
                          <a:spcPct val="100000"/>
                        </a:lnSpc>
                        <a:tabLst>
                          <a:tab pos="0" algn="l"/>
                        </a:tabLst>
                      </a:pPr>
                      <a:r>
                        <a:rPr lang="es-ES" sz="1000" b="0" strike="noStrike" spc="-1">
                          <a:solidFill>
                            <a:srgbClr val="000000"/>
                          </a:solidFill>
                          <a:latin typeface="Arial"/>
                        </a:rPr>
                        <a:t>Circulación para encontrar la mejor opción para progresar</a:t>
                      </a:r>
                      <a:endParaRPr lang="es-ES" sz="1000" b="0" strike="noStrike" spc="-1">
                        <a:latin typeface="Arial"/>
                      </a:endParaRPr>
                    </a:p>
                    <a:p>
                      <a:pPr>
                        <a:lnSpc>
                          <a:spcPct val="100000"/>
                        </a:lnSpc>
                        <a:tabLst>
                          <a:tab pos="0" algn="l"/>
                        </a:tabLst>
                      </a:pPr>
                      <a:r>
                        <a:rPr lang="es-ES" sz="1000" b="0" strike="noStrike" spc="-1">
                          <a:solidFill>
                            <a:srgbClr val="000000"/>
                          </a:solidFill>
                          <a:latin typeface="Arial"/>
                        </a:rPr>
                        <a:t>Encontrar soluciones ante equipo en bloque medio y bloque bajo. </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lstStyle/>
                    <a:p>
                      <a:endParaRPr lang="es-ES"/>
                    </a:p>
                  </a:txBody>
                  <a:tcPr marL="90000" marR="90000">
                    <a:solidFill>
                      <a:srgbClr val="729FCF"/>
                    </a:solidFill>
                  </a:tcPr>
                </a:tc>
              </a:tr>
              <a:tr h="33732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gridSpan="2">
                  <a:txBody>
                    <a:bodyPr/>
                    <a:lstStyle/>
                    <a:p>
                      <a:pPr algn="ctr">
                        <a:lnSpc>
                          <a:spcPct val="100000"/>
                        </a:lnSpc>
                      </a:pPr>
                      <a:r>
                        <a:rPr lang="es-ES" sz="1000" b="1" strike="noStrike" spc="-1">
                          <a:solidFill>
                            <a:srgbClr val="FFFFFF"/>
                          </a:solidFill>
                          <a:latin typeface="Arial"/>
                        </a:rPr>
                        <a:t>EXPLICACIÓN DE LA TAREA.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r>
              <a:tr h="161856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gridSpan="2">
                  <a:txBody>
                    <a:bodyPr/>
                    <a:lstStyle/>
                    <a:p>
                      <a:pPr algn="ctr">
                        <a:lnSpc>
                          <a:spcPct val="100000"/>
                        </a:lnSpc>
                        <a:tabLst>
                          <a:tab pos="0" algn="l"/>
                        </a:tabLst>
                      </a:pPr>
                      <a:r>
                        <a:rPr lang="es-ES" sz="1000" b="1" strike="noStrike" spc="-1" dirty="0">
                          <a:solidFill>
                            <a:srgbClr val="000000"/>
                          </a:solidFill>
                          <a:latin typeface="Arial"/>
                        </a:rPr>
                        <a:t>Partido táctico en donde condicionemos el posicionamiento de los futbolistas que defienden en bloque medio en una primera serie y en bloque bajo en una segunda serie. En ambos casos buscamos generar la suficiente paciencia para circular y encontrar líneas de pase tanto en una como otra opción. Así como vigilancias defensivas del único punta que queda descolgado fuera de la zona </a:t>
                      </a:r>
                      <a:r>
                        <a:rPr lang="es-ES" sz="1000" b="1" strike="noStrike" spc="-1" dirty="0" smtClean="0">
                          <a:solidFill>
                            <a:srgbClr val="000000"/>
                          </a:solidFill>
                          <a:latin typeface="Arial"/>
                        </a:rPr>
                        <a:t>delimitada</a:t>
                      </a:r>
                    </a:p>
                    <a:p>
                      <a:pPr algn="ctr">
                        <a:lnSpc>
                          <a:spcPct val="100000"/>
                        </a:lnSpc>
                        <a:tabLst>
                          <a:tab pos="0" algn="l"/>
                        </a:tabLst>
                      </a:pPr>
                      <a:r>
                        <a:rPr lang="es-ES" sz="1000" b="1" strike="noStrike" spc="-1" dirty="0" smtClean="0">
                          <a:solidFill>
                            <a:srgbClr val="FF0000"/>
                          </a:solidFill>
                          <a:latin typeface="Arial"/>
                        </a:rPr>
                        <a:t>Cada cierto tiempo, daremos balón</a:t>
                      </a:r>
                      <a:r>
                        <a:rPr lang="es-ES" sz="1000" b="1" strike="noStrike" spc="-1" baseline="0" dirty="0" smtClean="0">
                          <a:solidFill>
                            <a:srgbClr val="FF0000"/>
                          </a:solidFill>
                          <a:latin typeface="Arial"/>
                        </a:rPr>
                        <a:t> a equipo en bloque medio-bajo para hacer un contragolpe. El equipo que </a:t>
                      </a:r>
                      <a:r>
                        <a:rPr lang="es-ES" sz="1000" b="1" strike="noStrike" spc="-1" baseline="0" dirty="0" err="1" smtClean="0">
                          <a:solidFill>
                            <a:srgbClr val="FF0000"/>
                          </a:solidFill>
                          <a:latin typeface="Arial"/>
                        </a:rPr>
                        <a:t>trnasiciona</a:t>
                      </a:r>
                      <a:r>
                        <a:rPr lang="es-ES" sz="1000" b="1" strike="noStrike" spc="-1" baseline="0" dirty="0" smtClean="0">
                          <a:solidFill>
                            <a:srgbClr val="FF0000"/>
                          </a:solidFill>
                          <a:latin typeface="Arial"/>
                        </a:rPr>
                        <a:t> defensivamente deberá llegar en velocidad primero a zona de partida antes de poder robar el balón.</a:t>
                      </a:r>
                      <a:endParaRPr lang="es-ES" sz="1000" b="0" strike="noStrike" spc="-1" dirty="0">
                        <a:solidFill>
                          <a:srgbClr val="FF0000"/>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hMerge="1">
                  <a:txBody>
                    <a:bodyPr/>
                    <a:lstStyle/>
                    <a:p>
                      <a:endParaRPr lang="es-ES"/>
                    </a:p>
                  </a:txBody>
                  <a:tcPr marL="90000" marR="90000">
                    <a:solidFill>
                      <a:srgbClr val="729FCF"/>
                    </a:solidFill>
                  </a:tcPr>
                </a:tc>
              </a:tr>
              <a:tr h="412560">
                <a:tc gridSpan="2">
                  <a:txBody>
                    <a:bodyPr/>
                    <a:lstStyle/>
                    <a:p>
                      <a:pPr algn="ctr">
                        <a:lnSpc>
                          <a:spcPct val="100000"/>
                        </a:lnSpc>
                      </a:pPr>
                      <a:r>
                        <a:rPr lang="es-ES" sz="1000" b="1" strike="noStrike" spc="-1">
                          <a:solidFill>
                            <a:srgbClr val="FFFFFF"/>
                          </a:solidFill>
                          <a:latin typeface="Arial"/>
                        </a:rPr>
                        <a:t>ASPECTOS QUE VOY A INCIDIR/CORREGIR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c>
                  <a:txBody>
                    <a:bodyPr/>
                    <a:lstStyle/>
                    <a:p>
                      <a:pPr algn="ctr">
                        <a:lnSpc>
                          <a:spcPct val="100000"/>
                        </a:lnSpc>
                      </a:pPr>
                      <a:r>
                        <a:rPr lang="es-ES" sz="1000" b="1" strike="noStrike" spc="-1">
                          <a:solidFill>
                            <a:srgbClr val="FFFFFF"/>
                          </a:solidFill>
                          <a:latin typeface="Arial"/>
                        </a:rPr>
                        <a:t>¿CÓMO VOY A GENERAR UN NIVEL MÁS DE DIFICULTAD?</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tabLst>
                          <a:tab pos="0" algn="l"/>
                        </a:tabLst>
                      </a:pPr>
                      <a:r>
                        <a:rPr lang="es-ES" sz="1000" b="1" strike="noStrike" spc="-1">
                          <a:solidFill>
                            <a:srgbClr val="FFFFFF"/>
                          </a:solidFill>
                          <a:latin typeface="Arial"/>
                        </a:rPr>
                        <a:t>¿CÓMO VOY A GENERAR INCERTIDUMBRE?</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941040">
                <a:tc rowSpan="3" gridSpan="2">
                  <a:txBody>
                    <a:bodyPr/>
                    <a:lstStyle/>
                    <a:p>
                      <a:pPr marL="171360" indent="-170640">
                        <a:lnSpc>
                          <a:spcPct val="100000"/>
                        </a:lnSpc>
                        <a:buClr>
                          <a:srgbClr val="000000"/>
                        </a:buClr>
                        <a:buFont typeface="Arial"/>
                        <a:buChar char="•"/>
                      </a:pPr>
                      <a:r>
                        <a:rPr lang="es-ES" sz="1000" b="0" strike="noStrike" spc="-1">
                          <a:solidFill>
                            <a:srgbClr val="000000"/>
                          </a:solidFill>
                          <a:latin typeface="Arial"/>
                        </a:rPr>
                        <a:t>Vigilancias de centrales</a:t>
                      </a:r>
                      <a:endParaRPr lang="es-ES" sz="1000" b="0" strike="noStrike" spc="-1">
                        <a:latin typeface="Arial"/>
                      </a:endParaRPr>
                    </a:p>
                    <a:p>
                      <a:pPr marL="171360" indent="-170640">
                        <a:lnSpc>
                          <a:spcPct val="100000"/>
                        </a:lnSpc>
                        <a:buClr>
                          <a:srgbClr val="000000"/>
                        </a:buClr>
                        <a:buFont typeface="Arial"/>
                        <a:buChar char="•"/>
                      </a:pPr>
                      <a:r>
                        <a:rPr lang="es-ES" sz="1000" b="0" strike="noStrike" spc="-1">
                          <a:solidFill>
                            <a:srgbClr val="000000"/>
                          </a:solidFill>
                          <a:latin typeface="Arial"/>
                        </a:rPr>
                        <a:t>Reinicios </a:t>
                      </a:r>
                      <a:endParaRPr lang="es-ES" sz="1000" b="0" strike="noStrike" spc="-1">
                        <a:latin typeface="Arial"/>
                      </a:endParaRPr>
                    </a:p>
                    <a:p>
                      <a:pPr marL="171360" indent="-170640">
                        <a:lnSpc>
                          <a:spcPct val="100000"/>
                        </a:lnSpc>
                        <a:buClr>
                          <a:srgbClr val="000000"/>
                        </a:buClr>
                        <a:buFont typeface="Arial"/>
                        <a:buChar char="•"/>
                      </a:pPr>
                      <a:r>
                        <a:rPr lang="es-ES" sz="1000" b="0" strike="noStrike" spc="-1">
                          <a:solidFill>
                            <a:srgbClr val="000000"/>
                          </a:solidFill>
                          <a:latin typeface="Arial"/>
                        </a:rPr>
                        <a:t>Posesiones largas que garanticen control del juego. </a:t>
                      </a:r>
                      <a:endParaRPr lang="es-ES" sz="1000" b="0" strike="noStrike" spc="-1">
                        <a:latin typeface="Arial"/>
                      </a:endParaRPr>
                    </a:p>
                    <a:p>
                      <a:pPr marL="171360" indent="-170640">
                        <a:lnSpc>
                          <a:spcPct val="100000"/>
                        </a:lnSpc>
                        <a:buClr>
                          <a:srgbClr val="000000"/>
                        </a:buClr>
                        <a:buFont typeface="Arial"/>
                        <a:buChar char="•"/>
                      </a:pPr>
                      <a:r>
                        <a:rPr lang="es-ES" sz="1000" b="0" strike="noStrike" spc="-1">
                          <a:solidFill>
                            <a:srgbClr val="000000"/>
                          </a:solidFill>
                          <a:latin typeface="Arial"/>
                        </a:rPr>
                        <a:t>Identificar los momentos de verticalidad.</a:t>
                      </a:r>
                      <a:endParaRPr lang="es-ES" sz="1000" b="0" strike="noStrike" spc="-1">
                        <a:latin typeface="Arial"/>
                      </a:endParaRPr>
                    </a:p>
                    <a:p>
                      <a:pPr marL="171360" indent="-170640">
                        <a:lnSpc>
                          <a:spcPct val="100000"/>
                        </a:lnSpc>
                        <a:buClr>
                          <a:srgbClr val="000000"/>
                        </a:buClr>
                        <a:buFont typeface="Arial"/>
                        <a:buChar char="•"/>
                      </a:pPr>
                      <a:r>
                        <a:rPr lang="es-ES" sz="1000" b="0" strike="noStrike" spc="-1">
                          <a:solidFill>
                            <a:srgbClr val="000000"/>
                          </a:solidFill>
                          <a:latin typeface="Arial"/>
                        </a:rPr>
                        <a:t>Atraer por dentro para acabar por fuera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rowSpan="3" hMerge="1">
                  <a:txBody>
                    <a:bodyPr/>
                    <a:lstStyle/>
                    <a:p>
                      <a:endParaRPr lang="es-ES"/>
                    </a:p>
                  </a:txBody>
                  <a:tcPr marL="90000" marR="90000">
                    <a:solidFill>
                      <a:srgbClr val="729FCF"/>
                    </a:solidFill>
                  </a:tcPr>
                </a:tc>
                <a:tc>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46044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a:txBody>
                    <a:bodyPr/>
                    <a:lstStyle/>
                    <a:p>
                      <a:pPr algn="ctr">
                        <a:lnSpc>
                          <a:spcPct val="100000"/>
                        </a:lnSpc>
                      </a:pPr>
                      <a:r>
                        <a:rPr lang="es-ES" sz="1000" b="1" strike="noStrike" spc="-1">
                          <a:solidFill>
                            <a:srgbClr val="FFFFFF"/>
                          </a:solidFill>
                          <a:latin typeface="Arial"/>
                        </a:rPr>
                        <a:t>¿CÓMO VOY A GENERAR COMPETITIVIDAD?</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tabLst>
                          <a:tab pos="0" algn="l"/>
                        </a:tabLst>
                      </a:pPr>
                      <a:r>
                        <a:rPr lang="es-ES" sz="1000" b="1" strike="noStrike" spc="-1">
                          <a:solidFill>
                            <a:srgbClr val="FFFFFF"/>
                          </a:solidFill>
                          <a:latin typeface="Arial"/>
                        </a:rPr>
                        <a:t>IDENTIFICA LOS MOMENTOS TÁCTICOS DE LA TAREA.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58392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a:txBody>
                    <a:bodyPr/>
                    <a:lstStyle/>
                    <a:p>
                      <a:pPr>
                        <a:lnSpc>
                          <a:spcPct val="100000"/>
                        </a:lnSpc>
                        <a:tabLst>
                          <a:tab pos="0" algn="l"/>
                        </a:tabLst>
                      </a:pPr>
                      <a:r>
                        <a:rPr lang="es-ES" sz="1000" b="0" strike="noStrike" spc="-1">
                          <a:solidFill>
                            <a:srgbClr val="000000"/>
                          </a:solidFill>
                          <a:latin typeface="Arial"/>
                        </a:rPr>
                        <a:t>Acción punitiva para el equipo perdedor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bl>
          </a:graphicData>
        </a:graphic>
      </p:graphicFrame>
      <p:graphicFrame>
        <p:nvGraphicFramePr>
          <p:cNvPr id="56" name="Table 2"/>
          <p:cNvGraphicFramePr/>
          <p:nvPr/>
        </p:nvGraphicFramePr>
        <p:xfrm>
          <a:off x="132120" y="5420520"/>
          <a:ext cx="8785800" cy="1219200"/>
        </p:xfrm>
        <a:graphic>
          <a:graphicData uri="http://schemas.openxmlformats.org/drawingml/2006/table">
            <a:tbl>
              <a:tblPr/>
              <a:tblGrid>
                <a:gridCol w="1239120"/>
                <a:gridCol w="7546680"/>
              </a:tblGrid>
              <a:tr h="233640">
                <a:tc>
                  <a:txBody>
                    <a:bodyPr/>
                    <a:lstStyle/>
                    <a:p>
                      <a:pPr algn="ctr">
                        <a:lnSpc>
                          <a:spcPct val="100000"/>
                        </a:lnSpc>
                      </a:pPr>
                      <a:r>
                        <a:rPr lang="es-ES" sz="1000" b="1" strike="noStrike" spc="-1">
                          <a:solidFill>
                            <a:srgbClr val="FFFFFF"/>
                          </a:solidFill>
                          <a:latin typeface="Arial"/>
                        </a:rPr>
                        <a:t>TÉCNICO</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pPr>
                      <a:r>
                        <a:rPr lang="es-ES" sz="1000" b="1" strike="noStrike" spc="-1">
                          <a:solidFill>
                            <a:srgbClr val="FFFFFF"/>
                          </a:solidFill>
                          <a:latin typeface="Arial"/>
                        </a:rPr>
                        <a:t>ROLES DEL CUERPO TÉCNICO</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242280">
                <a:tc>
                  <a:txBody>
                    <a:bodyPr/>
                    <a:lstStyle/>
                    <a:p>
                      <a:pPr algn="ctr">
                        <a:lnSpc>
                          <a:spcPct val="100000"/>
                        </a:lnSpc>
                      </a:pPr>
                      <a:r>
                        <a:rPr lang="es-ES" sz="1000" b="0" strike="noStrike" spc="-1">
                          <a:solidFill>
                            <a:srgbClr val="000000"/>
                          </a:solidFill>
                          <a:latin typeface="Arial"/>
                        </a:rPr>
                        <a:t>1º ENTRENADOR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tabLst>
                          <a:tab pos="0" algn="l"/>
                        </a:tabLst>
                      </a:pPr>
                      <a:r>
                        <a:rPr lang="es-ES" sz="1000" b="0" strike="noStrike" spc="-1">
                          <a:solidFill>
                            <a:srgbClr val="000000"/>
                          </a:solidFill>
                          <a:latin typeface="Arial"/>
                        </a:rPr>
                        <a:t>Feedback general </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36160">
                <a:tc>
                  <a:txBody>
                    <a:bodyPr/>
                    <a:lstStyle/>
                    <a:p>
                      <a:pPr algn="ctr">
                        <a:lnSpc>
                          <a:spcPct val="100000"/>
                        </a:lnSpc>
                      </a:pPr>
                      <a:r>
                        <a:rPr lang="es-ES" sz="1000" b="0" strike="noStrike" spc="-1">
                          <a:solidFill>
                            <a:srgbClr val="000000"/>
                          </a:solidFill>
                          <a:latin typeface="Arial"/>
                        </a:rPr>
                        <a:t>2º ENTRENADOR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tabLst>
                          <a:tab pos="0" algn="l"/>
                        </a:tabLst>
                      </a:pPr>
                      <a:r>
                        <a:rPr lang="es-ES" sz="1000" b="0" strike="noStrike" spc="-1">
                          <a:solidFill>
                            <a:srgbClr val="000000"/>
                          </a:solidFill>
                          <a:latin typeface="Arial"/>
                        </a:rPr>
                        <a:t>Vigilancia de centrales</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33640">
                <a:tc>
                  <a:txBody>
                    <a:bodyPr/>
                    <a:lstStyle/>
                    <a:p>
                      <a:pPr algn="ctr">
                        <a:lnSpc>
                          <a:spcPct val="100000"/>
                        </a:lnSpc>
                      </a:pPr>
                      <a:r>
                        <a:rPr lang="es-ES" sz="1000" b="0" strike="noStrike" spc="-1">
                          <a:solidFill>
                            <a:srgbClr val="000000"/>
                          </a:solidFill>
                          <a:latin typeface="Arial"/>
                        </a:rPr>
                        <a:t>PF</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pPr>
                      <a:r>
                        <a:rPr lang="es-ES" sz="1000" b="0" strike="noStrike" spc="-1">
                          <a:solidFill>
                            <a:srgbClr val="000000"/>
                          </a:solidFill>
                          <a:latin typeface="Arial"/>
                        </a:rPr>
                        <a:t>PRESIÓN TRAS PÉRDIDA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33640">
                <a:tc>
                  <a:txBody>
                    <a:bodyPr/>
                    <a:lstStyle/>
                    <a:p>
                      <a:pPr algn="ctr">
                        <a:lnSpc>
                          <a:spcPct val="100000"/>
                        </a:lnSpc>
                      </a:pPr>
                      <a:r>
                        <a:rPr lang="es-ES" sz="1000" b="0" strike="noStrike" spc="-1">
                          <a:solidFill>
                            <a:srgbClr val="000000"/>
                          </a:solidFill>
                          <a:latin typeface="Arial"/>
                        </a:rPr>
                        <a:t>DAVID C.</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pPr>
                      <a:r>
                        <a:rPr lang="es-ES" sz="1000" b="0" strike="noStrike" spc="-1">
                          <a:solidFill>
                            <a:srgbClr val="000000"/>
                          </a:solidFill>
                          <a:latin typeface="Arial"/>
                        </a:rPr>
                        <a:t>FEEDBACK PORTEROS</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bl>
          </a:graphicData>
        </a:graphic>
      </p:graphicFrame>
      <p:pic>
        <p:nvPicPr>
          <p:cNvPr id="57" name="Imagen 4_0"/>
          <p:cNvPicPr/>
          <p:nvPr/>
        </p:nvPicPr>
        <p:blipFill>
          <a:blip r:embed="rId3"/>
          <a:stretch/>
        </p:blipFill>
        <p:spPr>
          <a:xfrm>
            <a:off x="225720" y="504720"/>
            <a:ext cx="4259880" cy="23806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560</TotalTime>
  <Words>929</Words>
  <Application>Microsoft Office PowerPoint</Application>
  <PresentationFormat>Presentación en pantalla (4:3)</PresentationFormat>
  <Paragraphs>132</Paragraphs>
  <Slides>5</Slides>
  <Notes>4</Notes>
  <HiddenSlides>0</HiddenSlides>
  <MMClips>0</MMClips>
  <ScaleCrop>false</ScaleCrop>
  <HeadingPairs>
    <vt:vector size="4" baseType="variant">
      <vt:variant>
        <vt:lpstr>Tema</vt:lpstr>
      </vt:variant>
      <vt:variant>
        <vt:i4>1</vt:i4>
      </vt:variant>
      <vt:variant>
        <vt:lpstr>Títulos de diapositiva</vt:lpstr>
      </vt:variant>
      <vt:variant>
        <vt:i4>5</vt:i4>
      </vt:variant>
    </vt:vector>
  </HeadingPairs>
  <TitlesOfParts>
    <vt:vector size="6" baseType="lpstr">
      <vt:lpstr>Office Theme</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Alberto Martín Barrero</dc:creator>
  <cp:lastModifiedBy>Luffi</cp:lastModifiedBy>
  <cp:revision>68</cp:revision>
  <cp:lastPrinted>2019-08-06T10:10:13Z</cp:lastPrinted>
  <dcterms:created xsi:type="dcterms:W3CDTF">2019-08-06T08:26:50Z</dcterms:created>
  <dcterms:modified xsi:type="dcterms:W3CDTF">2021-10-04T07:59:10Z</dcterms:modified>
  <dc:language>es-ES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4</vt:i4>
  </property>
  <property fmtid="{D5CDD505-2E9C-101B-9397-08002B2CF9AE}" pid="3" name="PresentationFormat">
    <vt:lpwstr>Presentación en pantalla (4:3)</vt:lpwstr>
  </property>
  <property fmtid="{D5CDD505-2E9C-101B-9397-08002B2CF9AE}" pid="4" name="Slides">
    <vt:i4>5</vt:i4>
  </property>
</Properties>
</file>