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3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1338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5E07B7A-1A92-4B3B-A902-D95EFA442784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76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213" cy="3084513"/>
          </a:xfrm>
          <a:prstGeom prst="rect">
            <a:avLst/>
          </a:prstGeom>
        </p:spPr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C2C9645-5B04-46A3-8C95-A7B97DB279CF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213" cy="3084513"/>
          </a:xfrm>
          <a:prstGeom prst="rect">
            <a:avLst/>
          </a:prstGeom>
        </p:spPr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C2C9645-5B04-46A3-8C95-A7B97DB279CF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213" cy="3084513"/>
          </a:xfrm>
          <a:prstGeom prst="rect">
            <a:avLst/>
          </a:prstGeom>
        </p:spPr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C2C9645-5B04-46A3-8C95-A7B97DB279CF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213" cy="3084513"/>
          </a:xfrm>
          <a:prstGeom prst="rect">
            <a:avLst/>
          </a:prstGeom>
        </p:spPr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57348A1-0B66-42D8-A350-9AB3A3AF101C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8"/>
          <p:cNvPicPr/>
          <p:nvPr/>
        </p:nvPicPr>
        <p:blipFill>
          <a:blip r:embed="rId14"/>
          <a:stretch/>
        </p:blipFill>
        <p:spPr>
          <a:xfrm>
            <a:off x="1195200" y="4729680"/>
            <a:ext cx="5549400" cy="1751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1"/>
          <p:cNvGraphicFramePr/>
          <p:nvPr>
            <p:extLst>
              <p:ext uri="{D42A27DB-BD31-4B8C-83A1-F6EECF244321}">
                <p14:modId xmlns:p14="http://schemas.microsoft.com/office/powerpoint/2010/main" val="1604481006"/>
              </p:ext>
            </p:extLst>
          </p:nvPr>
        </p:nvGraphicFramePr>
        <p:xfrm>
          <a:off x="390240" y="1820880"/>
          <a:ext cx="8325720" cy="2127600"/>
        </p:xfrm>
        <a:graphic>
          <a:graphicData uri="http://schemas.openxmlformats.org/drawingml/2006/table">
            <a:tbl>
              <a:tblPr/>
              <a:tblGrid>
                <a:gridCol w="1390680"/>
                <a:gridCol w="3462480"/>
                <a:gridCol w="3472560"/>
              </a:tblGrid>
              <a:tr h="26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Cuerpo técnico</a:t>
                      </a:r>
                      <a:endParaRPr lang="es-ES" sz="1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Juanma León, JOAQUÍN BORNES, VÍCTOR JÁUREGUI, JOSÉ LUIS DE LOS RÍOS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26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Equipo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LIGA NACIONAL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437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Nº Sesión</a:t>
                      </a:r>
                      <a:endParaRPr lang="es-ES" sz="12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X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2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FECHA: 11/10/2021</a:t>
                      </a:r>
                      <a:endParaRPr lang="es-E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2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LUGAR</a:t>
                      </a: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: CIUDAD DEPORTIVA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2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MATERIAL:</a:t>
                      </a: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es-E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Conos, balones y petos.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0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OBJETIVO PRINCIPAL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0" strike="noStrike" spc="-1" dirty="0" smtClean="0">
                          <a:latin typeface="Arial"/>
                        </a:rPr>
                        <a:t>Posesión</a:t>
                      </a:r>
                      <a:r>
                        <a:rPr lang="es-ES" sz="1800" b="0" strike="noStrike" spc="-1" baseline="0" dirty="0" smtClean="0">
                          <a:latin typeface="Arial"/>
                        </a:rPr>
                        <a:t> de balón</a:t>
                      </a:r>
                      <a:endParaRPr lang="es-E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560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OBJETIVO SECUNDARIO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0" strike="noStrike" spc="-1" dirty="0" smtClean="0">
                          <a:latin typeface="Arial"/>
                        </a:rPr>
                        <a:t>Transiciones.</a:t>
                      </a:r>
                      <a:endParaRPr lang="es-E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46" name="CustomShape 2"/>
          <p:cNvSpPr/>
          <p:nvPr/>
        </p:nvSpPr>
        <p:spPr>
          <a:xfrm>
            <a:off x="390240" y="471600"/>
            <a:ext cx="8196120" cy="13352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08000"/>
                </a:solidFill>
                <a:latin typeface="Calibri"/>
                <a:ea typeface="DejaVu Sans"/>
              </a:rPr>
              <a:t>SESIÓN LIGA NACIONAL</a:t>
            </a:r>
            <a:endParaRPr lang="es-E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1"/>
          <p:cNvGraphicFramePr/>
          <p:nvPr>
            <p:extLst>
              <p:ext uri="{D42A27DB-BD31-4B8C-83A1-F6EECF244321}">
                <p14:modId xmlns:p14="http://schemas.microsoft.com/office/powerpoint/2010/main" val="916076579"/>
              </p:ext>
            </p:extLst>
          </p:nvPr>
        </p:nvGraphicFramePr>
        <p:xfrm>
          <a:off x="132120" y="168480"/>
          <a:ext cx="8785800" cy="5334720"/>
        </p:xfrm>
        <a:graphic>
          <a:graphicData uri="http://schemas.openxmlformats.org/drawingml/2006/table">
            <a:tbl>
              <a:tblPr/>
              <a:tblGrid>
                <a:gridCol w="2269440"/>
                <a:gridCol w="2269440"/>
                <a:gridCol w="2123280"/>
                <a:gridCol w="2123640"/>
              </a:tblGrid>
              <a:tr h="25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 ESPACIO: </a:t>
                      </a:r>
                      <a:r>
                        <a:rPr lang="es-ES" sz="1000" b="1" strike="noStrike" spc="-1" dirty="0" smtClean="0">
                          <a:solidFill>
                            <a:srgbClr val="FFFFFF"/>
                          </a:solidFill>
                          <a:latin typeface="Arial"/>
                        </a:rPr>
                        <a:t>8x8my 18x18m </a:t>
                      </a:r>
                      <a:endParaRPr lang="es-E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DURACIÓN:  </a:t>
                      </a:r>
                      <a:r>
                        <a:rPr lang="es-ES" sz="1000" b="1" strike="noStrike" spc="-1" dirty="0" smtClean="0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  <a:r>
                        <a:rPr lang="es-ES" sz="1000" b="1" strike="noStrike" spc="-1" baseline="0" dirty="0" smtClean="0">
                          <a:solidFill>
                            <a:srgbClr val="FFFFFF"/>
                          </a:solidFill>
                          <a:latin typeface="Arial"/>
                        </a:rPr>
                        <a:t> series de 2´y 4 series de 3´</a:t>
                      </a:r>
                      <a:endParaRPr lang="es-E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CONTENIDOS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574200">
                <a:tc rowSpan="3" gridSpan="2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800" b="0" strike="noStrike" spc="-1" dirty="0">
                          <a:latin typeface="Arial"/>
                        </a:rPr>
                        <a:t>Conservar </a:t>
                      </a:r>
                      <a:r>
                        <a:rPr lang="es-ES" sz="1800" b="0" strike="noStrike" spc="-1" dirty="0" smtClean="0">
                          <a:latin typeface="Arial"/>
                        </a:rPr>
                        <a:t>balón</a:t>
                      </a:r>
                      <a:endParaRPr lang="es-E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33732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EXPLICACIÓN DE LA TAREA.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161856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000" b="0" strike="noStrike" spc="-1" dirty="0" smtClean="0">
                          <a:latin typeface="Arial"/>
                        </a:rPr>
                        <a:t>Realizamos</a:t>
                      </a:r>
                      <a:r>
                        <a:rPr lang="es-ES" sz="1000" b="0" strike="noStrike" spc="-1" baseline="0" dirty="0" smtClean="0">
                          <a:latin typeface="Arial"/>
                        </a:rPr>
                        <a:t> un 2x2+2 en un espacio de 8x8m. El objetivo será únicamente la conservación de balón.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s-ES" sz="1000" b="0" strike="noStrike" spc="-1" baseline="0" dirty="0" smtClean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000" b="0" strike="noStrike" spc="-1" baseline="0" dirty="0" smtClean="0">
                          <a:latin typeface="Arial"/>
                        </a:rPr>
                        <a:t>Realizaremos el mismo trabajo pero en un espacio de 18x18m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s-E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4125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ASPECTOS QUE VOY A INCIDIR/CORREGIR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¿CÓMO VOY A GENERAR UN NIVEL MÁS DE DIFICULTAD?</a:t>
                      </a:r>
                      <a:endParaRPr lang="es-E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¿CÓMO VOY A GENERAR INCERTIDUMBRE?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941040">
                <a:tc rowSpan="3" gridSpan="2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b="0" strike="noStrike" spc="-1" dirty="0" smtClean="0">
                          <a:latin typeface="Arial"/>
                        </a:rPr>
                        <a:t>Limitaremos</a:t>
                      </a:r>
                      <a:r>
                        <a:rPr lang="es-ES" sz="1100" b="0" strike="noStrike" spc="-1" baseline="0" dirty="0" smtClean="0">
                          <a:latin typeface="Arial"/>
                        </a:rPr>
                        <a:t> toques</a:t>
                      </a:r>
                      <a:endParaRPr lang="es-ES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b="0" strike="noStrike" spc="-1" dirty="0">
                          <a:latin typeface="Arial"/>
                        </a:rPr>
                        <a:t>Introducción de balones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6044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1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¿CÓMO VOY A GENERAR COMPETITIVIDAD?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IDENTIFICA LOS MOMENTOS TÁCTICOS DE LA TAREA.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58392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b="0" strike="noStrike" spc="-1" dirty="0" smtClean="0">
                          <a:latin typeface="Arial"/>
                        </a:rPr>
                        <a:t>Ganará aquel equipo que consiga dar mas pases consecutivos.</a:t>
                      </a:r>
                      <a:endParaRPr lang="es-ES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2"/>
          <p:cNvGraphicFramePr/>
          <p:nvPr>
            <p:extLst>
              <p:ext uri="{D42A27DB-BD31-4B8C-83A1-F6EECF244321}">
                <p14:modId xmlns:p14="http://schemas.microsoft.com/office/powerpoint/2010/main" val="187760914"/>
              </p:ext>
            </p:extLst>
          </p:nvPr>
        </p:nvGraphicFramePr>
        <p:xfrm>
          <a:off x="132120" y="5735160"/>
          <a:ext cx="8785800" cy="1005840"/>
        </p:xfrm>
        <a:graphic>
          <a:graphicData uri="http://schemas.openxmlformats.org/drawingml/2006/table">
            <a:tbl>
              <a:tblPr/>
              <a:tblGrid>
                <a:gridCol w="1239120"/>
                <a:gridCol w="7546680"/>
              </a:tblGrid>
              <a:tr h="23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TÉCNICO</a:t>
                      </a:r>
                      <a:endParaRPr lang="es-E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ROLES DEL CUERPO TÉCNICO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242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1º ENTRENADOR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Supervisión y feedback general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6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2º ENTRENADOR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b="0" strike="noStrike" spc="-1" dirty="0" err="1">
                          <a:latin typeface="Arial"/>
                        </a:rPr>
                        <a:t>Lineas</a:t>
                      </a:r>
                      <a:r>
                        <a:rPr lang="es-ES" sz="1100" b="0" strike="noStrike" spc="-1" dirty="0">
                          <a:latin typeface="Arial"/>
                        </a:rPr>
                        <a:t> de pase, </a:t>
                      </a:r>
                      <a:r>
                        <a:rPr lang="es-ES" sz="1100" b="0" strike="noStrike" spc="-1" dirty="0" smtClean="0">
                          <a:latin typeface="Arial"/>
                        </a:rPr>
                        <a:t>pases tensos. </a:t>
                      </a:r>
                      <a:r>
                        <a:rPr lang="es-ES" sz="1100" b="0" strike="noStrike" spc="-1" dirty="0">
                          <a:latin typeface="Arial"/>
                        </a:rPr>
                        <a:t>Tarea 1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PF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b="0" strike="noStrike" spc="-1" dirty="0" smtClean="0">
                          <a:latin typeface="Arial"/>
                        </a:rPr>
                        <a:t>Ritmo</a:t>
                      </a:r>
                      <a:r>
                        <a:rPr lang="es-ES" sz="1100" b="0" strike="noStrike" spc="-1" baseline="0" dirty="0" smtClean="0">
                          <a:latin typeface="Arial"/>
                        </a:rPr>
                        <a:t> de juego, intensidad.</a:t>
                      </a:r>
                      <a:endParaRPr lang="es-ES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3" y="620688"/>
            <a:ext cx="2233317" cy="1929662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23" y="627049"/>
            <a:ext cx="2145285" cy="1929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1"/>
          <p:cNvGraphicFramePr/>
          <p:nvPr>
            <p:extLst>
              <p:ext uri="{D42A27DB-BD31-4B8C-83A1-F6EECF244321}">
                <p14:modId xmlns:p14="http://schemas.microsoft.com/office/powerpoint/2010/main" val="2880424459"/>
              </p:ext>
            </p:extLst>
          </p:nvPr>
        </p:nvGraphicFramePr>
        <p:xfrm>
          <a:off x="132120" y="168480"/>
          <a:ext cx="8785800" cy="5181840"/>
        </p:xfrm>
        <a:graphic>
          <a:graphicData uri="http://schemas.openxmlformats.org/drawingml/2006/table">
            <a:tbl>
              <a:tblPr/>
              <a:tblGrid>
                <a:gridCol w="2269440"/>
                <a:gridCol w="2269440"/>
                <a:gridCol w="2123280"/>
                <a:gridCol w="2123640"/>
              </a:tblGrid>
              <a:tr h="25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 ESPACIO: </a:t>
                      </a:r>
                      <a:r>
                        <a:rPr lang="es-ES" sz="1000" b="1" strike="noStrike" spc="-1" dirty="0" smtClean="0">
                          <a:solidFill>
                            <a:srgbClr val="FFFFFF"/>
                          </a:solidFill>
                          <a:latin typeface="Arial"/>
                        </a:rPr>
                        <a:t>Medio campo</a:t>
                      </a:r>
                      <a:endParaRPr lang="es-E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DURACIÓN:  </a:t>
                      </a:r>
                      <a:r>
                        <a:rPr lang="es-ES" sz="1000" b="1" strike="noStrike" spc="-1" dirty="0" smtClean="0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r>
                        <a:rPr lang="es-ES" sz="1000" b="1" strike="noStrike" spc="-1" baseline="0" dirty="0" smtClean="0">
                          <a:solidFill>
                            <a:srgbClr val="FFFFFF"/>
                          </a:solidFill>
                          <a:latin typeface="Arial"/>
                        </a:rPr>
                        <a:t> series de 1´30”</a:t>
                      </a:r>
                      <a:endParaRPr lang="es-E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CONTENIDOS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574200">
                <a:tc rowSpan="3" gridSpan="2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800" b="0" strike="noStrike" spc="-1" dirty="0" smtClean="0">
                          <a:latin typeface="Arial"/>
                        </a:rPr>
                        <a:t>Transiciones + finalizaciones</a:t>
                      </a:r>
                      <a:endParaRPr lang="es-E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33732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EXPLICACIÓN DE LA TAREA.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161856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000" b="0" strike="noStrike" spc="-1" baseline="0" dirty="0" smtClean="0">
                          <a:latin typeface="Arial"/>
                        </a:rPr>
                        <a:t>Se juega un 2x2+2 + porteros. El objetivo de las parejas de dentro es realizar transiciones rápidas para hacer gol en la portería contraria con la ayuda de la pareja de fuera. 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s-E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4125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ASPECTOS QUE VOY A INCIDIR/CORREGIR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¿CÓMO VOY A GENERAR UN NIVEL MÁS DE DIFICULTAD?</a:t>
                      </a:r>
                      <a:endParaRPr lang="es-E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¿CÓMO VOY A GENERAR INCERTIDUMBRE?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941040">
                <a:tc rowSpan="3" gridSpan="2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b="0" strike="noStrike" spc="-1">
                          <a:latin typeface="Arial"/>
                        </a:rPr>
                        <a:t>No se podrá jugar entre comodines.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b="0" strike="noStrike" spc="-1">
                          <a:latin typeface="Arial"/>
                        </a:rPr>
                        <a:t>Introducción de balones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6044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1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¿CÓMO VOY A GENERAR COMPETITIVIDAD?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IDENTIFICA LOS MOMENTOS TÁCTICOS DE LA TAREA.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58392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b="0" strike="noStrike" spc="-1">
                          <a:latin typeface="Arial"/>
                        </a:rPr>
                        <a:t>Equipo que más veces progrese, ganará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2"/>
          <p:cNvGraphicFramePr/>
          <p:nvPr>
            <p:extLst>
              <p:ext uri="{D42A27DB-BD31-4B8C-83A1-F6EECF244321}">
                <p14:modId xmlns:p14="http://schemas.microsoft.com/office/powerpoint/2010/main" val="3099532943"/>
              </p:ext>
            </p:extLst>
          </p:nvPr>
        </p:nvGraphicFramePr>
        <p:xfrm>
          <a:off x="132120" y="5735160"/>
          <a:ext cx="8785800" cy="1005840"/>
        </p:xfrm>
        <a:graphic>
          <a:graphicData uri="http://schemas.openxmlformats.org/drawingml/2006/table">
            <a:tbl>
              <a:tblPr/>
              <a:tblGrid>
                <a:gridCol w="1239120"/>
                <a:gridCol w="7546680"/>
              </a:tblGrid>
              <a:tr h="23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TÉCNICO</a:t>
                      </a:r>
                      <a:endParaRPr lang="es-E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ROLES DEL CUERPO TÉCNICO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242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1º ENTRENADOR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Supervisión y feedback general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6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2º ENTRENADOR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b="0" strike="noStrike" spc="-1" dirty="0" smtClean="0">
                          <a:latin typeface="Arial"/>
                        </a:rPr>
                        <a:t>Transiciones, repliegues,</a:t>
                      </a:r>
                      <a:r>
                        <a:rPr lang="es-ES" sz="1100" b="0" strike="noStrike" spc="-1" baseline="0" dirty="0" smtClean="0">
                          <a:latin typeface="Arial"/>
                        </a:rPr>
                        <a:t> pases tensos.</a:t>
                      </a:r>
                      <a:endParaRPr lang="es-ES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PF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b="0" strike="noStrike" spc="-1" dirty="0" smtClean="0">
                          <a:latin typeface="Arial"/>
                        </a:rPr>
                        <a:t>Ritmo de juego,</a:t>
                      </a:r>
                      <a:r>
                        <a:rPr lang="es-ES" sz="1100" b="0" strike="noStrike" spc="-1" baseline="0" dirty="0" smtClean="0">
                          <a:latin typeface="Arial"/>
                        </a:rPr>
                        <a:t> intensidad.</a:t>
                      </a:r>
                      <a:endParaRPr lang="es-ES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446449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0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1"/>
          <p:cNvGraphicFramePr/>
          <p:nvPr>
            <p:extLst>
              <p:ext uri="{D42A27DB-BD31-4B8C-83A1-F6EECF244321}">
                <p14:modId xmlns:p14="http://schemas.microsoft.com/office/powerpoint/2010/main" val="2730933363"/>
              </p:ext>
            </p:extLst>
          </p:nvPr>
        </p:nvGraphicFramePr>
        <p:xfrm>
          <a:off x="132120" y="168480"/>
          <a:ext cx="8785800" cy="5181840"/>
        </p:xfrm>
        <a:graphic>
          <a:graphicData uri="http://schemas.openxmlformats.org/drawingml/2006/table">
            <a:tbl>
              <a:tblPr/>
              <a:tblGrid>
                <a:gridCol w="2269440"/>
                <a:gridCol w="2269440"/>
                <a:gridCol w="2123280"/>
                <a:gridCol w="2123640"/>
              </a:tblGrid>
              <a:tr h="25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 ESPACIO: </a:t>
                      </a:r>
                      <a:r>
                        <a:rPr lang="es-ES" sz="1000" b="1" strike="noStrike" spc="-1" dirty="0" smtClean="0">
                          <a:solidFill>
                            <a:srgbClr val="FFFFFF"/>
                          </a:solidFill>
                          <a:latin typeface="Arial"/>
                        </a:rPr>
                        <a:t>Medio campo</a:t>
                      </a:r>
                      <a:endParaRPr lang="es-E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DURACIÓN:  </a:t>
                      </a:r>
                      <a:r>
                        <a:rPr lang="es-ES" sz="1000" b="1" strike="noStrike" spc="-1" dirty="0" smtClean="0">
                          <a:solidFill>
                            <a:srgbClr val="FFFFFF"/>
                          </a:solidFill>
                          <a:latin typeface="Arial"/>
                        </a:rPr>
                        <a:t>4 series de 2´</a:t>
                      </a:r>
                      <a:endParaRPr lang="es-E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CONTENIDOS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574200">
                <a:tc rowSpan="3" gridSpan="2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800" b="0" strike="noStrike" spc="-1" dirty="0" smtClean="0">
                          <a:latin typeface="Arial"/>
                        </a:rPr>
                        <a:t>Transiciones + finalizaciones</a:t>
                      </a:r>
                      <a:endParaRPr lang="es-E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33732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EXPLICACIÓN DE LA TAREA.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161856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000" b="0" strike="noStrike" spc="-1" baseline="0" dirty="0" smtClean="0">
                          <a:latin typeface="Arial"/>
                        </a:rPr>
                        <a:t>Transiciones de 1x1. Va saliendo alternativamente jugadores de un equipo y otro </a:t>
                      </a:r>
                      <a:r>
                        <a:rPr lang="es-ES" sz="1000" b="0" strike="noStrike" spc="-1" baseline="0" dirty="0" err="1" smtClean="0">
                          <a:latin typeface="Arial"/>
                        </a:rPr>
                        <a:t>produciendose</a:t>
                      </a:r>
                      <a:r>
                        <a:rPr lang="es-ES" sz="1000" b="0" strike="noStrike" spc="-1" baseline="0" dirty="0" smtClean="0">
                          <a:latin typeface="Arial"/>
                        </a:rPr>
                        <a:t> constantemente duelos de 1x1. 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s-E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4125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ASPECTOS QUE VOY A INCIDIR/CORREGIR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¿CÓMO VOY A GENERAR UN NIVEL MÁS DE DIFICULTAD?</a:t>
                      </a:r>
                      <a:endParaRPr lang="es-E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¿CÓMO VOY A GENERAR INCERTIDUMBRE?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941040">
                <a:tc rowSpan="3" gridSpan="2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b="0" strike="noStrike" spc="-1">
                          <a:latin typeface="Arial"/>
                        </a:rPr>
                        <a:t>No se podrá jugar entre comodines.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b="0" strike="noStrike" spc="-1">
                          <a:latin typeface="Arial"/>
                        </a:rPr>
                        <a:t>Introducción de balones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6044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1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¿CÓMO VOY A GENERAR COMPETITIVIDAD?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IDENTIFICA LOS MOMENTOS TÁCTICOS DE LA TAREA.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58392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b="0" strike="noStrike" spc="-1">
                          <a:latin typeface="Arial"/>
                        </a:rPr>
                        <a:t>Equipo que más veces progrese, ganará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2"/>
          <p:cNvGraphicFramePr/>
          <p:nvPr>
            <p:extLst>
              <p:ext uri="{D42A27DB-BD31-4B8C-83A1-F6EECF244321}">
                <p14:modId xmlns:p14="http://schemas.microsoft.com/office/powerpoint/2010/main" val="2204694258"/>
              </p:ext>
            </p:extLst>
          </p:nvPr>
        </p:nvGraphicFramePr>
        <p:xfrm>
          <a:off x="132120" y="5735160"/>
          <a:ext cx="8785800" cy="1005840"/>
        </p:xfrm>
        <a:graphic>
          <a:graphicData uri="http://schemas.openxmlformats.org/drawingml/2006/table">
            <a:tbl>
              <a:tblPr/>
              <a:tblGrid>
                <a:gridCol w="1239120"/>
                <a:gridCol w="7546680"/>
              </a:tblGrid>
              <a:tr h="23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TÉCNICO</a:t>
                      </a:r>
                      <a:endParaRPr lang="es-E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ROLES DEL CUERPO TÉCNICO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242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1º ENTRENADOR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Supervisión y feedback general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2º ENTRENADOR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b="0" strike="noStrike" spc="-1" dirty="0" smtClean="0">
                          <a:latin typeface="Arial"/>
                        </a:rPr>
                        <a:t>Transiciones, repliegues,</a:t>
                      </a:r>
                      <a:r>
                        <a:rPr lang="es-ES" sz="11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s-ES" sz="1100" b="0" strike="noStrike" spc="-1" baseline="0" dirty="0" smtClean="0">
                          <a:latin typeface="Arial"/>
                        </a:rPr>
                        <a:t>duelos.</a:t>
                      </a:r>
                      <a:endParaRPr lang="es-ES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PF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b="0" strike="noStrike" spc="-1" dirty="0" smtClean="0">
                          <a:latin typeface="Arial"/>
                        </a:rPr>
                        <a:t>Intensidad, velocidades.</a:t>
                      </a:r>
                      <a:endParaRPr lang="es-ES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446449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6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1"/>
          <p:cNvGraphicFramePr/>
          <p:nvPr>
            <p:extLst>
              <p:ext uri="{D42A27DB-BD31-4B8C-83A1-F6EECF244321}">
                <p14:modId xmlns:p14="http://schemas.microsoft.com/office/powerpoint/2010/main" val="1648686231"/>
              </p:ext>
            </p:extLst>
          </p:nvPr>
        </p:nvGraphicFramePr>
        <p:xfrm>
          <a:off x="132120" y="168480"/>
          <a:ext cx="8785800" cy="5266080"/>
        </p:xfrm>
        <a:graphic>
          <a:graphicData uri="http://schemas.openxmlformats.org/drawingml/2006/table">
            <a:tbl>
              <a:tblPr/>
              <a:tblGrid>
                <a:gridCol w="2269440"/>
                <a:gridCol w="2269440"/>
                <a:gridCol w="2123280"/>
                <a:gridCol w="2123640"/>
              </a:tblGrid>
              <a:tr h="25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 ESPACIO: Medio campo</a:t>
                      </a:r>
                      <a:endParaRPr lang="es-E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DURACIÓN:  4 series de 2´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CONTENIDOS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659160">
                <a:tc rowSpan="3" gridSpan="2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33732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EXPLICACIÓN DE LA TAREA.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161856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0" strike="noStrike" spc="-1" dirty="0" smtClean="0">
                          <a:latin typeface="Arial"/>
                        </a:rPr>
                        <a:t>Partido reducido.</a:t>
                      </a:r>
                      <a:r>
                        <a:rPr lang="es-ES" sz="1800" b="0" strike="noStrike" spc="-1" baseline="0" dirty="0" smtClean="0">
                          <a:latin typeface="Arial"/>
                        </a:rPr>
                        <a:t> Jugarán por dentro los jugadores con menos minutos en el </a:t>
                      </a:r>
                      <a:r>
                        <a:rPr lang="es-ES" sz="1800" b="0" strike="noStrike" spc="-1" baseline="0" dirty="0" err="1" smtClean="0">
                          <a:latin typeface="Arial"/>
                        </a:rPr>
                        <a:t>dia</a:t>
                      </a:r>
                      <a:r>
                        <a:rPr lang="es-ES" sz="1800" b="0" strike="noStrike" spc="-1" baseline="0" dirty="0" smtClean="0">
                          <a:latin typeface="Arial"/>
                        </a:rPr>
                        <a:t> de ayer.</a:t>
                      </a:r>
                      <a:endParaRPr lang="es-E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4125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ASPECTOS QUE VOY A INCIDIR/CORREGIR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¿CÓMO VOY A GENERAR UN NIVEL MÁS DE DIFICULTAD?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¿CÓMO VOY A GENERAR INCERTIDUMBRE?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941040">
                <a:tc rowSpan="3" gridSpan="2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171360" indent="-168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s-E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Jugando a dos contactos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6044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¿CÓMO VOY A GENERAR COMPETITIVIDAD?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IDENTIFICA LOS MOMENTOS TÁCTICOS DE LA TAREA.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58320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171360" indent="-168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s-E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Acciones que penalicen al equipo perderdor.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2"/>
          <p:cNvGraphicFramePr/>
          <p:nvPr>
            <p:extLst>
              <p:ext uri="{D42A27DB-BD31-4B8C-83A1-F6EECF244321}">
                <p14:modId xmlns:p14="http://schemas.microsoft.com/office/powerpoint/2010/main" val="323428509"/>
              </p:ext>
            </p:extLst>
          </p:nvPr>
        </p:nvGraphicFramePr>
        <p:xfrm>
          <a:off x="132120" y="5735160"/>
          <a:ext cx="8785800" cy="1005840"/>
        </p:xfrm>
        <a:graphic>
          <a:graphicData uri="http://schemas.openxmlformats.org/drawingml/2006/table">
            <a:tbl>
              <a:tblPr/>
              <a:tblGrid>
                <a:gridCol w="1239120"/>
                <a:gridCol w="7546680"/>
              </a:tblGrid>
              <a:tr h="23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TÉCNICO</a:t>
                      </a:r>
                      <a:endParaRPr lang="es-E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ROLES DEL CUERPO TÉCNICO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242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1º ENTRENADOR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Supervisión y </a:t>
                      </a:r>
                      <a:r>
                        <a:rPr lang="es-E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feedback</a:t>
                      </a:r>
                      <a:r>
                        <a:rPr lang="es-E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general</a:t>
                      </a:r>
                      <a:endParaRPr lang="es-E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6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2º ENTRENADOR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Supervisión y </a:t>
                      </a:r>
                      <a:r>
                        <a:rPr lang="es-ES" sz="1100" dirty="0" err="1" smtClean="0"/>
                        <a:t>feedback</a:t>
                      </a:r>
                      <a:r>
                        <a:rPr lang="es-ES" sz="1100" dirty="0" smtClean="0"/>
                        <a:t> general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PF</a:t>
                      </a:r>
                      <a:endParaRPr lang="es-E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Ritmo de juego, intensidad.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8" name="56 Imagen"/>
          <p:cNvPicPr/>
          <p:nvPr/>
        </p:nvPicPr>
        <p:blipFill>
          <a:blip r:embed="rId3"/>
          <a:stretch/>
        </p:blipFill>
        <p:spPr>
          <a:xfrm>
            <a:off x="180000" y="540000"/>
            <a:ext cx="4318560" cy="2338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551</Words>
  <Application>Microsoft Office PowerPoint</Application>
  <PresentationFormat>Presentación en pantalla (4:3)</PresentationFormat>
  <Paragraphs>107</Paragraphs>
  <Slides>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Martín Barrero</dc:creator>
  <cp:lastModifiedBy>Luffi</cp:lastModifiedBy>
  <cp:revision>75</cp:revision>
  <cp:lastPrinted>2019-08-06T10:10:13Z</cp:lastPrinted>
  <dcterms:created xsi:type="dcterms:W3CDTF">2019-08-06T08:26:50Z</dcterms:created>
  <dcterms:modified xsi:type="dcterms:W3CDTF">2021-10-11T07:47:22Z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Presentación en pantalla (4:3)</vt:lpwstr>
  </property>
  <property fmtid="{D5CDD505-2E9C-101B-9397-08002B2CF9AE}" pid="4" name="Slides">
    <vt:i4>5</vt:i4>
  </property>
</Properties>
</file>