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1338"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s-ES" sz="4400" b="0" strike="noStrike" spc="-1">
                <a:latin typeface="Arial"/>
              </a:rPr>
              <a:t>Pulse para desplazar la diapositiva</a:t>
            </a:r>
          </a:p>
        </p:txBody>
      </p:sp>
      <p:sp>
        <p:nvSpPr>
          <p:cNvPr id="40" name="PlaceHolder 2"/>
          <p:cNvSpPr>
            <a:spLocks noGrp="1"/>
          </p:cNvSpPr>
          <p:nvPr>
            <p:ph type="body"/>
          </p:nvPr>
        </p:nvSpPr>
        <p:spPr>
          <a:xfrm>
            <a:off x="756000" y="5078520"/>
            <a:ext cx="6047640" cy="4811040"/>
          </a:xfrm>
          <a:prstGeom prst="rect">
            <a:avLst/>
          </a:prstGeom>
        </p:spPr>
        <p:txBody>
          <a:bodyPr lIns="0" tIns="0" rIns="0" bIns="0">
            <a:noAutofit/>
          </a:bodyPr>
          <a:lstStyle/>
          <a:p>
            <a:r>
              <a:rPr lang="es-ES" sz="2000" b="0" strike="noStrike" spc="-1">
                <a:latin typeface="Arial"/>
              </a:rPr>
              <a:t>Pulse para editar el formato de las notas</a:t>
            </a:r>
          </a:p>
        </p:txBody>
      </p:sp>
      <p:sp>
        <p:nvSpPr>
          <p:cNvPr id="41" name="PlaceHolder 3"/>
          <p:cNvSpPr>
            <a:spLocks noGrp="1"/>
          </p:cNvSpPr>
          <p:nvPr>
            <p:ph type="hdr"/>
          </p:nvPr>
        </p:nvSpPr>
        <p:spPr>
          <a:xfrm>
            <a:off x="0" y="0"/>
            <a:ext cx="3280680" cy="534240"/>
          </a:xfrm>
          <a:prstGeom prst="rect">
            <a:avLst/>
          </a:prstGeom>
        </p:spPr>
        <p:txBody>
          <a:bodyPr lIns="0" tIns="0" rIns="0" bIns="0">
            <a:noAutofit/>
          </a:bodyPr>
          <a:lstStyle/>
          <a:p>
            <a:r>
              <a:rPr lang="es-ES" sz="1400" b="0" strike="noStrike" spc="-1">
                <a:latin typeface="Times New Roman"/>
              </a:rPr>
              <a:t>&lt;cabecera&gt;</a:t>
            </a:r>
          </a:p>
        </p:txBody>
      </p:sp>
      <p:sp>
        <p:nvSpPr>
          <p:cNvPr id="4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s-ES" sz="1400" b="0" strike="noStrike" spc="-1">
                <a:latin typeface="Times New Roman"/>
              </a:rPr>
              <a:t>&lt;fecha/hora&gt;</a:t>
            </a:r>
          </a:p>
        </p:txBody>
      </p:sp>
      <p:sp>
        <p:nvSpPr>
          <p:cNvPr id="4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s-ES" sz="1400" b="0" strike="noStrike" spc="-1">
                <a:latin typeface="Times New Roman"/>
              </a:rPr>
              <a:t>&lt;pie de página&gt;</a:t>
            </a:r>
          </a:p>
        </p:txBody>
      </p:sp>
      <p:sp>
        <p:nvSpPr>
          <p:cNvPr id="4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3528C97A-D97A-488E-9112-0006D639F15C}" type="slidenum">
              <a:rPr lang="es-ES" sz="1400" b="0" strike="noStrike" spc="-1">
                <a:latin typeface="Times New Roman"/>
              </a:rPr>
              <a:t>‹Nº›</a:t>
            </a:fld>
            <a:endParaRPr lang="es-ES" sz="1400" b="0" strike="noStrike" spc="-1">
              <a:latin typeface="Times New Roman"/>
            </a:endParaRPr>
          </a:p>
        </p:txBody>
      </p:sp>
    </p:spTree>
    <p:extLst>
      <p:ext uri="{BB962C8B-B14F-4D97-AF65-F5344CB8AC3E}">
        <p14:creationId xmlns:p14="http://schemas.microsoft.com/office/powerpoint/2010/main" val="3810323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noRot="1" noChangeAspect="1"/>
          </p:cNvSpPr>
          <p:nvPr>
            <p:ph type="sldImg"/>
          </p:nvPr>
        </p:nvSpPr>
        <p:spPr>
          <a:xfrm>
            <a:off x="1371600" y="1143000"/>
            <a:ext cx="4114800" cy="3086100"/>
          </a:xfrm>
          <a:prstGeom prst="rect">
            <a:avLst/>
          </a:prstGeom>
        </p:spPr>
      </p:sp>
      <p:sp>
        <p:nvSpPr>
          <p:cNvPr id="5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60"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3429ADA-811E-49BC-9E08-D88C6FABC49E}" type="slidenum">
              <a:rPr lang="es-ES" sz="1200" b="0" strike="noStrike" spc="-1">
                <a:latin typeface="Times New Roman"/>
              </a:rPr>
              <a:t>2</a:t>
            </a:fld>
            <a:endParaRPr lang="es-E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laceHolder 1"/>
          <p:cNvSpPr>
            <a:spLocks noGrp="1" noRot="1" noChangeAspect="1"/>
          </p:cNvSpPr>
          <p:nvPr>
            <p:ph type="sldImg"/>
          </p:nvPr>
        </p:nvSpPr>
        <p:spPr>
          <a:xfrm>
            <a:off x="1371600" y="1143000"/>
            <a:ext cx="4114800" cy="3086100"/>
          </a:xfrm>
          <a:prstGeom prst="rect">
            <a:avLst/>
          </a:prstGeom>
        </p:spPr>
      </p:sp>
      <p:sp>
        <p:nvSpPr>
          <p:cNvPr id="6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6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18D8B3F-5C1B-40D1-9AB9-82F921F763D1}" type="slidenum">
              <a:rPr lang="es-ES" sz="1200" b="0" strike="noStrike" spc="-1">
                <a:latin typeface="Times New Roman"/>
              </a:rPr>
              <a:t>3</a:t>
            </a:fld>
            <a:endParaRPr lang="es-E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noRot="1" noChangeAspect="1"/>
          </p:cNvSpPr>
          <p:nvPr>
            <p:ph type="sldImg"/>
          </p:nvPr>
        </p:nvSpPr>
        <p:spPr>
          <a:xfrm>
            <a:off x="1371600" y="1143000"/>
            <a:ext cx="4114800" cy="3086100"/>
          </a:xfrm>
          <a:prstGeom prst="rect">
            <a:avLst/>
          </a:prstGeom>
        </p:spPr>
      </p:sp>
      <p:sp>
        <p:nvSpPr>
          <p:cNvPr id="6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6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C8495CC-3F90-4587-A17B-923D45F501D2}" type="slidenum">
              <a:rPr lang="es-ES" sz="1200" b="0" strike="noStrike" spc="-1">
                <a:latin typeface="Times New Roman"/>
              </a:rPr>
              <a:t>4</a:t>
            </a:fld>
            <a:endParaRPr lang="es-E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PlaceHolder 1"/>
          <p:cNvSpPr>
            <a:spLocks noGrp="1" noRot="1" noChangeAspect="1"/>
          </p:cNvSpPr>
          <p:nvPr>
            <p:ph type="sldImg"/>
          </p:nvPr>
        </p:nvSpPr>
        <p:spPr>
          <a:xfrm>
            <a:off x="1371600" y="1143000"/>
            <a:ext cx="4114800" cy="3086100"/>
          </a:xfrm>
          <a:prstGeom prst="rect">
            <a:avLst/>
          </a:prstGeom>
        </p:spPr>
      </p:sp>
      <p:sp>
        <p:nvSpPr>
          <p:cNvPr id="68"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69"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7D15F1C-0587-467E-8A48-6B6B1F8585DE}" type="slidenum">
              <a:rPr lang="es-ES" sz="1200" b="0" strike="noStrike" spc="-1">
                <a:latin typeface="Times New Roman"/>
              </a:rPr>
              <a:t>5</a:t>
            </a:fld>
            <a:endParaRPr lang="es-E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s-ES" sz="3200" b="0" strike="noStrike" spc="-1">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ES" sz="3200" b="0" strike="noStrike" spc="-1">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s-ES" sz="3200" b="0" strike="noStrike" spc="-1">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s-ES" sz="3200" b="0" strike="noStrike" spc="-1">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s-ES" sz="3200" b="0" strike="noStrike" spc="-1">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s-ES" sz="3200" b="0" strike="noStrike" spc="-1">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s-ES" sz="3200" b="0" strike="noStrike" spc="-1">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ES" sz="3200" b="0" strike="noStrike" spc="-1">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ES" sz="3200" b="0" strike="noStrike" spc="-1">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ES" sz="3200" b="0" strike="noStrike" spc="-1">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ES" sz="4400" b="0" strike="noStrike" spc="-1">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ES" sz="3200" b="0" strike="noStrike" spc="-1">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ES" sz="3200" b="0" strike="noStrike" spc="-1">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Imagen 8"/>
          <p:cNvPicPr/>
          <p:nvPr/>
        </p:nvPicPr>
        <p:blipFill>
          <a:blip r:embed="rId14"/>
          <a:stretch/>
        </p:blipFill>
        <p:spPr>
          <a:xfrm>
            <a:off x="1195200" y="4729680"/>
            <a:ext cx="5551200" cy="1753560"/>
          </a:xfrm>
          <a:prstGeom prst="rect">
            <a:avLst/>
          </a:prstGeom>
          <a:ln w="0">
            <a:noFill/>
          </a:ln>
        </p:spPr>
      </p:pic>
      <p:sp>
        <p:nvSpPr>
          <p:cNvPr id="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s-ES" sz="4400" b="0" strike="noStrike" spc="-1">
                <a:latin typeface="Arial"/>
              </a:rPr>
              <a:t>Pulse para editar el formato del texto de título</a:t>
            </a:r>
          </a:p>
        </p:txBody>
      </p:sp>
      <p:sp>
        <p:nvSpPr>
          <p:cNvPr id="2"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S"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ES"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ES" sz="2400" b="0" strike="noStrike" spc="-1">
                <a:latin typeface="Arial"/>
              </a:rPr>
              <a:t>Tercer nivel del esquema</a:t>
            </a:r>
          </a:p>
          <a:p>
            <a:pPr marL="1728000" lvl="3" indent="-216000">
              <a:spcBef>
                <a:spcPts val="567"/>
              </a:spcBef>
              <a:buClr>
                <a:srgbClr val="000000"/>
              </a:buClr>
              <a:buSzPct val="75000"/>
              <a:buFont typeface="Symbol" charset="2"/>
              <a:buChar char=""/>
            </a:pPr>
            <a:r>
              <a:rPr lang="es-ES" sz="2000" b="0" strike="noStrike" spc="-1">
                <a:latin typeface="Arial"/>
              </a:rPr>
              <a:t>Cuarto nivel del esquema</a:t>
            </a:r>
          </a:p>
          <a:p>
            <a:pPr marL="2160000" lvl="4" indent="-216000">
              <a:spcBef>
                <a:spcPts val="283"/>
              </a:spcBef>
              <a:buClr>
                <a:srgbClr val="000000"/>
              </a:buClr>
              <a:buSzPct val="45000"/>
              <a:buFont typeface="Wingdings" charset="2"/>
              <a:buChar char=""/>
            </a:pPr>
            <a:r>
              <a:rPr lang="es-ES" sz="2000" b="0" strike="noStrike" spc="-1">
                <a:latin typeface="Arial"/>
              </a:rPr>
              <a:t>Quinto nivel del esquema</a:t>
            </a:r>
          </a:p>
          <a:p>
            <a:pPr marL="2592000" lvl="5" indent="-216000">
              <a:spcBef>
                <a:spcPts val="283"/>
              </a:spcBef>
              <a:buClr>
                <a:srgbClr val="000000"/>
              </a:buClr>
              <a:buSzPct val="45000"/>
              <a:buFont typeface="Wingdings" charset="2"/>
              <a:buChar char=""/>
            </a:pPr>
            <a:r>
              <a:rPr lang="es-ES" sz="2000" b="0" strike="noStrike" spc="-1">
                <a:latin typeface="Arial"/>
              </a:rPr>
              <a:t>Sexto nivel del esquema</a:t>
            </a:r>
          </a:p>
          <a:p>
            <a:pPr marL="3024000" lvl="6" indent="-216000">
              <a:spcBef>
                <a:spcPts val="283"/>
              </a:spcBef>
              <a:buClr>
                <a:srgbClr val="000000"/>
              </a:buClr>
              <a:buSzPct val="45000"/>
              <a:buFont typeface="Wingdings" charset="2"/>
              <a:buChar char=""/>
            </a:pPr>
            <a:r>
              <a:rPr lang="es-ES"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Table 1"/>
          <p:cNvGraphicFramePr/>
          <p:nvPr/>
        </p:nvGraphicFramePr>
        <p:xfrm>
          <a:off x="390240" y="1820880"/>
          <a:ext cx="8325720" cy="2127600"/>
        </p:xfrm>
        <a:graphic>
          <a:graphicData uri="http://schemas.openxmlformats.org/drawingml/2006/table">
            <a:tbl>
              <a:tblPr/>
              <a:tblGrid>
                <a:gridCol w="1390680"/>
                <a:gridCol w="3462480"/>
                <a:gridCol w="3472560"/>
              </a:tblGrid>
              <a:tr h="262440">
                <a:tc>
                  <a:txBody>
                    <a:bodyPr/>
                    <a:lstStyle/>
                    <a:p>
                      <a:pPr algn="ctr">
                        <a:lnSpc>
                          <a:spcPct val="100000"/>
                        </a:lnSpc>
                      </a:pPr>
                      <a:r>
                        <a:rPr lang="es-ES" sz="1200" b="1" strike="noStrike" spc="-1" dirty="0">
                          <a:solidFill>
                            <a:srgbClr val="FFFFFF"/>
                          </a:solidFill>
                          <a:latin typeface="Arial"/>
                        </a:rPr>
                        <a:t>Cuerpo técnico</a:t>
                      </a:r>
                      <a:endParaRPr lang="es-ES" sz="12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nSpc>
                          <a:spcPct val="100000"/>
                        </a:lnSpc>
                      </a:pPr>
                      <a:r>
                        <a:rPr lang="es-ES" sz="1200" b="0" strike="noStrike" spc="-1">
                          <a:solidFill>
                            <a:srgbClr val="000000"/>
                          </a:solidFill>
                          <a:latin typeface="Arial"/>
                        </a:rPr>
                        <a:t>Juanma León, Juan Ureña , Alberto Rábano y David Camacho</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262440">
                <a:tc>
                  <a:txBody>
                    <a:bodyPr/>
                    <a:lstStyle/>
                    <a:p>
                      <a:pPr algn="ctr">
                        <a:lnSpc>
                          <a:spcPct val="100000"/>
                        </a:lnSpc>
                      </a:pPr>
                      <a:r>
                        <a:rPr lang="es-ES" sz="1200" b="1" strike="noStrike" spc="-1">
                          <a:solidFill>
                            <a:srgbClr val="FFFFFF"/>
                          </a:solidFill>
                          <a:latin typeface="Arial"/>
                        </a:rPr>
                        <a:t>Equipo</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nSpc>
                          <a:spcPct val="100000"/>
                        </a:lnSpc>
                      </a:pPr>
                      <a:r>
                        <a:rPr lang="es-ES" sz="1200" b="0" strike="noStrike" spc="-1">
                          <a:solidFill>
                            <a:srgbClr val="000000"/>
                          </a:solidFill>
                          <a:latin typeface="Arial"/>
                        </a:rPr>
                        <a:t>LIGA NACIONAL</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437400">
                <a:tc>
                  <a:txBody>
                    <a:bodyPr/>
                    <a:lstStyle/>
                    <a:p>
                      <a:pPr algn="ctr">
                        <a:lnSpc>
                          <a:spcPct val="100000"/>
                        </a:lnSpc>
                      </a:pPr>
                      <a:r>
                        <a:rPr lang="es-ES" sz="1200" b="1" strike="noStrike" spc="-1">
                          <a:solidFill>
                            <a:srgbClr val="FFFFFF"/>
                          </a:solidFill>
                          <a:latin typeface="Arial"/>
                        </a:rPr>
                        <a:t>Nº Sesión</a:t>
                      </a:r>
                      <a:endParaRPr lang="es-ES" sz="1200" b="0" strike="noStrike" spc="-1">
                        <a:latin typeface="Arial"/>
                      </a:endParaRPr>
                    </a:p>
                    <a:p>
                      <a:pPr algn="ctr">
                        <a:lnSpc>
                          <a:spcPct val="100000"/>
                        </a:lnSpc>
                      </a:pPr>
                      <a:r>
                        <a:rPr lang="es-ES" sz="1200" b="1" strike="noStrike" spc="-1">
                          <a:solidFill>
                            <a:srgbClr val="FFFFFF"/>
                          </a:solidFill>
                          <a:latin typeface="Arial"/>
                        </a:rPr>
                        <a:t>X</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nSpc>
                          <a:spcPct val="100000"/>
                        </a:lnSpc>
                        <a:tabLst>
                          <a:tab pos="0" algn="l"/>
                        </a:tabLst>
                      </a:pPr>
                      <a:r>
                        <a:rPr lang="es-ES" sz="1200" b="1" strike="noStrike" spc="-1">
                          <a:solidFill>
                            <a:srgbClr val="000000"/>
                          </a:solidFill>
                          <a:latin typeface="Arial"/>
                        </a:rPr>
                        <a:t>FECHA: 13/10/2021</a:t>
                      </a:r>
                      <a:endParaRPr lang="es-ES" sz="1200" b="0" strike="noStrike" spc="-1">
                        <a:latin typeface="Arial"/>
                      </a:endParaRPr>
                    </a:p>
                    <a:p>
                      <a:pPr>
                        <a:lnSpc>
                          <a:spcPct val="100000"/>
                        </a:lnSpc>
                        <a:tabLst>
                          <a:tab pos="0" algn="l"/>
                        </a:tabLst>
                      </a:pPr>
                      <a:r>
                        <a:rPr lang="es-ES" sz="1200" b="1" strike="noStrike" spc="-1">
                          <a:solidFill>
                            <a:srgbClr val="000000"/>
                          </a:solidFill>
                          <a:latin typeface="Arial"/>
                        </a:rPr>
                        <a:t>LUGAR</a:t>
                      </a:r>
                      <a:r>
                        <a:rPr lang="es-ES" sz="1200" b="0" strike="noStrike" spc="-1">
                          <a:solidFill>
                            <a:srgbClr val="000000"/>
                          </a:solidFill>
                          <a:latin typeface="Arial"/>
                        </a:rPr>
                        <a:t>: CIUDAD DEPORTIVA</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tabLst>
                          <a:tab pos="0" algn="l"/>
                        </a:tabLst>
                      </a:pPr>
                      <a:r>
                        <a:rPr lang="es-ES" sz="1200" b="1" strike="noStrike" spc="-1">
                          <a:solidFill>
                            <a:srgbClr val="000000"/>
                          </a:solidFill>
                          <a:latin typeface="Arial"/>
                        </a:rPr>
                        <a:t>MATERIAL:</a:t>
                      </a:r>
                      <a:r>
                        <a:rPr lang="es-ES" sz="1200" b="0" strike="noStrike" spc="-1">
                          <a:solidFill>
                            <a:srgbClr val="000000"/>
                          </a:solidFill>
                          <a:latin typeface="Arial"/>
                        </a:rPr>
                        <a:t> </a:t>
                      </a:r>
                      <a:endParaRPr lang="es-ES" sz="1200" b="0" strike="noStrike" spc="-1">
                        <a:latin typeface="Arial"/>
                      </a:endParaRPr>
                    </a:p>
                    <a:p>
                      <a:pPr>
                        <a:lnSpc>
                          <a:spcPct val="100000"/>
                        </a:lnSpc>
                        <a:tabLst>
                          <a:tab pos="0" algn="l"/>
                        </a:tabLst>
                      </a:pPr>
                      <a:r>
                        <a:rPr lang="es-ES" sz="1200" b="0" strike="noStrike" spc="-1">
                          <a:solidFill>
                            <a:srgbClr val="000000"/>
                          </a:solidFill>
                          <a:latin typeface="Arial"/>
                        </a:rPr>
                        <a:t>Conos, balones y petos.</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r>
              <a:tr h="560880">
                <a:tc>
                  <a:txBody>
                    <a:bodyPr/>
                    <a:lstStyle/>
                    <a:p>
                      <a:pPr algn="ctr">
                        <a:lnSpc>
                          <a:spcPct val="100000"/>
                        </a:lnSpc>
                      </a:pPr>
                      <a:r>
                        <a:rPr lang="es-ES" sz="1200" b="1" strike="noStrike" spc="-1">
                          <a:solidFill>
                            <a:srgbClr val="FFFFFF"/>
                          </a:solidFill>
                          <a:latin typeface="Arial"/>
                        </a:rPr>
                        <a:t>OBJETIVO PRINCIPAL</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nSpc>
                          <a:spcPct val="100000"/>
                        </a:lnSpc>
                      </a:pPr>
                      <a:r>
                        <a:rPr lang="es-ES" sz="1200" b="0" strike="noStrike" spc="-1" dirty="0">
                          <a:solidFill>
                            <a:srgbClr val="000000"/>
                          </a:solidFill>
                          <a:latin typeface="Arial"/>
                        </a:rPr>
                        <a:t>DESARROLLAR </a:t>
                      </a:r>
                      <a:r>
                        <a:rPr lang="es-ES" sz="1200" b="0" strike="noStrike" spc="-1" dirty="0" err="1">
                          <a:solidFill>
                            <a:srgbClr val="000000"/>
                          </a:solidFill>
                          <a:latin typeface="Arial"/>
                        </a:rPr>
                        <a:t>SIUTUACIONES</a:t>
                      </a:r>
                      <a:r>
                        <a:rPr lang="es-ES" sz="1200" b="0" strike="noStrike" spc="-1" dirty="0">
                          <a:solidFill>
                            <a:srgbClr val="000000"/>
                          </a:solidFill>
                          <a:latin typeface="Arial"/>
                        </a:rPr>
                        <a:t> QUE PERMITAN LA PROGRESIÓN EN EL JUEGO</a:t>
                      </a:r>
                      <a:endParaRPr lang="es-ES" sz="12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560880">
                <a:tc>
                  <a:txBody>
                    <a:bodyPr/>
                    <a:lstStyle/>
                    <a:p>
                      <a:pPr algn="ctr">
                        <a:lnSpc>
                          <a:spcPct val="100000"/>
                        </a:lnSpc>
                      </a:pPr>
                      <a:r>
                        <a:rPr lang="es-ES" sz="1200" b="1" strike="noStrike" spc="-1">
                          <a:solidFill>
                            <a:srgbClr val="FFFFFF"/>
                          </a:solidFill>
                          <a:latin typeface="Arial"/>
                        </a:rPr>
                        <a:t>OBJETIVO SECUNDARIO</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nSpc>
                          <a:spcPct val="100000"/>
                        </a:lnSpc>
                        <a:tabLst>
                          <a:tab pos="0" algn="l"/>
                        </a:tabLst>
                      </a:pPr>
                      <a:r>
                        <a:rPr lang="es-ES" sz="1200" b="0" strike="noStrike" spc="-1">
                          <a:solidFill>
                            <a:srgbClr val="000000"/>
                          </a:solidFill>
                          <a:latin typeface="Arial"/>
                        </a:rPr>
                        <a:t>RECOMPOSICIÓN ANTE SALIDA DE NUESTRA PRESIÓN POR PARTE DEL RIVAL</a:t>
                      </a:r>
                      <a:endParaRPr lang="es-E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bl>
          </a:graphicData>
        </a:graphic>
      </p:graphicFrame>
      <p:sp>
        <p:nvSpPr>
          <p:cNvPr id="46" name="CustomShape 2"/>
          <p:cNvSpPr/>
          <p:nvPr/>
        </p:nvSpPr>
        <p:spPr>
          <a:xfrm>
            <a:off x="390240" y="471600"/>
            <a:ext cx="8197920" cy="1337040"/>
          </a:xfrm>
          <a:prstGeom prst="rect">
            <a:avLst/>
          </a:prstGeom>
          <a:noFill/>
          <a:ln w="12700">
            <a:noFill/>
          </a:ln>
        </p:spPr>
        <p:style>
          <a:lnRef idx="0">
            <a:scrgbClr r="0" g="0" b="0"/>
          </a:lnRef>
          <a:fillRef idx="0">
            <a:scrgbClr r="0" g="0" b="0"/>
          </a:fillRef>
          <a:effectRef idx="0">
            <a:scrgbClr r="0" g="0" b="0"/>
          </a:effectRef>
          <a:fontRef idx="minor"/>
        </p:style>
        <p:txBody>
          <a:bodyPr lIns="38160" tIns="38160" rIns="38160" bIns="38160" anchor="ctr">
            <a:noAutofit/>
          </a:bodyPr>
          <a:lstStyle/>
          <a:p>
            <a:pPr algn="ctr">
              <a:lnSpc>
                <a:spcPct val="100000"/>
              </a:lnSpc>
              <a:tabLst>
                <a:tab pos="0" algn="l"/>
              </a:tabLst>
            </a:pPr>
            <a:r>
              <a:rPr lang="en-US" sz="4000" b="1" strike="noStrike" spc="-1">
                <a:solidFill>
                  <a:srgbClr val="008000"/>
                </a:solidFill>
                <a:latin typeface="Calibri"/>
                <a:ea typeface="DejaVu Sans"/>
              </a:rPr>
              <a:t>SESIÓN LIGA NACIONAL</a:t>
            </a:r>
            <a:endParaRPr lang="es-ES" sz="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Table 1"/>
          <p:cNvGraphicFramePr/>
          <p:nvPr>
            <p:extLst>
              <p:ext uri="{D42A27DB-BD31-4B8C-83A1-F6EECF244321}">
                <p14:modId xmlns:p14="http://schemas.microsoft.com/office/powerpoint/2010/main" val="2794655040"/>
              </p:ext>
            </p:extLst>
          </p:nvPr>
        </p:nvGraphicFramePr>
        <p:xfrm>
          <a:off x="132120" y="168480"/>
          <a:ext cx="8785800" cy="5522040"/>
        </p:xfrm>
        <a:graphic>
          <a:graphicData uri="http://schemas.openxmlformats.org/drawingml/2006/table">
            <a:tbl>
              <a:tblPr/>
              <a:tblGrid>
                <a:gridCol w="2269440"/>
                <a:gridCol w="2269440"/>
                <a:gridCol w="2123280"/>
                <a:gridCol w="2123640"/>
              </a:tblGrid>
              <a:tr h="253800">
                <a:tc>
                  <a:txBody>
                    <a:bodyPr/>
                    <a:lstStyle/>
                    <a:p>
                      <a:pPr algn="ctr">
                        <a:lnSpc>
                          <a:spcPct val="100000"/>
                        </a:lnSpc>
                      </a:pPr>
                      <a:r>
                        <a:rPr lang="es-ES" sz="1000" b="1" strike="noStrike" spc="-1" dirty="0">
                          <a:solidFill>
                            <a:srgbClr val="FFFFFF"/>
                          </a:solidFill>
                          <a:latin typeface="Arial"/>
                        </a:rPr>
                        <a:t> ESPACIO: </a:t>
                      </a:r>
                      <a:r>
                        <a:rPr lang="es-ES" sz="1000" b="1" strike="noStrike" spc="-1" dirty="0" smtClean="0">
                          <a:solidFill>
                            <a:srgbClr val="FFFFFF"/>
                          </a:solidFill>
                          <a:latin typeface="Arial"/>
                        </a:rPr>
                        <a:t>10x20m</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dirty="0">
                          <a:solidFill>
                            <a:srgbClr val="FFFFFF"/>
                          </a:solidFill>
                          <a:latin typeface="Arial"/>
                        </a:rPr>
                        <a:t>DURACIÓN:  </a:t>
                      </a:r>
                      <a:r>
                        <a:rPr lang="es-ES" sz="1000" b="1" strike="noStrike" spc="-1" dirty="0" smtClean="0">
                          <a:solidFill>
                            <a:srgbClr val="FFFFFF"/>
                          </a:solidFill>
                          <a:latin typeface="Arial"/>
                        </a:rPr>
                        <a:t>3 series de 4´.</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gn="ctr">
                        <a:lnSpc>
                          <a:spcPct val="100000"/>
                        </a:lnSpc>
                      </a:pPr>
                      <a:r>
                        <a:rPr lang="es-ES" sz="1000" b="1" strike="noStrike" spc="-1">
                          <a:solidFill>
                            <a:srgbClr val="FFFFFF"/>
                          </a:solidFill>
                          <a:latin typeface="Arial"/>
                        </a:rPr>
                        <a:t>CONTENIDOS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57420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gridSpan="2">
                  <a:txBody>
                    <a:bodyPr/>
                    <a:lstStyle/>
                    <a:p>
                      <a:pPr marL="0" marR="0" indent="0" defTabSz="914400" eaLnBrk="1" fontAlgn="auto" latinLnBrk="0" hangingPunct="1">
                        <a:lnSpc>
                          <a:spcPct val="100000"/>
                        </a:lnSpc>
                        <a:spcBef>
                          <a:spcPts val="0"/>
                        </a:spcBef>
                        <a:spcAft>
                          <a:spcPts val="0"/>
                        </a:spcAft>
                        <a:buClrTx/>
                        <a:buSzTx/>
                        <a:buFontTx/>
                        <a:buNone/>
                        <a:tabLst/>
                        <a:defRPr/>
                      </a:pPr>
                      <a:r>
                        <a:rPr lang="es-ES" sz="1800" b="0" strike="noStrike" spc="-1" dirty="0" smtClean="0">
                          <a:solidFill>
                            <a:srgbClr val="000000"/>
                          </a:solidFill>
                          <a:latin typeface="+mn-lt"/>
                        </a:rPr>
                        <a:t>DESARROLLAR </a:t>
                      </a:r>
                      <a:r>
                        <a:rPr lang="es-ES" sz="1800" b="0" strike="noStrike" spc="-1" dirty="0" err="1" smtClean="0">
                          <a:solidFill>
                            <a:srgbClr val="000000"/>
                          </a:solidFill>
                          <a:latin typeface="+mn-lt"/>
                        </a:rPr>
                        <a:t>SIUTUACIONES</a:t>
                      </a:r>
                      <a:r>
                        <a:rPr lang="es-ES" sz="1800" b="0" strike="noStrike" spc="-1" dirty="0" smtClean="0">
                          <a:solidFill>
                            <a:srgbClr val="000000"/>
                          </a:solidFill>
                          <a:latin typeface="+mn-lt"/>
                        </a:rPr>
                        <a:t> QUE PERMITAN LA PROGRESIÓN EN EL JUEGO</a:t>
                      </a:r>
                      <a:endParaRPr lang="es-ES" sz="1800" b="0" strike="noStrike" spc="-1" dirty="0" smtClean="0">
                        <a:latin typeface="+mn-lt"/>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3373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pPr>
                      <a:r>
                        <a:rPr lang="es-ES" sz="1000" b="1" strike="noStrike" spc="-1">
                          <a:solidFill>
                            <a:srgbClr val="FFFFFF"/>
                          </a:solidFill>
                          <a:latin typeface="Arial"/>
                        </a:rPr>
                        <a:t>EXPLICACIÓN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161856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l">
                        <a:lnSpc>
                          <a:spcPct val="100000"/>
                        </a:lnSpc>
                        <a:tabLst>
                          <a:tab pos="0" algn="l"/>
                        </a:tabLst>
                      </a:pPr>
                      <a:r>
                        <a:rPr lang="es-ES" sz="1000" b="0" strike="noStrike" spc="-1" dirty="0" smtClean="0">
                          <a:solidFill>
                            <a:srgbClr val="000000"/>
                          </a:solidFill>
                          <a:latin typeface="Arial"/>
                        </a:rPr>
                        <a:t>Se</a:t>
                      </a:r>
                      <a:r>
                        <a:rPr lang="es-ES" sz="1000" b="0" strike="noStrike" spc="-1" baseline="0" dirty="0" smtClean="0">
                          <a:solidFill>
                            <a:srgbClr val="000000"/>
                          </a:solidFill>
                          <a:latin typeface="Arial"/>
                        </a:rPr>
                        <a:t> juega un 7x3 en un espacio delimitado por 3 zonas. En cada zona solo puede defender un futbolista. EL objetivo del equipo ofensivo es hacer gol en la portería. Para ello, obligatoriamente se deben dar movimientos por dentro/fuera con el objetivo de conectar con algunos de ellos en una zona mas adelantada. Una vez conectado, se debe realizar el ataque por el lado contrario, formándose un 2x1 en la tercera zona. E caso de pérdida </a:t>
                      </a:r>
                      <a:r>
                        <a:rPr lang="es-ES" sz="1000" b="0" strike="noStrike" spc="-1" baseline="0" dirty="0" err="1" smtClean="0">
                          <a:solidFill>
                            <a:srgbClr val="000000"/>
                          </a:solidFill>
                          <a:latin typeface="Arial"/>
                        </a:rPr>
                        <a:t>PTP</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xBody>
                    <a:bodyPr/>
                    <a:lstStyle/>
                    <a:p>
                      <a:endParaRPr lang="es-ES"/>
                    </a:p>
                  </a:txBody>
                  <a:tcPr marL="90000" marR="90000">
                    <a:solidFill>
                      <a:srgbClr val="729FCF"/>
                    </a:solidFill>
                  </a:tcPr>
                </a:tc>
              </a:tr>
              <a:tr h="412560">
                <a:tc gridSpan="2">
                  <a:txBody>
                    <a:bodyPr/>
                    <a:lstStyle/>
                    <a:p>
                      <a:pPr algn="ctr">
                        <a:lnSpc>
                          <a:spcPct val="100000"/>
                        </a:lnSpc>
                      </a:pPr>
                      <a:r>
                        <a:rPr lang="es-ES" sz="1000" b="1" strike="noStrike" spc="-1">
                          <a:solidFill>
                            <a:srgbClr val="FFFFFF"/>
                          </a:solidFill>
                          <a:latin typeface="Arial"/>
                        </a:rPr>
                        <a:t>ASPECTOS QUE VOY A INCIDIR/CORREGIR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UN NIVEL MÁS DE DIFICULTAD?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¿CÓMO VOY A GENERAR INCERTIDUMBRE?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94104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a:txBody>
                    <a:bodyPr/>
                    <a:lstStyle/>
                    <a:p>
                      <a:pPr algn="l"/>
                      <a:r>
                        <a:rPr lang="es-ES" sz="1100" b="0" dirty="0" smtClean="0"/>
                        <a:t>Los</a:t>
                      </a:r>
                      <a:r>
                        <a:rPr lang="es-ES" sz="1100" b="0" baseline="0" dirty="0" smtClean="0"/>
                        <a:t> jugadores defensivos podrán desplazarse por las 3 zonas.</a:t>
                      </a:r>
                      <a:endParaRPr lang="es-ES" sz="1100" b="0" dirty="0"/>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r>
                        <a:rPr lang="es-ES" sz="1100" dirty="0" smtClean="0"/>
                        <a:t>Introducción de balones.</a:t>
                      </a:r>
                      <a:endParaRPr lang="es-ES" sz="1100" dirty="0"/>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46044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COMPETITIVIDAD?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IDENTIFICA LOS MOMENTOS TÁCTICOS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5839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r>
                        <a:rPr lang="es-ES" sz="1100" dirty="0" smtClean="0"/>
                        <a:t>1 pt por</a:t>
                      </a:r>
                      <a:r>
                        <a:rPr lang="es-ES" sz="1100" baseline="0" dirty="0" smtClean="0"/>
                        <a:t> cada gol</a:t>
                      </a:r>
                      <a:endParaRPr lang="es-ES" sz="1100" dirty="0"/>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graphicFrame>
        <p:nvGraphicFramePr>
          <p:cNvPr id="48" name="Table 2"/>
          <p:cNvGraphicFramePr/>
          <p:nvPr/>
        </p:nvGraphicFramePr>
        <p:xfrm>
          <a:off x="132120" y="5735160"/>
          <a:ext cx="8785800" cy="1341120"/>
        </p:xfrm>
        <a:graphic>
          <a:graphicData uri="http://schemas.openxmlformats.org/drawingml/2006/table">
            <a:tbl>
              <a:tblPr/>
              <a:tblGrid>
                <a:gridCol w="1239120"/>
                <a:gridCol w="7546680"/>
              </a:tblGrid>
              <a:tr h="233640">
                <a:tc>
                  <a:txBody>
                    <a:bodyPr/>
                    <a:lstStyle/>
                    <a:p>
                      <a:pPr algn="ctr">
                        <a:lnSpc>
                          <a:spcPct val="100000"/>
                        </a:lnSpc>
                      </a:pPr>
                      <a:r>
                        <a:rPr lang="es-ES" sz="1000" b="1" strike="noStrike" spc="-1">
                          <a:solidFill>
                            <a:srgbClr val="FFFFFF"/>
                          </a:solidFill>
                          <a:latin typeface="Arial"/>
                        </a:rPr>
                        <a:t>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ROLES DEL CUERPO 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242280">
                <a:tc>
                  <a:txBody>
                    <a:bodyPr/>
                    <a:lstStyle/>
                    <a:p>
                      <a:pPr algn="ctr">
                        <a:lnSpc>
                          <a:spcPct val="100000"/>
                        </a:lnSpc>
                      </a:pPr>
                      <a:r>
                        <a:rPr lang="es-ES" sz="1000" b="0" strike="noStrike" spc="-1">
                          <a:solidFill>
                            <a:srgbClr val="000000"/>
                          </a:solidFill>
                          <a:latin typeface="Arial"/>
                        </a:rPr>
                        <a:t>1º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6160">
                <a:tc>
                  <a:txBody>
                    <a:bodyPr/>
                    <a:lstStyle/>
                    <a:p>
                      <a:pPr algn="ctr">
                        <a:lnSpc>
                          <a:spcPct val="100000"/>
                        </a:lnSpc>
                      </a:pPr>
                      <a:r>
                        <a:rPr lang="es-ES" sz="1000" b="0" strike="noStrike" spc="-1">
                          <a:solidFill>
                            <a:srgbClr val="000000"/>
                          </a:solidFill>
                          <a:latin typeface="Arial"/>
                        </a:rPr>
                        <a:t>2º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PF</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0" y="548680"/>
            <a:ext cx="4480497" cy="25202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Table 1"/>
          <p:cNvGraphicFramePr/>
          <p:nvPr>
            <p:extLst>
              <p:ext uri="{D42A27DB-BD31-4B8C-83A1-F6EECF244321}">
                <p14:modId xmlns:p14="http://schemas.microsoft.com/office/powerpoint/2010/main" val="985939674"/>
              </p:ext>
            </p:extLst>
          </p:nvPr>
        </p:nvGraphicFramePr>
        <p:xfrm>
          <a:off x="132120" y="168480"/>
          <a:ext cx="8785800" cy="5181840"/>
        </p:xfrm>
        <a:graphic>
          <a:graphicData uri="http://schemas.openxmlformats.org/drawingml/2006/table">
            <a:tbl>
              <a:tblPr/>
              <a:tblGrid>
                <a:gridCol w="2269440"/>
                <a:gridCol w="2269440"/>
                <a:gridCol w="2123280"/>
                <a:gridCol w="2123640"/>
              </a:tblGrid>
              <a:tr h="253800">
                <a:tc>
                  <a:txBody>
                    <a:bodyPr/>
                    <a:lstStyle/>
                    <a:p>
                      <a:pPr algn="ctr">
                        <a:lnSpc>
                          <a:spcPct val="100000"/>
                        </a:lnSpc>
                      </a:pPr>
                      <a:r>
                        <a:rPr lang="es-ES" sz="1000" b="1" strike="noStrike" spc="-1" dirty="0">
                          <a:solidFill>
                            <a:srgbClr val="FFFFFF"/>
                          </a:solidFill>
                          <a:latin typeface="Arial"/>
                        </a:rPr>
                        <a:t> ESPACIO: 40x50</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DURACIÓN:  20´</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gn="ctr">
                        <a:lnSpc>
                          <a:spcPct val="100000"/>
                        </a:lnSpc>
                      </a:pPr>
                      <a:r>
                        <a:rPr lang="es-ES" sz="1000" b="1" strike="noStrike" spc="-1">
                          <a:solidFill>
                            <a:srgbClr val="FFFFFF"/>
                          </a:solidFill>
                          <a:latin typeface="Arial"/>
                        </a:rPr>
                        <a:t>CONTENIDOS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57420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gridSpan="2">
                  <a:txBody>
                    <a:bodyPr/>
                    <a:lstStyle/>
                    <a:p>
                      <a:pPr>
                        <a:lnSpc>
                          <a:spcPct val="100000"/>
                        </a:lnSpc>
                        <a:tabLst>
                          <a:tab pos="0" algn="l"/>
                        </a:tabLst>
                      </a:pPr>
                      <a:r>
                        <a:rPr lang="es-ES" sz="1000" b="0" strike="noStrike" spc="-1">
                          <a:solidFill>
                            <a:srgbClr val="000000"/>
                          </a:solidFill>
                          <a:latin typeface="Arial"/>
                        </a:rPr>
                        <a:t>PROGRESIÓN EN EL JUEGO</a:t>
                      </a:r>
                      <a:endParaRPr lang="es-ES" sz="1000" b="0" strike="noStrike" spc="-1">
                        <a:latin typeface="Arial"/>
                      </a:endParaRPr>
                    </a:p>
                    <a:p>
                      <a:pPr>
                        <a:lnSpc>
                          <a:spcPct val="100000"/>
                        </a:lnSpc>
                        <a:tabLst>
                          <a:tab pos="0" algn="l"/>
                        </a:tabLst>
                      </a:pPr>
                      <a:r>
                        <a:rPr lang="es-ES" sz="1000" b="0" strike="noStrike" spc="-1">
                          <a:solidFill>
                            <a:srgbClr val="000000"/>
                          </a:solidFill>
                          <a:latin typeface="Arial"/>
                        </a:rPr>
                        <a:t>ATRAER POR DENTRO PARA ACABAR POR FUERA SIENDO VERTICAL.</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3373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pPr>
                      <a:r>
                        <a:rPr lang="es-ES" sz="1000" b="1" strike="noStrike" spc="-1">
                          <a:solidFill>
                            <a:srgbClr val="FFFFFF"/>
                          </a:solidFill>
                          <a:latin typeface="Arial"/>
                        </a:rPr>
                        <a:t>EXPLICACIÓN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161856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l">
                        <a:lnSpc>
                          <a:spcPct val="100000"/>
                        </a:lnSpc>
                        <a:tabLst>
                          <a:tab pos="0" algn="l"/>
                        </a:tabLst>
                      </a:pPr>
                      <a:r>
                        <a:rPr lang="es-ES" sz="1000" b="1" u="sng" strike="noStrike" spc="-1" dirty="0">
                          <a:solidFill>
                            <a:srgbClr val="000000"/>
                          </a:solidFill>
                          <a:uFillTx/>
                          <a:latin typeface="Arial"/>
                        </a:rPr>
                        <a:t>POSESIÓN CON COMODINES EXTERIORES PARA PROGRESIÓN EN EL JUEGO. </a:t>
                      </a:r>
                      <a:endParaRPr lang="es-ES" sz="1000" b="0" strike="noStrike" spc="-1" dirty="0">
                        <a:latin typeface="Arial"/>
                      </a:endParaRPr>
                    </a:p>
                    <a:p>
                      <a:pPr algn="l">
                        <a:lnSpc>
                          <a:spcPct val="100000"/>
                        </a:lnSpc>
                        <a:tabLst>
                          <a:tab pos="0" algn="l"/>
                        </a:tabLst>
                      </a:pPr>
                      <a:r>
                        <a:rPr lang="es-ES" sz="1000" b="0" strike="noStrike" spc="-1" dirty="0">
                          <a:solidFill>
                            <a:srgbClr val="000000"/>
                          </a:solidFill>
                          <a:latin typeface="Arial"/>
                        </a:rPr>
                        <a:t>SE GENERA UNA POSESIÓN EN DONDE SE PIDE </a:t>
                      </a:r>
                      <a:r>
                        <a:rPr lang="es-ES" sz="1000" b="0" strike="noStrike" spc="-1" dirty="0" err="1">
                          <a:solidFill>
                            <a:srgbClr val="000000"/>
                          </a:solidFill>
                          <a:latin typeface="Arial"/>
                        </a:rPr>
                        <a:t>CONTÍNUA</a:t>
                      </a:r>
                      <a:r>
                        <a:rPr lang="es-ES" sz="1000" b="0" strike="noStrike" spc="-1" dirty="0">
                          <a:solidFill>
                            <a:srgbClr val="000000"/>
                          </a:solidFill>
                          <a:latin typeface="Arial"/>
                        </a:rPr>
                        <a:t> MOVILIDAD POR DENTRO PARA, UNA VEZ DADO 5 PASES, PODER HACER ATAQUE SOBRE LÍNEA DEFENSIVA RIVAL. LOS JUGADORES DE LÍNEA DEFENSIVA Y EL PUNTA ESTÁN POR FUERA COMO COMODINES , A LOS CUALES NO SE LE S PUEDE ROBAR EL BALÓN. LOS PASES ENTRE ESTOS ÚLTIMOS NO </a:t>
                      </a:r>
                      <a:r>
                        <a:rPr lang="es-ES" sz="1000" b="0" strike="noStrike" spc="-1" dirty="0" smtClean="0">
                          <a:solidFill>
                            <a:srgbClr val="000000"/>
                          </a:solidFill>
                          <a:latin typeface="Arial"/>
                        </a:rPr>
                        <a:t>CONTABILIZAN. </a:t>
                      </a:r>
                      <a:r>
                        <a:rPr lang="es-ES" sz="1000" b="0" strike="noStrike" spc="-1" dirty="0" smtClean="0">
                          <a:solidFill>
                            <a:srgbClr val="FF0000"/>
                          </a:solidFill>
                          <a:latin typeface="Arial"/>
                        </a:rPr>
                        <a:t>Realizarán</a:t>
                      </a:r>
                      <a:r>
                        <a:rPr lang="es-ES" sz="1000" b="0" strike="noStrike" spc="-1" baseline="0" dirty="0" smtClean="0">
                          <a:solidFill>
                            <a:srgbClr val="FF0000"/>
                          </a:solidFill>
                          <a:latin typeface="Arial"/>
                        </a:rPr>
                        <a:t> un cambio de campo a máxima intensidad al toque de silbato.</a:t>
                      </a:r>
                      <a:endParaRPr lang="es-ES" sz="1000" b="0" strike="noStrike" spc="-1" dirty="0">
                        <a:solidFill>
                          <a:srgbClr val="FF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xBody>
                    <a:bodyPr/>
                    <a:lstStyle/>
                    <a:p>
                      <a:endParaRPr lang="es-ES"/>
                    </a:p>
                  </a:txBody>
                  <a:tcPr marL="90000" marR="90000">
                    <a:solidFill>
                      <a:srgbClr val="729FCF"/>
                    </a:solidFill>
                  </a:tcPr>
                </a:tc>
              </a:tr>
              <a:tr h="412560">
                <a:tc gridSpan="2">
                  <a:txBody>
                    <a:bodyPr/>
                    <a:lstStyle/>
                    <a:p>
                      <a:pPr algn="ctr">
                        <a:lnSpc>
                          <a:spcPct val="100000"/>
                        </a:lnSpc>
                      </a:pPr>
                      <a:r>
                        <a:rPr lang="es-ES" sz="1000" b="1" strike="noStrike" spc="-1">
                          <a:solidFill>
                            <a:srgbClr val="FFFFFF"/>
                          </a:solidFill>
                          <a:latin typeface="Arial"/>
                        </a:rPr>
                        <a:t>ASPECTOS QUE VOY A INCIDIR/CORREGIR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UN NIVEL MÁS DE DIFICULTAD?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¿CÓMO VOY A GENERAR INCERTIDUMBRE?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941040">
                <a:tc rowSpan="3" gridSpan="2">
                  <a:txBody>
                    <a:bodyPr/>
                    <a:lstStyle/>
                    <a:p>
                      <a:pPr marL="171360" indent="-170640">
                        <a:lnSpc>
                          <a:spcPct val="100000"/>
                        </a:lnSpc>
                        <a:buClr>
                          <a:srgbClr val="000000"/>
                        </a:buClr>
                        <a:buFont typeface="Arial"/>
                        <a:buChar char="•"/>
                      </a:pPr>
                      <a:r>
                        <a:rPr lang="es-ES" sz="1000" b="0" strike="noStrike" spc="-1">
                          <a:solidFill>
                            <a:srgbClr val="000000"/>
                          </a:solidFill>
                          <a:latin typeface="Arial"/>
                        </a:rPr>
                        <a:t>MOVILIDAD CONTÍNUA</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OCUPACIÓN DE ESPACIOS.</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JUEGO A POCOS CONTACTOS </a:t>
                      </a:r>
                      <a:endParaRPr lang="es-ES" sz="1000" b="0" strike="noStrike" spc="-1">
                        <a:latin typeface="Arial"/>
                      </a:endParaRPr>
                    </a:p>
                    <a:p>
                      <a:pPr>
                        <a:lnSpc>
                          <a:spcPct val="100000"/>
                        </a:lnSpc>
                      </a:pP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a:txBody>
                    <a:bodyPr/>
                    <a:lstStyle/>
                    <a:p>
                      <a:pPr marL="171360" indent="-170640">
                        <a:lnSpc>
                          <a:spcPct val="100000"/>
                        </a:lnSpc>
                        <a:buClr>
                          <a:srgbClr val="000000"/>
                        </a:buClr>
                        <a:buFont typeface="Arial"/>
                        <a:buChar char="•"/>
                      </a:pPr>
                      <a:r>
                        <a:rPr lang="es-ES" sz="1000" b="0" strike="noStrike" spc="-1" dirty="0">
                          <a:solidFill>
                            <a:srgbClr val="000000"/>
                          </a:solidFill>
                          <a:latin typeface="Arial"/>
                        </a:rPr>
                        <a:t>PUDIENDO ROBAR POR FUERA</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46044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COMPETITIVIDAD?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IDENTIFICA LOS MOMENTOS TÁCTICOS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5839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marL="171360" indent="-170640">
                        <a:lnSpc>
                          <a:spcPct val="100000"/>
                        </a:lnSpc>
                        <a:buClr>
                          <a:srgbClr val="000000"/>
                        </a:buClr>
                        <a:buFont typeface="Arial"/>
                        <a:buChar char="•"/>
                      </a:pPr>
                      <a:r>
                        <a:rPr lang="es-ES" sz="1000" b="0" strike="noStrike" spc="-1">
                          <a:solidFill>
                            <a:srgbClr val="000000"/>
                          </a:solidFill>
                          <a:latin typeface="Arial"/>
                        </a:rPr>
                        <a:t>Perdedor acción punitiva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Zona de inicio y desarrollo para salida de centrales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graphicFrame>
        <p:nvGraphicFramePr>
          <p:cNvPr id="50" name="Table 2"/>
          <p:cNvGraphicFramePr/>
          <p:nvPr/>
        </p:nvGraphicFramePr>
        <p:xfrm>
          <a:off x="132120" y="5420520"/>
          <a:ext cx="8785800" cy="1219200"/>
        </p:xfrm>
        <a:graphic>
          <a:graphicData uri="http://schemas.openxmlformats.org/drawingml/2006/table">
            <a:tbl>
              <a:tblPr/>
              <a:tblGrid>
                <a:gridCol w="1239120"/>
                <a:gridCol w="7546680"/>
              </a:tblGrid>
              <a:tr h="233640">
                <a:tc>
                  <a:txBody>
                    <a:bodyPr/>
                    <a:lstStyle/>
                    <a:p>
                      <a:pPr algn="ctr">
                        <a:lnSpc>
                          <a:spcPct val="100000"/>
                        </a:lnSpc>
                      </a:pPr>
                      <a:r>
                        <a:rPr lang="es-ES" sz="1000" b="1" strike="noStrike" spc="-1">
                          <a:solidFill>
                            <a:srgbClr val="FFFFFF"/>
                          </a:solidFill>
                          <a:latin typeface="Arial"/>
                        </a:rPr>
                        <a:t>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ROLES DEL CUERPO 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242280">
                <a:tc>
                  <a:txBody>
                    <a:bodyPr/>
                    <a:lstStyle/>
                    <a:p>
                      <a:pPr algn="ctr">
                        <a:lnSpc>
                          <a:spcPct val="100000"/>
                        </a:lnSpc>
                      </a:pPr>
                      <a:r>
                        <a:rPr lang="es-ES" sz="1000" b="0" strike="noStrike" spc="-1">
                          <a:solidFill>
                            <a:srgbClr val="000000"/>
                          </a:solidFill>
                          <a:latin typeface="Arial"/>
                        </a:rPr>
                        <a:t>1º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Supervisión gral</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6160">
                <a:tc>
                  <a:txBody>
                    <a:bodyPr/>
                    <a:lstStyle/>
                    <a:p>
                      <a:pPr algn="ctr">
                        <a:lnSpc>
                          <a:spcPct val="100000"/>
                        </a:lnSpc>
                      </a:pPr>
                      <a:r>
                        <a:rPr lang="es-ES" sz="1000" b="0" strike="noStrike" spc="-1">
                          <a:solidFill>
                            <a:srgbClr val="000000"/>
                          </a:solidFill>
                          <a:latin typeface="Arial"/>
                        </a:rPr>
                        <a:t>2º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TODO LO RELACIONADO CON LA LÍNEA DEFENSIVA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PF</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CAMBIO DE ROL, PRESIÓN TRAS PÉRDIDA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EDP</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FEEDBACK PORTEROS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pic>
        <p:nvPicPr>
          <p:cNvPr id="51" name="Imagen 5"/>
          <p:cNvPicPr/>
          <p:nvPr/>
        </p:nvPicPr>
        <p:blipFill>
          <a:blip r:embed="rId3"/>
          <a:stretch/>
        </p:blipFill>
        <p:spPr>
          <a:xfrm>
            <a:off x="225720" y="461880"/>
            <a:ext cx="4345560" cy="24519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Table 1"/>
          <p:cNvGraphicFramePr/>
          <p:nvPr>
            <p:extLst>
              <p:ext uri="{D42A27DB-BD31-4B8C-83A1-F6EECF244321}">
                <p14:modId xmlns:p14="http://schemas.microsoft.com/office/powerpoint/2010/main" val="3965715941"/>
              </p:ext>
            </p:extLst>
          </p:nvPr>
        </p:nvGraphicFramePr>
        <p:xfrm>
          <a:off x="132120" y="168480"/>
          <a:ext cx="8785800" cy="5181840"/>
        </p:xfrm>
        <a:graphic>
          <a:graphicData uri="http://schemas.openxmlformats.org/drawingml/2006/table">
            <a:tbl>
              <a:tblPr/>
              <a:tblGrid>
                <a:gridCol w="2269440"/>
                <a:gridCol w="2269440"/>
                <a:gridCol w="2123280"/>
                <a:gridCol w="2123640"/>
              </a:tblGrid>
              <a:tr h="253800">
                <a:tc>
                  <a:txBody>
                    <a:bodyPr/>
                    <a:lstStyle/>
                    <a:p>
                      <a:pPr algn="ctr">
                        <a:lnSpc>
                          <a:spcPct val="100000"/>
                        </a:lnSpc>
                      </a:pPr>
                      <a:r>
                        <a:rPr lang="es-ES" sz="1000" b="1" strike="noStrike" spc="-1" dirty="0">
                          <a:solidFill>
                            <a:srgbClr val="FFFFFF"/>
                          </a:solidFill>
                          <a:latin typeface="Arial"/>
                        </a:rPr>
                        <a:t> ESPACIO: 50x40</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DURACIÓN:  20´</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gn="ctr">
                        <a:lnSpc>
                          <a:spcPct val="100000"/>
                        </a:lnSpc>
                      </a:pPr>
                      <a:r>
                        <a:rPr lang="es-ES" sz="1000" b="1" strike="noStrike" spc="-1">
                          <a:solidFill>
                            <a:srgbClr val="FFFFFF"/>
                          </a:solidFill>
                          <a:latin typeface="Arial"/>
                        </a:rPr>
                        <a:t>CONTENIDOS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57420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gridSpan="2">
                  <a:txBody>
                    <a:bodyPr/>
                    <a:lstStyle/>
                    <a:p>
                      <a:pPr>
                        <a:lnSpc>
                          <a:spcPct val="100000"/>
                        </a:lnSpc>
                        <a:tabLst>
                          <a:tab pos="0" algn="l"/>
                        </a:tabLst>
                      </a:pPr>
                      <a:r>
                        <a:rPr lang="es-ES" sz="1000" b="0" strike="noStrike" spc="-1">
                          <a:solidFill>
                            <a:srgbClr val="000000"/>
                          </a:solidFill>
                          <a:latin typeface="Arial"/>
                        </a:rPr>
                        <a:t>PROGRESIÓN EN EL JUEGO</a:t>
                      </a:r>
                      <a:endParaRPr lang="es-ES" sz="1000" b="0" strike="noStrike" spc="-1">
                        <a:latin typeface="Arial"/>
                      </a:endParaRPr>
                    </a:p>
                    <a:p>
                      <a:pPr>
                        <a:lnSpc>
                          <a:spcPct val="100000"/>
                        </a:lnSpc>
                        <a:tabLst>
                          <a:tab pos="0" algn="l"/>
                        </a:tabLst>
                      </a:pPr>
                      <a:r>
                        <a:rPr lang="es-ES" sz="1000" b="0" strike="noStrike" spc="-1">
                          <a:solidFill>
                            <a:srgbClr val="000000"/>
                          </a:solidFill>
                          <a:latin typeface="Arial"/>
                        </a:rPr>
                        <a:t>ATRAER POR DENTRO PARA ACABAR POR FUERA SIENDO VERTICAL.</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3373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pPr>
                      <a:r>
                        <a:rPr lang="es-ES" sz="1000" b="1" strike="noStrike" spc="-1">
                          <a:solidFill>
                            <a:srgbClr val="FFFFFF"/>
                          </a:solidFill>
                          <a:latin typeface="Arial"/>
                        </a:rPr>
                        <a:t>EXPLICACIÓN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161856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marL="0" marR="0" indent="0" algn="ctr" defTabSz="914400" eaLnBrk="1" fontAlgn="auto" latinLnBrk="0" hangingPunct="1">
                        <a:lnSpc>
                          <a:spcPct val="100000"/>
                        </a:lnSpc>
                        <a:spcBef>
                          <a:spcPts val="0"/>
                        </a:spcBef>
                        <a:spcAft>
                          <a:spcPts val="0"/>
                        </a:spcAft>
                        <a:buClrTx/>
                        <a:buSzTx/>
                        <a:buFontTx/>
                        <a:buNone/>
                        <a:tabLst>
                          <a:tab pos="0" algn="l"/>
                        </a:tabLst>
                        <a:defRPr/>
                      </a:pPr>
                      <a:r>
                        <a:rPr lang="es-ES" sz="1000" b="1" strike="noStrike" spc="-1" dirty="0">
                          <a:solidFill>
                            <a:srgbClr val="000000"/>
                          </a:solidFill>
                          <a:latin typeface="Arial"/>
                        </a:rPr>
                        <a:t>PARTIDO EN DONDE LE DAMOS CONTINUIDAD A LA TAREA ANTERIOR PERO SI ENCONTRAMOS AL PUNTA Y ES CAPAZ DE DESCARGAR EN UNO DE LOS DOS CUADRANTES </a:t>
                      </a:r>
                      <a:r>
                        <a:rPr lang="es-ES" sz="1000" b="1" strike="noStrike" spc="-1" dirty="0" err="1">
                          <a:solidFill>
                            <a:srgbClr val="000000"/>
                          </a:solidFill>
                          <a:latin typeface="Arial"/>
                        </a:rPr>
                        <a:t>CONTÍGUOS</a:t>
                      </a:r>
                      <a:r>
                        <a:rPr lang="es-ES" sz="1000" b="1" strike="noStrike" spc="-1" dirty="0">
                          <a:solidFill>
                            <a:srgbClr val="000000"/>
                          </a:solidFill>
                          <a:latin typeface="Arial"/>
                        </a:rPr>
                        <a:t> HAY QUE GENERAR DOS CONTRA UNO EN BANDA CON DESDOBLAMIENTO FORZOSO DEL PIVOTE QUE TENEMOS POR </a:t>
                      </a:r>
                      <a:r>
                        <a:rPr lang="es-ES" sz="1000" b="1" strike="noStrike" spc="-1" dirty="0" smtClean="0">
                          <a:solidFill>
                            <a:srgbClr val="000000"/>
                          </a:solidFill>
                          <a:latin typeface="Arial"/>
                        </a:rPr>
                        <a:t>FUERA. </a:t>
                      </a:r>
                      <a:r>
                        <a:rPr lang="es-ES" sz="1000" b="0" strike="noStrike" spc="-1" dirty="0" smtClean="0">
                          <a:solidFill>
                            <a:srgbClr val="FF0000"/>
                          </a:solidFill>
                          <a:latin typeface="+mn-lt"/>
                        </a:rPr>
                        <a:t>Realizarán</a:t>
                      </a:r>
                      <a:r>
                        <a:rPr lang="es-ES" sz="1000" b="0" strike="noStrike" spc="-1" baseline="0" dirty="0" smtClean="0">
                          <a:solidFill>
                            <a:srgbClr val="FF0000"/>
                          </a:solidFill>
                          <a:latin typeface="+mn-lt"/>
                        </a:rPr>
                        <a:t> un cambio de campo a máxima intensidad al toque de silbato.</a:t>
                      </a:r>
                      <a:endParaRPr lang="es-ES" sz="1000" b="0" strike="noStrike" spc="-1" dirty="0" smtClean="0">
                        <a:solidFill>
                          <a:srgbClr val="FF0000"/>
                        </a:solidFill>
                        <a:latin typeface="+mn-lt"/>
                      </a:endParaRPr>
                    </a:p>
                    <a:p>
                      <a:pPr algn="ctr">
                        <a:lnSpc>
                          <a:spcPct val="100000"/>
                        </a:lnSpc>
                        <a:tabLst>
                          <a:tab pos="0" algn="l"/>
                        </a:tabLst>
                      </a:pP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xBody>
                    <a:bodyPr/>
                    <a:lstStyle/>
                    <a:p>
                      <a:endParaRPr lang="es-ES"/>
                    </a:p>
                  </a:txBody>
                  <a:tcPr marL="90000" marR="90000">
                    <a:solidFill>
                      <a:srgbClr val="729FCF"/>
                    </a:solidFill>
                  </a:tcPr>
                </a:tc>
              </a:tr>
              <a:tr h="412560">
                <a:tc gridSpan="2">
                  <a:txBody>
                    <a:bodyPr/>
                    <a:lstStyle/>
                    <a:p>
                      <a:pPr algn="ctr">
                        <a:lnSpc>
                          <a:spcPct val="100000"/>
                        </a:lnSpc>
                      </a:pPr>
                      <a:r>
                        <a:rPr lang="es-ES" sz="1000" b="1" strike="noStrike" spc="-1">
                          <a:solidFill>
                            <a:srgbClr val="FFFFFF"/>
                          </a:solidFill>
                          <a:latin typeface="Arial"/>
                        </a:rPr>
                        <a:t>ASPECTOS QUE VOY A INCIDIR/CORREGIR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UN NIVEL MÁS DE DIFICULTAD?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¿CÓMO VOY A GENERAR INCERTIDUMBRE?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941040">
                <a:tc rowSpan="3" gridSpan="2">
                  <a:txBody>
                    <a:bodyPr/>
                    <a:lstStyle/>
                    <a:p>
                      <a:pPr marL="171360" indent="-170640">
                        <a:lnSpc>
                          <a:spcPct val="100000"/>
                        </a:lnSpc>
                        <a:buClr>
                          <a:srgbClr val="000000"/>
                        </a:buClr>
                        <a:buFont typeface="Arial"/>
                        <a:buChar char="•"/>
                      </a:pPr>
                      <a:r>
                        <a:rPr lang="es-ES" sz="1000" b="0" strike="noStrike" spc="-1">
                          <a:solidFill>
                            <a:srgbClr val="000000"/>
                          </a:solidFill>
                          <a:latin typeface="Arial"/>
                        </a:rPr>
                        <a:t>MOVILIDAD CONTÍNUA</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OCUPACIÓN DE ESPACIOS.</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JUEGO A POCOS CONTACTOS </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DOS CONTRA UNO EN BANDA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a:txBody>
                    <a:bodyPr/>
                    <a:lstStyle/>
                    <a:p>
                      <a:pPr>
                        <a:lnSpc>
                          <a:spcPct val="100000"/>
                        </a:lnSpc>
                        <a:tabLst>
                          <a:tab pos="0" algn="l"/>
                        </a:tabLst>
                      </a:pPr>
                      <a:r>
                        <a:rPr lang="es-ES" sz="1000" b="0" strike="noStrike" spc="-1">
                          <a:solidFill>
                            <a:srgbClr val="000000"/>
                          </a:solidFill>
                          <a:latin typeface="Arial"/>
                        </a:rPr>
                        <a:t>PUDIENDO ROBAR POR FUERA</a:t>
                      </a:r>
                      <a:endParaRPr lang="es-ES" sz="1000" b="0" strike="noStrike" spc="-1">
                        <a:latin typeface="Arial"/>
                      </a:endParaRPr>
                    </a:p>
                    <a:p>
                      <a:pPr>
                        <a:lnSpc>
                          <a:spcPct val="100000"/>
                        </a:lnSpc>
                        <a:tabLst>
                          <a:tab pos="0" algn="l"/>
                        </a:tabLst>
                      </a:pP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46044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COMPETITIVIDAD?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IDENTIFICA LOS MOMENTOS TÁCTICOS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5839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nSpc>
                          <a:spcPct val="100000"/>
                        </a:lnSpc>
                        <a:tabLst>
                          <a:tab pos="0" algn="l"/>
                        </a:tabLst>
                      </a:pPr>
                      <a:r>
                        <a:rPr lang="es-ES" sz="1000" b="0" strike="noStrike" spc="-1">
                          <a:solidFill>
                            <a:srgbClr val="000000"/>
                          </a:solidFill>
                          <a:latin typeface="Arial"/>
                        </a:rPr>
                        <a:t>Acciones que penalicen al equipo perderdor.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Momentos de verticalidad en zona de desarrollo y finalización</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graphicFrame>
        <p:nvGraphicFramePr>
          <p:cNvPr id="53" name="Table 2"/>
          <p:cNvGraphicFramePr/>
          <p:nvPr/>
        </p:nvGraphicFramePr>
        <p:xfrm>
          <a:off x="132120" y="5458680"/>
          <a:ext cx="8785800" cy="1219200"/>
        </p:xfrm>
        <a:graphic>
          <a:graphicData uri="http://schemas.openxmlformats.org/drawingml/2006/table">
            <a:tbl>
              <a:tblPr/>
              <a:tblGrid>
                <a:gridCol w="1353600"/>
                <a:gridCol w="7432200"/>
              </a:tblGrid>
              <a:tr h="233640">
                <a:tc>
                  <a:txBody>
                    <a:bodyPr/>
                    <a:lstStyle/>
                    <a:p>
                      <a:pPr algn="ctr">
                        <a:lnSpc>
                          <a:spcPct val="100000"/>
                        </a:lnSpc>
                      </a:pPr>
                      <a:r>
                        <a:rPr lang="es-ES" sz="1000" b="1" strike="noStrike" spc="-1">
                          <a:solidFill>
                            <a:srgbClr val="FFFFFF"/>
                          </a:solidFill>
                          <a:latin typeface="Arial"/>
                        </a:rPr>
                        <a:t>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ROLES DEL CUERPO 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242280">
                <a:tc>
                  <a:txBody>
                    <a:bodyPr/>
                    <a:lstStyle/>
                    <a:p>
                      <a:pPr algn="ctr">
                        <a:lnSpc>
                          <a:spcPct val="100000"/>
                        </a:lnSpc>
                      </a:pPr>
                      <a:r>
                        <a:rPr lang="es-ES" sz="1000" b="0" strike="noStrike" spc="-1">
                          <a:solidFill>
                            <a:srgbClr val="000000"/>
                          </a:solidFill>
                          <a:latin typeface="Arial"/>
                        </a:rPr>
                        <a:t>1º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Supervisión gral</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6160">
                <a:tc>
                  <a:txBody>
                    <a:bodyPr/>
                    <a:lstStyle/>
                    <a:p>
                      <a:pPr algn="ctr">
                        <a:lnSpc>
                          <a:spcPct val="100000"/>
                        </a:lnSpc>
                      </a:pPr>
                      <a:r>
                        <a:rPr lang="es-ES" sz="1000" b="0" strike="noStrike" spc="-1">
                          <a:solidFill>
                            <a:srgbClr val="000000"/>
                          </a:solidFill>
                          <a:latin typeface="Arial"/>
                        </a:rPr>
                        <a:t>2º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TODO LO RELACIONADO CON LA LÍNEA DEFENSIVA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PF</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CAMBIO DE ROL, PRESIÓN TRAS PÉRDIDA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EDP</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FEEDBACK PORTEROS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pic>
        <p:nvPicPr>
          <p:cNvPr id="54" name="Imagen 5"/>
          <p:cNvPicPr/>
          <p:nvPr/>
        </p:nvPicPr>
        <p:blipFill>
          <a:blip r:embed="rId3"/>
          <a:stretch/>
        </p:blipFill>
        <p:spPr>
          <a:xfrm>
            <a:off x="248400" y="434880"/>
            <a:ext cx="4276080" cy="24980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 name="Table 1"/>
          <p:cNvGraphicFramePr/>
          <p:nvPr>
            <p:extLst>
              <p:ext uri="{D42A27DB-BD31-4B8C-83A1-F6EECF244321}">
                <p14:modId xmlns:p14="http://schemas.microsoft.com/office/powerpoint/2010/main" val="2556780066"/>
              </p:ext>
            </p:extLst>
          </p:nvPr>
        </p:nvGraphicFramePr>
        <p:xfrm>
          <a:off x="132120" y="168480"/>
          <a:ext cx="8785800" cy="5307960"/>
        </p:xfrm>
        <a:graphic>
          <a:graphicData uri="http://schemas.openxmlformats.org/drawingml/2006/table">
            <a:tbl>
              <a:tblPr/>
              <a:tblGrid>
                <a:gridCol w="2269440"/>
                <a:gridCol w="2269440"/>
                <a:gridCol w="2123280"/>
                <a:gridCol w="2123640"/>
              </a:tblGrid>
              <a:tr h="253800">
                <a:tc>
                  <a:txBody>
                    <a:bodyPr/>
                    <a:lstStyle/>
                    <a:p>
                      <a:pPr algn="ctr">
                        <a:lnSpc>
                          <a:spcPct val="100000"/>
                        </a:lnSpc>
                      </a:pPr>
                      <a:r>
                        <a:rPr lang="es-ES" sz="1000" b="1" strike="noStrike" spc="-1" dirty="0">
                          <a:solidFill>
                            <a:srgbClr val="FFFFFF"/>
                          </a:solidFill>
                          <a:latin typeface="Arial"/>
                        </a:rPr>
                        <a:t> ESPACIO: 50x40</a:t>
                      </a:r>
                      <a:endParaRPr lang="es-E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DURACIÓN:  20´</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gridSpan="2">
                  <a:txBody>
                    <a:bodyPr/>
                    <a:lstStyle/>
                    <a:p>
                      <a:pPr algn="ctr">
                        <a:lnSpc>
                          <a:spcPct val="100000"/>
                        </a:lnSpc>
                      </a:pPr>
                      <a:r>
                        <a:rPr lang="es-ES" sz="1000" b="1" strike="noStrike" spc="-1">
                          <a:solidFill>
                            <a:srgbClr val="FFFFFF"/>
                          </a:solidFill>
                          <a:latin typeface="Arial"/>
                        </a:rPr>
                        <a:t>CONTENIDOS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659160">
                <a:tc rowSpan="3" gridSpan="2">
                  <a:txBody>
                    <a:bodyPr/>
                    <a:lstStyle/>
                    <a:p>
                      <a:endParaRPr lang="es-ES"/>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gridSpan="2">
                  <a:txBody>
                    <a:bodyPr/>
                    <a:lstStyle/>
                    <a:p>
                      <a:pPr>
                        <a:lnSpc>
                          <a:spcPct val="100000"/>
                        </a:lnSpc>
                        <a:tabLst>
                          <a:tab pos="0" algn="l"/>
                        </a:tabLst>
                      </a:pPr>
                      <a:r>
                        <a:rPr lang="es-ES" sz="1000" b="0" strike="noStrike" spc="-1">
                          <a:solidFill>
                            <a:srgbClr val="000000"/>
                          </a:solidFill>
                          <a:latin typeface="Arial"/>
                        </a:rPr>
                        <a:t>PROGRESIÓN EN EL JUEGO</a:t>
                      </a:r>
                      <a:endParaRPr lang="es-ES" sz="1000" b="0" strike="noStrike" spc="-1">
                        <a:latin typeface="Arial"/>
                      </a:endParaRPr>
                    </a:p>
                    <a:p>
                      <a:pPr>
                        <a:lnSpc>
                          <a:spcPct val="100000"/>
                        </a:lnSpc>
                        <a:tabLst>
                          <a:tab pos="0" algn="l"/>
                        </a:tabLst>
                      </a:pPr>
                      <a:r>
                        <a:rPr lang="es-ES" sz="1000" b="0" strike="noStrike" spc="-1">
                          <a:solidFill>
                            <a:srgbClr val="000000"/>
                          </a:solidFill>
                          <a:latin typeface="Arial"/>
                        </a:rPr>
                        <a:t>ATRAER POR DENTRO PARA ACABAR POR FUERA SIENDO VERTICAL.</a:t>
                      </a:r>
                      <a:endParaRPr lang="es-ES" sz="1000" b="0" strike="noStrike" spc="-1">
                        <a:latin typeface="Arial"/>
                      </a:endParaRPr>
                    </a:p>
                    <a:p>
                      <a:pPr>
                        <a:lnSpc>
                          <a:spcPct val="100000"/>
                        </a:lnSpc>
                        <a:tabLst>
                          <a:tab pos="0" algn="l"/>
                        </a:tabLst>
                      </a:pPr>
                      <a:r>
                        <a:rPr lang="es-ES" sz="1000" b="0" strike="noStrike" spc="-1">
                          <a:solidFill>
                            <a:srgbClr val="000000"/>
                          </a:solidFill>
                          <a:latin typeface="Arial"/>
                        </a:rPr>
                        <a:t>TIEMPOS DE PARTIDO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s-ES"/>
                    </a:p>
                  </a:txBody>
                  <a:tcPr marL="90000" marR="90000">
                    <a:solidFill>
                      <a:srgbClr val="729FCF"/>
                    </a:solidFill>
                  </a:tcPr>
                </a:tc>
              </a:tr>
              <a:tr h="33732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pPr>
                      <a:r>
                        <a:rPr lang="es-ES" sz="1000" b="1" strike="noStrike" spc="-1">
                          <a:solidFill>
                            <a:srgbClr val="FFFFFF"/>
                          </a:solidFill>
                          <a:latin typeface="Arial"/>
                        </a:rPr>
                        <a:t>EXPLICACIÓN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r>
              <a:tr h="161856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gridSpan="2">
                  <a:txBody>
                    <a:bodyPr/>
                    <a:lstStyle/>
                    <a:p>
                      <a:pPr algn="ctr">
                        <a:lnSpc>
                          <a:spcPct val="100000"/>
                        </a:lnSpc>
                        <a:tabLst>
                          <a:tab pos="0" algn="l"/>
                        </a:tabLst>
                      </a:pPr>
                      <a:r>
                        <a:rPr lang="es-ES" sz="1000" b="1" strike="noStrike" spc="-1" dirty="0">
                          <a:solidFill>
                            <a:srgbClr val="000000"/>
                          </a:solidFill>
                          <a:latin typeface="Arial"/>
                        </a:rPr>
                        <a:t>Partido en donde se ponen de manifiesto los aspectos trabajados con anterioridad, ESTABLECIENDO UN MÍNIMO DE TIEMPO MARCADO POR EL MÍSTER PARA PODER ATACAR</a:t>
                      </a:r>
                      <a:r>
                        <a:rPr lang="es-ES" sz="1000" b="1" strike="noStrike" spc="-1" dirty="0" smtClean="0">
                          <a:solidFill>
                            <a:srgbClr val="000000"/>
                          </a:solidFill>
                          <a:latin typeface="Arial"/>
                        </a:rPr>
                        <a:t>.</a:t>
                      </a:r>
                    </a:p>
                    <a:p>
                      <a:pPr algn="ctr">
                        <a:lnSpc>
                          <a:spcPct val="100000"/>
                        </a:lnSpc>
                        <a:tabLst>
                          <a:tab pos="0" algn="l"/>
                        </a:tabLst>
                      </a:pPr>
                      <a:r>
                        <a:rPr lang="es-ES" sz="1000" b="1" strike="noStrike" spc="-1" dirty="0" smtClean="0">
                          <a:solidFill>
                            <a:srgbClr val="FF0000"/>
                          </a:solidFill>
                          <a:latin typeface="Arial"/>
                        </a:rPr>
                        <a:t>Introduciremos balones para equipo sin</a:t>
                      </a:r>
                      <a:r>
                        <a:rPr lang="es-ES" sz="1000" b="1" strike="noStrike" spc="-1" baseline="0" dirty="0" smtClean="0">
                          <a:solidFill>
                            <a:srgbClr val="FF0000"/>
                          </a:solidFill>
                          <a:latin typeface="Arial"/>
                        </a:rPr>
                        <a:t> balón para crear transiciones</a:t>
                      </a:r>
                      <a:endParaRPr lang="es-ES" sz="1000" b="0" strike="noStrike" spc="-1" dirty="0">
                        <a:solidFill>
                          <a:srgbClr val="FF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hMerge="1">
                  <a:txBody>
                    <a:bodyPr/>
                    <a:lstStyle/>
                    <a:p>
                      <a:endParaRPr lang="es-ES"/>
                    </a:p>
                  </a:txBody>
                  <a:tcPr marL="90000" marR="90000">
                    <a:solidFill>
                      <a:srgbClr val="729FCF"/>
                    </a:solidFill>
                  </a:tcPr>
                </a:tc>
              </a:tr>
              <a:tr h="412560">
                <a:tc gridSpan="2">
                  <a:txBody>
                    <a:bodyPr/>
                    <a:lstStyle/>
                    <a:p>
                      <a:pPr algn="ctr">
                        <a:lnSpc>
                          <a:spcPct val="100000"/>
                        </a:lnSpc>
                      </a:pPr>
                      <a:r>
                        <a:rPr lang="es-ES" sz="1000" b="1" strike="noStrike" spc="-1">
                          <a:solidFill>
                            <a:srgbClr val="FFFFFF"/>
                          </a:solidFill>
                          <a:latin typeface="Arial"/>
                        </a:rPr>
                        <a:t>ASPECTOS QUE VOY A INCIDIR/CORREGIR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h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UN NIVEL MÁS DE DIFICULTAD?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¿CÓMO VOY A GENERAR INCERTIDUMBRE?</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941040">
                <a:tc rowSpan="3" gridSpan="2">
                  <a:txBody>
                    <a:bodyPr/>
                    <a:lstStyle/>
                    <a:p>
                      <a:pPr marL="171360" indent="-170640">
                        <a:lnSpc>
                          <a:spcPct val="100000"/>
                        </a:lnSpc>
                        <a:buClr>
                          <a:srgbClr val="000000"/>
                        </a:buClr>
                        <a:buFont typeface="Arial"/>
                        <a:buChar char="•"/>
                      </a:pPr>
                      <a:r>
                        <a:rPr lang="es-ES" sz="1000" b="0" strike="noStrike" spc="-1">
                          <a:solidFill>
                            <a:srgbClr val="000000"/>
                          </a:solidFill>
                          <a:latin typeface="Arial"/>
                        </a:rPr>
                        <a:t>Superficie de contacto para progresar</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Perfilarse para progresar en el juego</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Movimientos y ocupación de espacios en zona de desarrollo</a:t>
                      </a:r>
                      <a:endParaRPr lang="es-ES" sz="1000" b="0" strike="noStrike" spc="-1">
                        <a:latin typeface="Arial"/>
                      </a:endParaRPr>
                    </a:p>
                    <a:p>
                      <a:pPr marL="171360" indent="-170640">
                        <a:lnSpc>
                          <a:spcPct val="100000"/>
                        </a:lnSpc>
                        <a:buClr>
                          <a:srgbClr val="000000"/>
                        </a:buClr>
                        <a:buFont typeface="Arial"/>
                        <a:buChar char="•"/>
                      </a:pPr>
                      <a:r>
                        <a:rPr lang="es-ES" sz="1000" b="0" strike="noStrike" spc="-1">
                          <a:solidFill>
                            <a:srgbClr val="000000"/>
                          </a:solidFill>
                          <a:latin typeface="Arial"/>
                        </a:rPr>
                        <a:t>Desmarques tanto de apoyo como de ruptura del punta</a:t>
                      </a:r>
                      <a:endParaRPr lang="es-ES" sz="1000" b="0" strike="noStrike" spc="-1">
                        <a:latin typeface="Arial"/>
                      </a:endParaRPr>
                    </a:p>
                    <a:p>
                      <a:pPr>
                        <a:lnSpc>
                          <a:spcPct val="100000"/>
                        </a:lnSpc>
                      </a:pP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rowSpan="3" hMerge="1">
                  <a:txBody>
                    <a:bodyPr/>
                    <a:lstStyle/>
                    <a:p>
                      <a:endParaRPr lang="es-ES"/>
                    </a:p>
                  </a:txBody>
                  <a:tcPr marL="90000" marR="90000">
                    <a:solidFill>
                      <a:srgbClr val="729FCF"/>
                    </a:solidFill>
                  </a:tcPr>
                </a:tc>
                <a:tc>
                  <a:txBody>
                    <a:bodyPr/>
                    <a:lstStyle/>
                    <a:p>
                      <a:pPr marL="171360" indent="-170640">
                        <a:lnSpc>
                          <a:spcPct val="100000"/>
                        </a:lnSpc>
                        <a:buClr>
                          <a:srgbClr val="000000"/>
                        </a:buClr>
                        <a:buFont typeface="Arial"/>
                        <a:buChar char="•"/>
                      </a:pPr>
                      <a:r>
                        <a:rPr lang="es-ES" sz="1000" b="0" strike="noStrike" spc="-1">
                          <a:solidFill>
                            <a:srgbClr val="000000"/>
                          </a:solidFill>
                          <a:latin typeface="Arial"/>
                        </a:rPr>
                        <a:t>Jugando a dos contactos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marL="171360" indent="-170640">
                        <a:lnSpc>
                          <a:spcPct val="100000"/>
                        </a:lnSpc>
                        <a:buClr>
                          <a:srgbClr val="000000"/>
                        </a:buClr>
                        <a:buFont typeface="Arial"/>
                        <a:buChar char="•"/>
                      </a:pPr>
                      <a:r>
                        <a:rPr lang="es-ES" sz="1000" b="0" strike="noStrike" spc="-1">
                          <a:solidFill>
                            <a:srgbClr val="000000"/>
                          </a:solidFill>
                          <a:latin typeface="Arial"/>
                        </a:rPr>
                        <a:t>Filtrando balones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46044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algn="ctr">
                        <a:lnSpc>
                          <a:spcPct val="100000"/>
                        </a:lnSpc>
                      </a:pPr>
                      <a:r>
                        <a:rPr lang="es-ES" sz="1000" b="1" strike="noStrike" spc="-1">
                          <a:solidFill>
                            <a:srgbClr val="FFFFFF"/>
                          </a:solidFill>
                          <a:latin typeface="Arial"/>
                        </a:rPr>
                        <a:t>¿CÓMO VOY A GENERAR COMPETITIVIDAD?</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tabLst>
                          <a:tab pos="0" algn="l"/>
                        </a:tabLst>
                      </a:pPr>
                      <a:r>
                        <a:rPr lang="es-ES" sz="1000" b="1" strike="noStrike" spc="-1">
                          <a:solidFill>
                            <a:srgbClr val="FFFFFF"/>
                          </a:solidFill>
                          <a:latin typeface="Arial"/>
                        </a:rPr>
                        <a:t>IDENTIFICA LOS MOMENTOS TÁCTICOS DE LA TAREA.</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583200">
                <a:tc gridSpan="2" vMerge="1">
                  <a:txBody>
                    <a:bodyPr/>
                    <a:lstStyle/>
                    <a:p>
                      <a:endParaRPr lang="es-ES"/>
                    </a:p>
                  </a:txBody>
                  <a:tcPr marL="90000" marR="90000">
                    <a:solidFill>
                      <a:srgbClr val="729FCF"/>
                    </a:solidFill>
                  </a:tcPr>
                </a:tc>
                <a:tc hMerge="1" vMerge="1">
                  <a:txBody>
                    <a:bodyPr/>
                    <a:lstStyle/>
                    <a:p>
                      <a:endParaRPr lang="es-ES"/>
                    </a:p>
                  </a:txBody>
                  <a:tcPr marL="90000" marR="90000">
                    <a:solidFill>
                      <a:srgbClr val="729FCF"/>
                    </a:solidFill>
                  </a:tcPr>
                </a:tc>
                <a:tc>
                  <a:txBody>
                    <a:bodyPr/>
                    <a:lstStyle/>
                    <a:p>
                      <a:pPr marL="171360" indent="-170640">
                        <a:lnSpc>
                          <a:spcPct val="100000"/>
                        </a:lnSpc>
                        <a:buClr>
                          <a:srgbClr val="000000"/>
                        </a:buClr>
                        <a:buFont typeface="Arial"/>
                        <a:buChar char="•"/>
                      </a:pPr>
                      <a:r>
                        <a:rPr lang="es-ES" sz="1000" b="0" strike="noStrike" spc="-1">
                          <a:solidFill>
                            <a:srgbClr val="000000"/>
                          </a:solidFill>
                          <a:latin typeface="Arial"/>
                        </a:rPr>
                        <a:t>Acciones que penalicen al equipo perderdor.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Zona de finalización</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graphicFrame>
        <p:nvGraphicFramePr>
          <p:cNvPr id="56" name="Table 2"/>
          <p:cNvGraphicFramePr/>
          <p:nvPr/>
        </p:nvGraphicFramePr>
        <p:xfrm>
          <a:off x="132120" y="5350320"/>
          <a:ext cx="8785800" cy="1219200"/>
        </p:xfrm>
        <a:graphic>
          <a:graphicData uri="http://schemas.openxmlformats.org/drawingml/2006/table">
            <a:tbl>
              <a:tblPr/>
              <a:tblGrid>
                <a:gridCol w="1239120"/>
                <a:gridCol w="7546680"/>
              </a:tblGrid>
              <a:tr h="233640">
                <a:tc>
                  <a:txBody>
                    <a:bodyPr/>
                    <a:lstStyle/>
                    <a:p>
                      <a:pPr algn="ctr">
                        <a:lnSpc>
                          <a:spcPct val="100000"/>
                        </a:lnSpc>
                      </a:pPr>
                      <a:r>
                        <a:rPr lang="es-ES" sz="1000" b="1" strike="noStrike" spc="-1">
                          <a:solidFill>
                            <a:srgbClr val="FFFFFF"/>
                          </a:solidFill>
                          <a:latin typeface="Arial"/>
                        </a:rPr>
                        <a:t>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c>
                  <a:txBody>
                    <a:bodyPr/>
                    <a:lstStyle/>
                    <a:p>
                      <a:pPr algn="ctr">
                        <a:lnSpc>
                          <a:spcPct val="100000"/>
                        </a:lnSpc>
                      </a:pPr>
                      <a:r>
                        <a:rPr lang="es-ES" sz="1000" b="1" strike="noStrike" spc="-1">
                          <a:solidFill>
                            <a:srgbClr val="FFFFFF"/>
                          </a:solidFill>
                          <a:latin typeface="Arial"/>
                        </a:rPr>
                        <a:t>ROLES DEL CUERPO TÉCNICO</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B050"/>
                    </a:solidFill>
                  </a:tcPr>
                </a:tc>
              </a:tr>
              <a:tr h="242280">
                <a:tc>
                  <a:txBody>
                    <a:bodyPr/>
                    <a:lstStyle/>
                    <a:p>
                      <a:pPr algn="ctr">
                        <a:lnSpc>
                          <a:spcPct val="100000"/>
                        </a:lnSpc>
                      </a:pPr>
                      <a:r>
                        <a:rPr lang="es-ES" sz="1000" b="0" strike="noStrike" spc="-1">
                          <a:solidFill>
                            <a:srgbClr val="000000"/>
                          </a:solidFill>
                          <a:latin typeface="Arial"/>
                        </a:rPr>
                        <a:t>1º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Supervisión y feedback general</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6160">
                <a:tc>
                  <a:txBody>
                    <a:bodyPr/>
                    <a:lstStyle/>
                    <a:p>
                      <a:pPr algn="ctr">
                        <a:lnSpc>
                          <a:spcPct val="100000"/>
                        </a:lnSpc>
                      </a:pPr>
                      <a:r>
                        <a:rPr lang="es-ES" sz="1000" b="0" strike="noStrike" spc="-1">
                          <a:solidFill>
                            <a:srgbClr val="000000"/>
                          </a:solidFill>
                          <a:latin typeface="Arial"/>
                        </a:rPr>
                        <a:t>2º ENTRENADOR</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tabLst>
                          <a:tab pos="0" algn="l"/>
                        </a:tabLst>
                      </a:pPr>
                      <a:r>
                        <a:rPr lang="es-ES" sz="1000" b="0" strike="noStrike" spc="-1">
                          <a:solidFill>
                            <a:srgbClr val="000000"/>
                          </a:solidFill>
                          <a:latin typeface="Arial"/>
                        </a:rPr>
                        <a:t>Circulación de centrales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PF</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Presión </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r h="233640">
                <a:tc>
                  <a:txBody>
                    <a:bodyPr/>
                    <a:lstStyle/>
                    <a:p>
                      <a:pPr algn="ctr">
                        <a:lnSpc>
                          <a:spcPct val="100000"/>
                        </a:lnSpc>
                      </a:pPr>
                      <a:r>
                        <a:rPr lang="es-ES" sz="1000" b="0" strike="noStrike" spc="-1">
                          <a:solidFill>
                            <a:srgbClr val="000000"/>
                          </a:solidFill>
                          <a:latin typeface="Arial"/>
                        </a:rPr>
                        <a:t>EDP</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nSpc>
                          <a:spcPct val="100000"/>
                        </a:lnSpc>
                      </a:pPr>
                      <a:r>
                        <a:rPr lang="es-ES" sz="1000" b="0" strike="noStrike" spc="-1">
                          <a:solidFill>
                            <a:srgbClr val="000000"/>
                          </a:solidFill>
                          <a:latin typeface="Arial"/>
                        </a:rPr>
                        <a:t>FEEDBACK PORTEROS</a:t>
                      </a:r>
                      <a:endParaRPr lang="es-E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r>
            </a:tbl>
          </a:graphicData>
        </a:graphic>
      </p:graphicFrame>
      <p:pic>
        <p:nvPicPr>
          <p:cNvPr id="57" name="Imagen 5"/>
          <p:cNvPicPr/>
          <p:nvPr/>
        </p:nvPicPr>
        <p:blipFill>
          <a:blip r:embed="rId3"/>
          <a:stretch/>
        </p:blipFill>
        <p:spPr>
          <a:xfrm>
            <a:off x="324000" y="476280"/>
            <a:ext cx="4333320" cy="23518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611</TotalTime>
  <Words>806</Words>
  <Application>Microsoft Office PowerPoint</Application>
  <PresentationFormat>Presentación en pantalla (4:3)</PresentationFormat>
  <Paragraphs>128</Paragraphs>
  <Slides>5</Slides>
  <Notes>4</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Office Theme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Alberto Martín Barrero</dc:creator>
  <cp:lastModifiedBy>Luffi</cp:lastModifiedBy>
  <cp:revision>74</cp:revision>
  <cp:lastPrinted>2019-08-06T10:10:13Z</cp:lastPrinted>
  <dcterms:created xsi:type="dcterms:W3CDTF">2019-08-06T08:26:50Z</dcterms:created>
  <dcterms:modified xsi:type="dcterms:W3CDTF">2021-10-11T08:29:54Z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Presentación en pantalla (4:3)</vt:lpwstr>
  </property>
  <property fmtid="{D5CDD505-2E9C-101B-9397-08002B2CF9AE}" pid="4" name="Slides">
    <vt:i4>5</vt:i4>
  </property>
</Properties>
</file>