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2" d="100"/>
          <a:sy n="92" d="100"/>
        </p:scale>
        <p:origin x="-1338"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s-ES" sz="4400" b="0" strike="noStrike" spc="-1">
                <a:latin typeface="Arial"/>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1C8BFBE8-E4E3-47F4-90CE-1F9B99999AFD}" type="slidenum">
              <a:rPr lang="es-ES" sz="1400" b="0" strike="noStrike" spc="-1">
                <a:latin typeface="Times New Roman"/>
              </a:rPr>
              <a:t>‹Nº›</a:t>
            </a:fld>
            <a:endParaRPr lang="es-ES" sz="1400" b="0" strike="noStrike" spc="-1">
              <a:latin typeface="Times New Roman"/>
            </a:endParaRPr>
          </a:p>
        </p:txBody>
      </p:sp>
    </p:spTree>
    <p:extLst>
      <p:ext uri="{BB962C8B-B14F-4D97-AF65-F5344CB8AC3E}">
        <p14:creationId xmlns:p14="http://schemas.microsoft.com/office/powerpoint/2010/main" val="1366578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ceHolder 1"/>
          <p:cNvSpPr>
            <a:spLocks noGrp="1" noRot="1" noChangeAspect="1"/>
          </p:cNvSpPr>
          <p:nvPr>
            <p:ph type="sldImg"/>
          </p:nvPr>
        </p:nvSpPr>
        <p:spPr>
          <a:xfrm>
            <a:off x="1371600" y="1143000"/>
            <a:ext cx="4114800" cy="3086100"/>
          </a:xfrm>
          <a:prstGeom prst="rect">
            <a:avLst/>
          </a:prstGeom>
        </p:spPr>
      </p:sp>
      <p:sp>
        <p:nvSpPr>
          <p:cNvPr id="5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57"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F25E9C3-0D32-4812-934B-92DEB5C0EC1E}" type="slidenum">
              <a:rPr lang="es-ES" sz="1200" b="0" strike="noStrike" spc="-1">
                <a:latin typeface="Times New Roman"/>
              </a:rPr>
              <a:t>2</a:t>
            </a:fld>
            <a:endParaRPr lang="es-E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noRot="1" noChangeAspect="1"/>
          </p:cNvSpPr>
          <p:nvPr>
            <p:ph type="sldImg"/>
          </p:nvPr>
        </p:nvSpPr>
        <p:spPr>
          <a:xfrm>
            <a:off x="1371600" y="1143000"/>
            <a:ext cx="4114800" cy="3086100"/>
          </a:xfrm>
          <a:prstGeom prst="rect">
            <a:avLst/>
          </a:prstGeom>
        </p:spPr>
      </p:sp>
      <p:sp>
        <p:nvSpPr>
          <p:cNvPr id="5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6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234F963-3936-42D2-B47C-4B92DA71AF49}" type="slidenum">
              <a:rPr lang="es-ES" sz="1200" b="0" strike="noStrike" spc="-1">
                <a:latin typeface="Times New Roman"/>
              </a:rPr>
              <a:t>3</a:t>
            </a:fld>
            <a:endParaRPr lang="es-E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noRot="1" noChangeAspect="1"/>
          </p:cNvSpPr>
          <p:nvPr>
            <p:ph type="sldImg"/>
          </p:nvPr>
        </p:nvSpPr>
        <p:spPr>
          <a:xfrm>
            <a:off x="1371600" y="1143000"/>
            <a:ext cx="4114800" cy="3086100"/>
          </a:xfrm>
          <a:prstGeom prst="rect">
            <a:avLst/>
          </a:prstGeom>
        </p:spPr>
      </p:sp>
      <p:sp>
        <p:nvSpPr>
          <p:cNvPr id="6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6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1166FA3-6CE5-4BA6-BAB2-ADB0D0FC3B63}" type="slidenum">
              <a:rPr lang="es-ES" sz="1200" b="0" strike="noStrike" spc="-1">
                <a:latin typeface="Times New Roman"/>
              </a:rPr>
              <a:t>4</a:t>
            </a:fld>
            <a:endParaRPr lang="es-E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ES" sz="3200" b="0" strike="noStrike" spc="-1">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ES" sz="3200" b="0" strike="noStrike" spc="-1">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ES" sz="3200" b="0" strike="noStrike" spc="-1">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ES" sz="3200" b="0" strike="noStrike" spc="-1">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ES" sz="3200" b="0" strike="noStrike" spc="-1">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ES" sz="3200" b="0" strike="noStrike" spc="-1">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8"/>
          <p:cNvPicPr/>
          <p:nvPr/>
        </p:nvPicPr>
        <p:blipFill>
          <a:blip r:embed="rId14"/>
          <a:stretch/>
        </p:blipFill>
        <p:spPr>
          <a:xfrm>
            <a:off x="1195200" y="4729680"/>
            <a:ext cx="5551200" cy="1753560"/>
          </a:xfrm>
          <a:prstGeom prst="rect">
            <a:avLst/>
          </a:prstGeom>
          <a:ln w="0">
            <a:noFill/>
          </a:ln>
        </p:spPr>
      </p:pic>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ES" sz="4400" b="0" strike="noStrike" spc="-1">
                <a:latin typeface="Arial"/>
              </a:rPr>
              <a:t>Pulse para editar el formato del texto de título</a:t>
            </a:r>
          </a:p>
        </p:txBody>
      </p:sp>
      <p:sp>
        <p:nvSpPr>
          <p:cNvPr id="2"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ES"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ES" sz="2400" b="0" strike="noStrike" spc="-1">
                <a:latin typeface="Arial"/>
              </a:rPr>
              <a:t>Tercer nivel del esquema</a:t>
            </a:r>
          </a:p>
          <a:p>
            <a:pPr marL="1728000" lvl="3" indent="-216000">
              <a:spcBef>
                <a:spcPts val="567"/>
              </a:spcBef>
              <a:buClr>
                <a:srgbClr val="000000"/>
              </a:buClr>
              <a:buSzPct val="75000"/>
              <a:buFont typeface="Symbol" charset="2"/>
              <a:buChar char=""/>
            </a:pPr>
            <a:r>
              <a:rPr lang="es-ES" sz="2000" b="0" strike="noStrike" spc="-1">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Table 1"/>
          <p:cNvGraphicFramePr/>
          <p:nvPr/>
        </p:nvGraphicFramePr>
        <p:xfrm>
          <a:off x="390240" y="1820880"/>
          <a:ext cx="8325720" cy="2127600"/>
        </p:xfrm>
        <a:graphic>
          <a:graphicData uri="http://schemas.openxmlformats.org/drawingml/2006/table">
            <a:tbl>
              <a:tblPr/>
              <a:tblGrid>
                <a:gridCol w="1408680"/>
                <a:gridCol w="3444480"/>
                <a:gridCol w="3472560"/>
              </a:tblGrid>
              <a:tr h="262440">
                <a:tc>
                  <a:txBody>
                    <a:bodyPr/>
                    <a:lstStyle/>
                    <a:p>
                      <a:pPr algn="ctr">
                        <a:lnSpc>
                          <a:spcPct val="100000"/>
                        </a:lnSpc>
                      </a:pPr>
                      <a:r>
                        <a:rPr lang="es-ES" sz="1200" b="1" strike="noStrike" spc="-1" dirty="0">
                          <a:solidFill>
                            <a:srgbClr val="FFFFFF"/>
                          </a:solidFill>
                          <a:latin typeface="Arial"/>
                        </a:rPr>
                        <a:t>Cuerpo técnico</a:t>
                      </a:r>
                      <a:endParaRPr lang="es-ES" sz="12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a:solidFill>
                            <a:srgbClr val="000000"/>
                          </a:solidFill>
                          <a:latin typeface="Arial"/>
                        </a:rPr>
                        <a:t>Juanma León, JOAQUÍN BORNES, VÍCTOR JÁUREGUI, JOSÉ LUIS DE LOS RÍOS</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262440">
                <a:tc>
                  <a:txBody>
                    <a:bodyPr/>
                    <a:lstStyle/>
                    <a:p>
                      <a:pPr algn="ctr">
                        <a:lnSpc>
                          <a:spcPct val="100000"/>
                        </a:lnSpc>
                      </a:pPr>
                      <a:r>
                        <a:rPr lang="es-ES" sz="1200" b="1" strike="noStrike" spc="-1">
                          <a:solidFill>
                            <a:srgbClr val="FFFFFF"/>
                          </a:solidFill>
                          <a:latin typeface="Arial"/>
                        </a:rPr>
                        <a:t>Equipo</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a:solidFill>
                            <a:srgbClr val="000000"/>
                          </a:solidFill>
                          <a:latin typeface="Arial"/>
                        </a:rPr>
                        <a:t>LIGA NACIONAL</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437400">
                <a:tc>
                  <a:txBody>
                    <a:bodyPr/>
                    <a:lstStyle/>
                    <a:p>
                      <a:pPr algn="ctr">
                        <a:lnSpc>
                          <a:spcPct val="100000"/>
                        </a:lnSpc>
                      </a:pPr>
                      <a:r>
                        <a:rPr lang="es-ES" sz="1200" b="1" strike="noStrike" spc="-1">
                          <a:solidFill>
                            <a:srgbClr val="FFFFFF"/>
                          </a:solidFill>
                          <a:latin typeface="Arial"/>
                        </a:rPr>
                        <a:t>Nº Sesión</a:t>
                      </a:r>
                      <a:endParaRPr lang="es-ES" sz="1200" b="0" strike="noStrike" spc="-1">
                        <a:latin typeface="Arial"/>
                      </a:endParaRPr>
                    </a:p>
                    <a:p>
                      <a:pPr algn="ctr">
                        <a:lnSpc>
                          <a:spcPct val="100000"/>
                        </a:lnSpc>
                      </a:pPr>
                      <a:r>
                        <a:rPr lang="es-ES" sz="1200" b="1" strike="noStrike" spc="-1">
                          <a:solidFill>
                            <a:srgbClr val="FFFFFF"/>
                          </a:solidFill>
                          <a:latin typeface="Arial"/>
                        </a:rPr>
                        <a:t>X</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nSpc>
                          <a:spcPct val="100000"/>
                        </a:lnSpc>
                        <a:tabLst>
                          <a:tab pos="0" algn="l"/>
                        </a:tabLst>
                      </a:pPr>
                      <a:r>
                        <a:rPr lang="es-ES" sz="1200" b="1" strike="noStrike" spc="-1">
                          <a:solidFill>
                            <a:srgbClr val="000000"/>
                          </a:solidFill>
                          <a:latin typeface="Arial"/>
                        </a:rPr>
                        <a:t>FECHA: 14/10/2021</a:t>
                      </a:r>
                      <a:endParaRPr lang="es-ES" sz="1200" b="0" strike="noStrike" spc="-1">
                        <a:latin typeface="Arial"/>
                      </a:endParaRPr>
                    </a:p>
                    <a:p>
                      <a:pPr>
                        <a:lnSpc>
                          <a:spcPct val="100000"/>
                        </a:lnSpc>
                        <a:tabLst>
                          <a:tab pos="0" algn="l"/>
                        </a:tabLst>
                      </a:pPr>
                      <a:r>
                        <a:rPr lang="es-ES" sz="1200" b="1" strike="noStrike" spc="-1">
                          <a:solidFill>
                            <a:srgbClr val="000000"/>
                          </a:solidFill>
                          <a:latin typeface="Arial"/>
                        </a:rPr>
                        <a:t>LUGAR</a:t>
                      </a:r>
                      <a:r>
                        <a:rPr lang="es-ES" sz="1200" b="0" strike="noStrike" spc="-1">
                          <a:solidFill>
                            <a:srgbClr val="000000"/>
                          </a:solidFill>
                          <a:latin typeface="Arial"/>
                        </a:rPr>
                        <a:t>: FUENTE DEL REY</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tabLst>
                          <a:tab pos="0" algn="l"/>
                        </a:tabLst>
                      </a:pPr>
                      <a:r>
                        <a:rPr lang="es-ES" sz="1200" b="1" strike="noStrike" spc="-1">
                          <a:solidFill>
                            <a:srgbClr val="000000"/>
                          </a:solidFill>
                          <a:latin typeface="Arial"/>
                        </a:rPr>
                        <a:t>MATERIAL:</a:t>
                      </a:r>
                      <a:r>
                        <a:rPr lang="es-ES" sz="1200" b="0" strike="noStrike" spc="-1">
                          <a:solidFill>
                            <a:srgbClr val="000000"/>
                          </a:solidFill>
                          <a:latin typeface="Arial"/>
                        </a:rPr>
                        <a:t> </a:t>
                      </a:r>
                      <a:endParaRPr lang="es-ES" sz="1200" b="0" strike="noStrike" spc="-1">
                        <a:latin typeface="Arial"/>
                      </a:endParaRPr>
                    </a:p>
                    <a:p>
                      <a:pPr>
                        <a:lnSpc>
                          <a:spcPct val="100000"/>
                        </a:lnSpc>
                        <a:tabLst>
                          <a:tab pos="0" algn="l"/>
                        </a:tabLst>
                      </a:pPr>
                      <a:r>
                        <a:rPr lang="es-ES" sz="1200" b="0" strike="noStrike" spc="-1">
                          <a:solidFill>
                            <a:srgbClr val="000000"/>
                          </a:solidFill>
                          <a:latin typeface="Arial"/>
                        </a:rPr>
                        <a:t>Conos, balones y petos.</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560880">
                <a:tc>
                  <a:txBody>
                    <a:bodyPr/>
                    <a:lstStyle/>
                    <a:p>
                      <a:pPr algn="ctr">
                        <a:lnSpc>
                          <a:spcPct val="100000"/>
                        </a:lnSpc>
                      </a:pPr>
                      <a:r>
                        <a:rPr lang="es-ES" sz="1200" b="1" strike="noStrike" spc="-1">
                          <a:solidFill>
                            <a:srgbClr val="FFFFFF"/>
                          </a:solidFill>
                          <a:latin typeface="Arial"/>
                        </a:rPr>
                        <a:t>OBJETIVO PRINCIPAL</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dirty="0">
                          <a:solidFill>
                            <a:srgbClr val="000000"/>
                          </a:solidFill>
                          <a:latin typeface="Arial"/>
                        </a:rPr>
                        <a:t>Desarrollar situaciones que permitan la progresión en el juego</a:t>
                      </a:r>
                      <a:endParaRPr lang="es-ES" sz="12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560880">
                <a:tc>
                  <a:txBody>
                    <a:bodyPr/>
                    <a:lstStyle/>
                    <a:p>
                      <a:pPr algn="ctr">
                        <a:lnSpc>
                          <a:spcPct val="100000"/>
                        </a:lnSpc>
                      </a:pPr>
                      <a:r>
                        <a:rPr lang="es-ES" sz="1200" b="1" strike="noStrike" spc="-1">
                          <a:solidFill>
                            <a:srgbClr val="FFFFFF"/>
                          </a:solidFill>
                          <a:latin typeface="Arial"/>
                        </a:rPr>
                        <a:t>OBJETIVO SECUNDARIO</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tabLst>
                          <a:tab pos="0" algn="l"/>
                        </a:tabLst>
                      </a:pPr>
                      <a:r>
                        <a:rPr lang="es-ES" sz="1200" b="0" strike="noStrike" spc="-1">
                          <a:solidFill>
                            <a:srgbClr val="000000"/>
                          </a:solidFill>
                          <a:latin typeface="Arial"/>
                        </a:rPr>
                        <a:t>Trabajar comportamientos que garanticen control del juego, reinicios, alturas, posesiones largas…</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bl>
          </a:graphicData>
        </a:graphic>
      </p:graphicFrame>
      <p:sp>
        <p:nvSpPr>
          <p:cNvPr id="46" name="CustomShape 2"/>
          <p:cNvSpPr/>
          <p:nvPr/>
        </p:nvSpPr>
        <p:spPr>
          <a:xfrm>
            <a:off x="441720" y="462600"/>
            <a:ext cx="8197920" cy="1337040"/>
          </a:xfrm>
          <a:prstGeom prst="rect">
            <a:avLst/>
          </a:prstGeom>
          <a:noFill/>
          <a:ln w="1270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gn="ctr">
              <a:lnSpc>
                <a:spcPct val="100000"/>
              </a:lnSpc>
              <a:tabLst>
                <a:tab pos="0" algn="l"/>
              </a:tabLst>
            </a:pPr>
            <a:r>
              <a:rPr lang="en-US" sz="4000" b="1" strike="noStrike" spc="-1">
                <a:solidFill>
                  <a:srgbClr val="008000"/>
                </a:solidFill>
                <a:latin typeface="Calibri"/>
                <a:ea typeface="DejaVu Sans"/>
              </a:rPr>
              <a:t>SESIÓN LIGA NACIONAL</a:t>
            </a:r>
            <a:endParaRPr lang="es-ES"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Table 1"/>
          <p:cNvGraphicFramePr/>
          <p:nvPr>
            <p:extLst>
              <p:ext uri="{D42A27DB-BD31-4B8C-83A1-F6EECF244321}">
                <p14:modId xmlns:p14="http://schemas.microsoft.com/office/powerpoint/2010/main" val="3321387954"/>
              </p:ext>
            </p:extLst>
          </p:nvPr>
        </p:nvGraphicFramePr>
        <p:xfrm>
          <a:off x="132120" y="168480"/>
          <a:ext cx="8785800" cy="524772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dirty="0">
                          <a:solidFill>
                            <a:srgbClr val="FFFFFF"/>
                          </a:solidFill>
                          <a:latin typeface="Arial"/>
                        </a:rPr>
                        <a:t> ESPACIO</a:t>
                      </a:r>
                      <a:r>
                        <a:rPr lang="es-ES" sz="1000" b="1" strike="noStrike" spc="-1" dirty="0" smtClean="0">
                          <a:solidFill>
                            <a:srgbClr val="FFFFFF"/>
                          </a:solidFill>
                          <a:latin typeface="Arial"/>
                        </a:rPr>
                        <a:t>: </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dirty="0">
                          <a:solidFill>
                            <a:srgbClr val="FFFFFF"/>
                          </a:solidFill>
                          <a:latin typeface="Arial"/>
                        </a:rPr>
                        <a:t>DURACIÓN: </a:t>
                      </a:r>
                      <a:r>
                        <a:rPr lang="es-ES" sz="1000" b="1" strike="noStrike" spc="-1" dirty="0" smtClean="0">
                          <a:solidFill>
                            <a:srgbClr val="FFFFFF"/>
                          </a:solidFill>
                          <a:latin typeface="+mn-lt"/>
                        </a:rPr>
                        <a:t>3 series de 4´</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7420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1800" b="0" strike="noStrike" spc="-1" dirty="0" smtClean="0">
                          <a:solidFill>
                            <a:srgbClr val="000000"/>
                          </a:solidFill>
                          <a:latin typeface="+mn-lt"/>
                        </a:rPr>
                        <a:t>Desarrollar situaciones que permitan la progresión en el juego</a:t>
                      </a:r>
                      <a:endParaRPr lang="es-ES" sz="1800" b="0" strike="noStrike" spc="-1" dirty="0" smtClean="0">
                        <a:latin typeface="+mn-lt"/>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l">
                        <a:lnSpc>
                          <a:spcPct val="100000"/>
                        </a:lnSpc>
                        <a:tabLst>
                          <a:tab pos="0" algn="l"/>
                        </a:tabLst>
                      </a:pPr>
                      <a:r>
                        <a:rPr lang="es-ES" sz="1000" b="0" strike="noStrike" spc="-1" dirty="0" smtClean="0">
                          <a:solidFill>
                            <a:srgbClr val="000000"/>
                          </a:solidFill>
                          <a:latin typeface="Arial"/>
                        </a:rPr>
                        <a:t>Dividimos</a:t>
                      </a:r>
                      <a:r>
                        <a:rPr lang="es-ES" sz="1000" b="0" strike="noStrike" spc="-1" baseline="0" dirty="0" smtClean="0">
                          <a:solidFill>
                            <a:srgbClr val="000000"/>
                          </a:solidFill>
                          <a:latin typeface="Arial"/>
                        </a:rPr>
                        <a:t> el espacio en 3 </a:t>
                      </a:r>
                      <a:r>
                        <a:rPr lang="es-ES" sz="1000" b="0" strike="noStrike" spc="-1" baseline="0" dirty="0" err="1" smtClean="0">
                          <a:solidFill>
                            <a:srgbClr val="000000"/>
                          </a:solidFill>
                          <a:latin typeface="Arial"/>
                        </a:rPr>
                        <a:t>subespacios</a:t>
                      </a:r>
                      <a:r>
                        <a:rPr lang="es-ES" sz="1000" b="0" strike="noStrike" spc="-1" baseline="0" dirty="0" smtClean="0">
                          <a:solidFill>
                            <a:srgbClr val="000000"/>
                          </a:solidFill>
                          <a:latin typeface="Arial"/>
                        </a:rPr>
                        <a:t> de juego exactamente iguales. En cada </a:t>
                      </a:r>
                      <a:r>
                        <a:rPr lang="es-ES" sz="1000" b="0" strike="noStrike" spc="-1" baseline="0" dirty="0" err="1" smtClean="0">
                          <a:solidFill>
                            <a:srgbClr val="000000"/>
                          </a:solidFill>
                          <a:latin typeface="Arial"/>
                        </a:rPr>
                        <a:t>subespacio</a:t>
                      </a:r>
                      <a:r>
                        <a:rPr lang="es-ES" sz="1000" b="0" strike="noStrike" spc="-1" baseline="0" dirty="0" smtClean="0">
                          <a:solidFill>
                            <a:srgbClr val="000000"/>
                          </a:solidFill>
                          <a:latin typeface="Arial"/>
                        </a:rPr>
                        <a:t> solo puede defender un jugador. El objetivo del equipo ofensivo es ir progresando en el juego hasta poder conseguir hacer gol. No obstante cada vez que consigamos progresar de una zona a otra, tendremos la obligación de retroceder en el juego antes de seguir progresando. El jugador comodín se podrá mover por todo el espacio.</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pPr>
                        <a:lnSpc>
                          <a:spcPct val="100000"/>
                        </a:lnSpc>
                        <a:tabLst>
                          <a:tab pos="0" algn="l"/>
                        </a:tabLst>
                      </a:pPr>
                      <a:r>
                        <a:rPr lang="es-ES" sz="1000" b="0" strike="noStrike" spc="-1">
                          <a:solidFill>
                            <a:srgbClr val="000000"/>
                          </a:solidFill>
                          <a:latin typeface="Arial"/>
                        </a:rPr>
                        <a:t>-.</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r>
                        <a:rPr lang="es-ES" sz="1100" dirty="0" smtClean="0"/>
                        <a:t>Limitaremos toques.</a:t>
                      </a:r>
                      <a:endParaRPr lang="es-ES" sz="110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r>
                        <a:rPr lang="es-ES" sz="1100" dirty="0" smtClean="0"/>
                        <a:t>Introducción de balones para</a:t>
                      </a:r>
                      <a:r>
                        <a:rPr lang="es-ES" sz="1100" baseline="0" dirty="0" smtClean="0"/>
                        <a:t> </a:t>
                      </a:r>
                      <a:r>
                        <a:rPr lang="es-ES" sz="1100" baseline="0" dirty="0" err="1" smtClean="0"/>
                        <a:t>PTP</a:t>
                      </a:r>
                      <a:endParaRPr lang="es-ES" sz="110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9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r>
                        <a:rPr lang="es-ES" sz="1100" dirty="0" smtClean="0"/>
                        <a:t>1 pt por</a:t>
                      </a:r>
                      <a:r>
                        <a:rPr lang="es-ES" sz="1100" baseline="0" dirty="0" smtClean="0"/>
                        <a:t> cada gol</a:t>
                      </a:r>
                      <a:endParaRPr lang="es-ES" sz="110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48" name="Table 2"/>
          <p:cNvGraphicFramePr/>
          <p:nvPr/>
        </p:nvGraphicFramePr>
        <p:xfrm>
          <a:off x="132120" y="5735160"/>
          <a:ext cx="8785800" cy="134112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76673"/>
            <a:ext cx="4464496" cy="23762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Table 1"/>
          <p:cNvGraphicFramePr/>
          <p:nvPr>
            <p:extLst>
              <p:ext uri="{D42A27DB-BD31-4B8C-83A1-F6EECF244321}">
                <p14:modId xmlns:p14="http://schemas.microsoft.com/office/powerpoint/2010/main" val="3977715213"/>
              </p:ext>
            </p:extLst>
          </p:nvPr>
        </p:nvGraphicFramePr>
        <p:xfrm>
          <a:off x="132120" y="168480"/>
          <a:ext cx="8785800" cy="5365080"/>
        </p:xfrm>
        <a:graphic>
          <a:graphicData uri="http://schemas.openxmlformats.org/drawingml/2006/table">
            <a:tbl>
              <a:tblPr/>
              <a:tblGrid>
                <a:gridCol w="2269440"/>
                <a:gridCol w="2269440"/>
                <a:gridCol w="2123280"/>
                <a:gridCol w="2123640"/>
              </a:tblGrid>
              <a:tr h="262800">
                <a:tc>
                  <a:txBody>
                    <a:bodyPr/>
                    <a:lstStyle/>
                    <a:p>
                      <a:pPr algn="ctr">
                        <a:lnSpc>
                          <a:spcPct val="100000"/>
                        </a:lnSpc>
                      </a:pPr>
                      <a:r>
                        <a:rPr lang="es-ES" sz="1000" b="1" strike="noStrike" spc="-1" dirty="0">
                          <a:solidFill>
                            <a:srgbClr val="FFFFFF"/>
                          </a:solidFill>
                          <a:latin typeface="Arial"/>
                        </a:rPr>
                        <a:t> ESPACIO: 40x50</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dirty="0">
                          <a:solidFill>
                            <a:srgbClr val="FFFFFF"/>
                          </a:solidFill>
                          <a:latin typeface="Arial"/>
                        </a:rPr>
                        <a:t>DURACIÓN:  </a:t>
                      </a:r>
                      <a:r>
                        <a:rPr lang="es-ES" sz="1000" b="1" strike="noStrike" spc="-1" dirty="0" smtClean="0">
                          <a:solidFill>
                            <a:srgbClr val="FFFFFF"/>
                          </a:solidFill>
                          <a:latin typeface="Arial"/>
                        </a:rPr>
                        <a:t>4 </a:t>
                      </a:r>
                      <a:r>
                        <a:rPr lang="es-ES" sz="1000" b="1" strike="noStrike" spc="-1" dirty="0" smtClean="0">
                          <a:solidFill>
                            <a:srgbClr val="FFFFFF"/>
                          </a:solidFill>
                          <a:latin typeface="Arial"/>
                        </a:rPr>
                        <a:t>series</a:t>
                      </a:r>
                      <a:r>
                        <a:rPr lang="es-ES" sz="1000" b="1" strike="noStrike" spc="-1" baseline="0" dirty="0" smtClean="0">
                          <a:solidFill>
                            <a:srgbClr val="FFFFFF"/>
                          </a:solidFill>
                          <a:latin typeface="Arial"/>
                        </a:rPr>
                        <a:t> de </a:t>
                      </a:r>
                      <a:r>
                        <a:rPr lang="es-ES" sz="1000" b="1" strike="noStrike" spc="-1" baseline="0" dirty="0" smtClean="0">
                          <a:solidFill>
                            <a:srgbClr val="FFFFFF"/>
                          </a:solidFill>
                          <a:latin typeface="Arial"/>
                        </a:rPr>
                        <a:t>4´</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9472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0" strike="noStrike" spc="-1">
                          <a:solidFill>
                            <a:srgbClr val="000000"/>
                          </a:solidFill>
                          <a:latin typeface="Arial"/>
                        </a:rPr>
                        <a:t>Reinicios </a:t>
                      </a:r>
                      <a:endParaRPr lang="es-ES" sz="1000" b="0" strike="noStrike" spc="-1">
                        <a:latin typeface="Arial"/>
                      </a:endParaRPr>
                    </a:p>
                    <a:p>
                      <a:pPr>
                        <a:lnSpc>
                          <a:spcPct val="100000"/>
                        </a:lnSpc>
                        <a:tabLst>
                          <a:tab pos="0" algn="l"/>
                        </a:tabLst>
                      </a:pPr>
                      <a:r>
                        <a:rPr lang="es-ES" sz="1000" b="0" strike="noStrike" spc="-1">
                          <a:solidFill>
                            <a:srgbClr val="000000"/>
                          </a:solidFill>
                          <a:latin typeface="Arial"/>
                        </a:rPr>
                        <a:t>Circulación para encontrar la mejor opción para progresar</a:t>
                      </a:r>
                      <a:endParaRPr lang="es-ES" sz="1000" b="0" strike="noStrike" spc="-1">
                        <a:latin typeface="Arial"/>
                      </a:endParaRPr>
                    </a:p>
                    <a:p>
                      <a:pPr>
                        <a:lnSpc>
                          <a:spcPct val="100000"/>
                        </a:lnSpc>
                        <a:tabLst>
                          <a:tab pos="0" algn="l"/>
                        </a:tabLst>
                      </a:pPr>
                      <a:r>
                        <a:rPr lang="es-ES" sz="1000" b="0" strike="noStrike" spc="-1">
                          <a:solidFill>
                            <a:srgbClr val="000000"/>
                          </a:solidFill>
                          <a:latin typeface="Arial"/>
                        </a:rPr>
                        <a:t>Encontrar soluciones ante equipo en bloque medio y bloque bajo. </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492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758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tabLst>
                          <a:tab pos="0" algn="l"/>
                        </a:tabLst>
                      </a:pPr>
                      <a:r>
                        <a:rPr lang="es-ES" sz="1000" b="1" strike="noStrike" spc="-1" dirty="0">
                          <a:solidFill>
                            <a:srgbClr val="000000"/>
                          </a:solidFill>
                          <a:latin typeface="Arial"/>
                        </a:rPr>
                        <a:t>Partido táctico en donde condicionemos el posicionamiento de los futbolistas que defienden en bloque medio en una primera serie y en bloque bajo en una segunda serie. En ambos casos buscamos generar la suficiente paciencia para circular y encontrar líneas de pase tanto en una como otra opción. Así como vigilancias defensivas del único punta que queda descolgado fuera de la zona </a:t>
                      </a:r>
                      <a:r>
                        <a:rPr lang="es-ES" sz="1000" b="1" strike="noStrike" spc="-1" dirty="0" smtClean="0">
                          <a:solidFill>
                            <a:srgbClr val="000000"/>
                          </a:solidFill>
                          <a:latin typeface="Arial"/>
                        </a:rPr>
                        <a:t>delimitada.</a:t>
                      </a:r>
                    </a:p>
                    <a:p>
                      <a:pPr algn="ctr">
                        <a:lnSpc>
                          <a:spcPct val="100000"/>
                        </a:lnSpc>
                        <a:tabLst>
                          <a:tab pos="0" algn="l"/>
                        </a:tabLst>
                      </a:pPr>
                      <a:r>
                        <a:rPr lang="es-ES" sz="1000" b="1" strike="noStrike" spc="-1" dirty="0" smtClean="0">
                          <a:solidFill>
                            <a:srgbClr val="FF0000"/>
                          </a:solidFill>
                          <a:latin typeface="Arial"/>
                        </a:rPr>
                        <a:t>Introduciremos</a:t>
                      </a:r>
                      <a:r>
                        <a:rPr lang="es-ES" sz="1000" b="1" strike="noStrike" spc="-1" baseline="0" dirty="0" smtClean="0">
                          <a:solidFill>
                            <a:srgbClr val="FF0000"/>
                          </a:solidFill>
                          <a:latin typeface="Arial"/>
                        </a:rPr>
                        <a:t> balones al equipo contrario para que se produzcan contragolpes del equipo defensor</a:t>
                      </a:r>
                      <a:endParaRPr lang="es-ES" sz="1000" b="0" strike="noStrike" spc="-1" dirty="0">
                        <a:solidFill>
                          <a:srgbClr val="FF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269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74160">
                <a:tc rowSpan="3" gridSpan="2">
                  <a:txBody>
                    <a:bodyPr/>
                    <a:lstStyle/>
                    <a:p>
                      <a:pPr marL="171360" indent="-170640">
                        <a:lnSpc>
                          <a:spcPct val="100000"/>
                        </a:lnSpc>
                        <a:buClr>
                          <a:srgbClr val="000000"/>
                        </a:buClr>
                        <a:buFont typeface="Arial"/>
                        <a:buChar char="•"/>
                      </a:pPr>
                      <a:r>
                        <a:rPr lang="es-ES" sz="1000" b="0" strike="noStrike" spc="-1">
                          <a:solidFill>
                            <a:srgbClr val="000000"/>
                          </a:solidFill>
                          <a:latin typeface="Arial"/>
                        </a:rPr>
                        <a:t>Vigilancias de centrales</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Reinicios </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Posesiones largas que garanticen control del juego. </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Identificar los momentos de verticalidad.</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Atraer por dentro para acabar por fuera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Situando la zona en bloque bajo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dirty="0">
                          <a:solidFill>
                            <a:srgbClr val="000000"/>
                          </a:solidFill>
                          <a:latin typeface="Arial"/>
                        </a:rPr>
                        <a:t>Filtrando balones para propiciar contras del equipo defensor</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766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6048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Acciones punitivas para el equipo perdedor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Zona de desarrollo y zona 2. control del juego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0" name="Table 2"/>
          <p:cNvGraphicFramePr/>
          <p:nvPr/>
        </p:nvGraphicFramePr>
        <p:xfrm>
          <a:off x="132120" y="5533920"/>
          <a:ext cx="8785800" cy="121920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Feedback general </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Vigilancia de centrales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PRESIÓN TRAS PÉRDIDA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DAVID C.</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FEEDBACK PORTEROS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1" name="Imagen 4"/>
          <p:cNvPicPr/>
          <p:nvPr/>
        </p:nvPicPr>
        <p:blipFill>
          <a:blip r:embed="rId3"/>
          <a:stretch/>
        </p:blipFill>
        <p:spPr>
          <a:xfrm>
            <a:off x="225720" y="504720"/>
            <a:ext cx="4259880" cy="23806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1"/>
          <p:cNvGraphicFramePr/>
          <p:nvPr>
            <p:extLst>
              <p:ext uri="{D42A27DB-BD31-4B8C-83A1-F6EECF244321}">
                <p14:modId xmlns:p14="http://schemas.microsoft.com/office/powerpoint/2010/main" val="4140816329"/>
              </p:ext>
            </p:extLst>
          </p:nvPr>
        </p:nvGraphicFramePr>
        <p:xfrm>
          <a:off x="132120" y="168480"/>
          <a:ext cx="8785800" cy="518184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dirty="0">
                          <a:solidFill>
                            <a:srgbClr val="FFFFFF"/>
                          </a:solidFill>
                          <a:latin typeface="Arial"/>
                        </a:rPr>
                        <a:t> ESPACIO: </a:t>
                      </a:r>
                      <a:r>
                        <a:rPr lang="es-ES" sz="1000" b="1" strike="noStrike" spc="-1" dirty="0" smtClean="0">
                          <a:solidFill>
                            <a:srgbClr val="FFFFFF"/>
                          </a:solidFill>
                          <a:latin typeface="Arial"/>
                        </a:rPr>
                        <a:t>Campo completo</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dirty="0">
                          <a:solidFill>
                            <a:srgbClr val="FFFFFF"/>
                          </a:solidFill>
                          <a:latin typeface="Arial"/>
                        </a:rPr>
                        <a:t>DURACIÓN</a:t>
                      </a:r>
                      <a:r>
                        <a:rPr lang="es-ES" sz="1000" b="1" strike="noStrike" spc="-1">
                          <a:solidFill>
                            <a:srgbClr val="FFFFFF"/>
                          </a:solidFill>
                          <a:latin typeface="Arial"/>
                        </a:rPr>
                        <a:t>:  </a:t>
                      </a:r>
                      <a:r>
                        <a:rPr lang="es-ES" sz="1000" b="1" strike="noStrike" spc="-1" dirty="0" smtClean="0">
                          <a:solidFill>
                            <a:srgbClr val="FFFFFF"/>
                          </a:solidFill>
                          <a:latin typeface="Arial"/>
                        </a:rPr>
                        <a:t>4</a:t>
                      </a:r>
                      <a:r>
                        <a:rPr lang="es-ES" sz="1000" b="1" strike="noStrike" spc="-1" smtClean="0">
                          <a:solidFill>
                            <a:srgbClr val="FFFFFF"/>
                          </a:solidFill>
                          <a:latin typeface="Arial"/>
                        </a:rPr>
                        <a:t> </a:t>
                      </a:r>
                      <a:r>
                        <a:rPr lang="es-ES" sz="1000" b="1" strike="noStrike" spc="-1" dirty="0" smtClean="0">
                          <a:solidFill>
                            <a:srgbClr val="FFFFFF"/>
                          </a:solidFill>
                          <a:latin typeface="Arial"/>
                        </a:rPr>
                        <a:t>series </a:t>
                      </a:r>
                      <a:r>
                        <a:rPr lang="es-ES" sz="1000" b="1" strike="noStrike" spc="-1" smtClean="0">
                          <a:solidFill>
                            <a:srgbClr val="FFFFFF"/>
                          </a:solidFill>
                          <a:latin typeface="Arial"/>
                        </a:rPr>
                        <a:t>de 5´</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7420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0" strike="noStrike" spc="-1">
                          <a:solidFill>
                            <a:srgbClr val="000000"/>
                          </a:solidFill>
                          <a:latin typeface="Arial"/>
                        </a:rPr>
                        <a:t>PARTIDO 11 CONTRA 11 EN CAMPO ENTERO EN DONDE CORREGIR DIVERSOS ASPECOS DEL JUEGO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tabLst>
                          <a:tab pos="0" algn="l"/>
                        </a:tabLst>
                      </a:pPr>
                      <a:r>
                        <a:rPr lang="es-ES" sz="1000" b="1" strike="noStrike" spc="-1">
                          <a:solidFill>
                            <a:srgbClr val="000000"/>
                          </a:solidFill>
                          <a:latin typeface="Arial"/>
                        </a:rPr>
                        <a:t>PARTIDO DE 11X11 EN DONDE PARAMOS EL JUEGO EN SITUACIONES A MEJORAR TRAS EL PARÓN</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9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marL="171360" indent="-170640">
                        <a:lnSpc>
                          <a:spcPct val="100000"/>
                        </a:lnSpc>
                        <a:buClr>
                          <a:srgbClr val="000000"/>
                        </a:buClr>
                        <a:buFont typeface="Arial"/>
                        <a:buChar char="•"/>
                      </a:pPr>
                      <a:r>
                        <a:rPr lang="es-ES" sz="1000" b="0" strike="noStrike" spc="-1">
                          <a:solidFill>
                            <a:srgbClr val="000000"/>
                          </a:solidFill>
                          <a:latin typeface="Arial"/>
                        </a:rPr>
                        <a:t>Acciones que penalicen al equipo perderdor.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3" name="Table 2"/>
          <p:cNvGraphicFramePr/>
          <p:nvPr/>
        </p:nvGraphicFramePr>
        <p:xfrm>
          <a:off x="178920" y="5351400"/>
          <a:ext cx="8785800" cy="121920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Supervisión y feedback general</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Situado detrás de la línea defensiva de un equipo generando feebacks a la defensa.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Situado detrás de la línea defensiva de un equipo generando feebacks a la defensa.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DAVID C.</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Feedback a los porteros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4" name="Imagen 4"/>
          <p:cNvPicPr/>
          <p:nvPr/>
        </p:nvPicPr>
        <p:blipFill>
          <a:blip r:embed="rId3"/>
          <a:stretch/>
        </p:blipFill>
        <p:spPr>
          <a:xfrm>
            <a:off x="361800" y="533520"/>
            <a:ext cx="4047480" cy="22280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555</TotalTime>
  <Words>608</Words>
  <Application>Microsoft Office PowerPoint</Application>
  <PresentationFormat>Presentación en pantalla (4:3)</PresentationFormat>
  <Paragraphs>93</Paragraphs>
  <Slides>4</Slides>
  <Notes>3</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Office Theme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Alberto Martín Barrero</dc:creator>
  <cp:lastModifiedBy>Luffi</cp:lastModifiedBy>
  <cp:revision>72</cp:revision>
  <cp:lastPrinted>2019-08-06T10:10:13Z</cp:lastPrinted>
  <dcterms:created xsi:type="dcterms:W3CDTF">2019-08-06T08:26:50Z</dcterms:created>
  <dcterms:modified xsi:type="dcterms:W3CDTF">2021-10-11T08:35:06Z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Presentación en pantalla (4:3)</vt:lpwstr>
  </property>
  <property fmtid="{D5CDD505-2E9C-101B-9397-08002B2CF9AE}" pid="4" name="Slides">
    <vt:i4>4</vt:i4>
  </property>
</Properties>
</file>