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s-ES" sz="1800" b="0" strike="noStrike" spc="-1">
                <a:solidFill>
                  <a:srgbClr val="000000"/>
                </a:solidFill>
                <a:latin typeface="Calibri"/>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BD1A791-46EF-41D2-8549-653F25E35FF8}" type="slidenum">
              <a:rPr lang="es-ES" sz="1400" b="0" strike="noStrike" spc="-1">
                <a:latin typeface="Times New Roman"/>
              </a:rPr>
              <a:t>‹Nº›</a:t>
            </a:fld>
            <a:endParaRPr lang="es-ES" sz="1400" b="0" strike="noStrike" spc="-1">
              <a:latin typeface="Times New Roman"/>
            </a:endParaRPr>
          </a:p>
        </p:txBody>
      </p:sp>
    </p:spTree>
    <p:extLst>
      <p:ext uri="{BB962C8B-B14F-4D97-AF65-F5344CB8AC3E}">
        <p14:creationId xmlns:p14="http://schemas.microsoft.com/office/powerpoint/2010/main" val="415973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noRot="1" noChangeAspect="1"/>
          </p:cNvSpPr>
          <p:nvPr>
            <p:ph type="sldImg"/>
          </p:nvPr>
        </p:nvSpPr>
        <p:spPr>
          <a:xfrm>
            <a:off x="1371600" y="1143000"/>
            <a:ext cx="4114800" cy="3086100"/>
          </a:xfrm>
          <a:prstGeom prst="rect">
            <a:avLst/>
          </a:prstGeom>
        </p:spPr>
      </p:sp>
      <p:sp>
        <p:nvSpPr>
          <p:cNvPr id="59"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237E53C1-3055-4FDF-AA15-975C4DC92593}" type="slidenum">
              <a:rPr lang="es-ES" sz="1200" b="0" strike="noStrike" spc="-1">
                <a:latin typeface="Times New Roman"/>
              </a:rPr>
              <a:t>2</a:t>
            </a:fld>
            <a:endParaRPr lang="es-E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1371600" y="1143000"/>
            <a:ext cx="4114800" cy="3086100"/>
          </a:xfrm>
          <a:prstGeom prst="rect">
            <a:avLst/>
          </a:prstGeom>
        </p:spPr>
      </p:sp>
      <p:sp>
        <p:nvSpPr>
          <p:cNvPr id="62"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474D6202-1B41-4D68-AED0-2B7B9D6528ED}" type="slidenum">
              <a:rPr lang="es-ES" sz="1200" b="0" strike="noStrike" spc="-1">
                <a:latin typeface="Times New Roman"/>
              </a:rPr>
              <a:t>3</a:t>
            </a:fld>
            <a:endParaRPr lang="es-E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1371600" y="1143000"/>
            <a:ext cx="4114800" cy="3086100"/>
          </a:xfrm>
          <a:prstGeom prst="rect">
            <a:avLst/>
          </a:prstGeom>
        </p:spPr>
      </p:sp>
      <p:sp>
        <p:nvSpPr>
          <p:cNvPr id="6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6"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A5DC5473-9A31-4323-BD61-B7429C0B8F97}" type="slidenum">
              <a:rPr lang="es-ES" sz="1200" b="0" strike="noStrike" spc="-1">
                <a:latin typeface="Times New Roman"/>
              </a:rPr>
              <a:t>4</a:t>
            </a:fld>
            <a:endParaRPr lang="es-E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1371600" y="1143000"/>
            <a:ext cx="4114800" cy="3086100"/>
          </a:xfrm>
          <a:prstGeom prst="rect">
            <a:avLst/>
          </a:prstGeom>
        </p:spPr>
      </p:sp>
      <p:sp>
        <p:nvSpPr>
          <p:cNvPr id="68"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9"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F59AF143-C650-40B8-BEA1-408E8E841E73}" type="slidenum">
              <a:rPr lang="es-ES" sz="1200" b="0" strike="noStrike" spc="-1">
                <a:latin typeface="Times New Roman"/>
              </a:rPr>
              <a:t>5</a:t>
            </a:fld>
            <a:endParaRPr lang="es-E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8"/>
          <p:cNvPicPr/>
          <p:nvPr/>
        </p:nvPicPr>
        <p:blipFill>
          <a:blip r:embed="rId14"/>
          <a:stretch/>
        </p:blipFill>
        <p:spPr>
          <a:xfrm>
            <a:off x="1195200" y="4729680"/>
            <a:ext cx="5551560" cy="1753920"/>
          </a:xfrm>
          <a:prstGeom prst="rect">
            <a:avLst/>
          </a:prstGeom>
          <a:ln w="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1"/>
          <p:cNvGraphicFramePr/>
          <p:nvPr/>
        </p:nvGraphicFramePr>
        <p:xfrm>
          <a:off x="390240" y="1820880"/>
          <a:ext cx="8325720" cy="2127600"/>
        </p:xfrm>
        <a:graphic>
          <a:graphicData uri="http://schemas.openxmlformats.org/drawingml/2006/table">
            <a:tbl>
              <a:tblPr/>
              <a:tblGrid>
                <a:gridCol w="1408680"/>
                <a:gridCol w="3444480"/>
                <a:gridCol w="3472560"/>
              </a:tblGrid>
              <a:tr h="262440">
                <a:tc>
                  <a:txBody>
                    <a:bodyPr/>
                    <a:lstStyle/>
                    <a:p>
                      <a:pPr algn="ctr">
                        <a:lnSpc>
                          <a:spcPct val="100000"/>
                        </a:lnSpc>
                      </a:pPr>
                      <a:r>
                        <a:rPr lang="es-ES" sz="1200" b="1" strike="noStrike" spc="-1" dirty="0">
                          <a:solidFill>
                            <a:srgbClr val="FFFFFF"/>
                          </a:solidFill>
                          <a:latin typeface="Arial"/>
                        </a:rPr>
                        <a:t>Cuerpo técnico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JUANMA LEÓN, JOAQUÍN BORNES, VÍCTOR JÁUREGUI, JOSÉ LUIS DE LOS RÍOS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262440">
                <a:tc>
                  <a:txBody>
                    <a:bodyPr/>
                    <a:lstStyle/>
                    <a:p>
                      <a:pPr algn="ctr">
                        <a:lnSpc>
                          <a:spcPct val="100000"/>
                        </a:lnSpc>
                      </a:pPr>
                      <a:r>
                        <a:rPr lang="es-ES" sz="1200" b="1" strike="noStrike" spc="-1">
                          <a:solidFill>
                            <a:srgbClr val="FFFFFF"/>
                          </a:solidFill>
                          <a:latin typeface="Arial"/>
                        </a:rPr>
                        <a:t>Equipo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LIGA NACIONAL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437400">
                <a:tc>
                  <a:txBody>
                    <a:bodyPr/>
                    <a:lstStyle/>
                    <a:p>
                      <a:pPr algn="ctr">
                        <a:lnSpc>
                          <a:spcPct val="100000"/>
                        </a:lnSpc>
                      </a:pPr>
                      <a:r>
                        <a:rPr lang="es-ES" sz="1200" b="1" strike="noStrike" spc="-1">
                          <a:solidFill>
                            <a:srgbClr val="FFFFFF"/>
                          </a:solidFill>
                          <a:latin typeface="Arial"/>
                        </a:rPr>
                        <a:t>Nº Sesión</a:t>
                      </a:r>
                      <a:endParaRPr lang="es-ES" sz="1200" b="0" strike="noStrike" spc="-1">
                        <a:latin typeface="Arial"/>
                      </a:endParaRPr>
                    </a:p>
                    <a:p>
                      <a:pPr algn="ctr">
                        <a:lnSpc>
                          <a:spcPct val="100000"/>
                        </a:lnSpc>
                      </a:pPr>
                      <a:r>
                        <a:rPr lang="es-ES" sz="1200" b="1" strike="noStrike" spc="-1">
                          <a:solidFill>
                            <a:srgbClr val="FFFFFF"/>
                          </a:solidFill>
                          <a:latin typeface="Arial"/>
                        </a:rPr>
                        <a:t>X</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nSpc>
                          <a:spcPct val="100000"/>
                        </a:lnSpc>
                        <a:tabLst>
                          <a:tab pos="0" algn="l"/>
                        </a:tabLst>
                      </a:pPr>
                      <a:r>
                        <a:rPr lang="es-ES" sz="1200" b="1" strike="noStrike" spc="-1">
                          <a:solidFill>
                            <a:srgbClr val="000000"/>
                          </a:solidFill>
                          <a:latin typeface="Arial"/>
                        </a:rPr>
                        <a:t>FECHA: 04/11/2021</a:t>
                      </a:r>
                      <a:endParaRPr lang="es-ES" sz="1200" b="0" strike="noStrike" spc="-1">
                        <a:latin typeface="Arial"/>
                      </a:endParaRPr>
                    </a:p>
                    <a:p>
                      <a:pPr>
                        <a:lnSpc>
                          <a:spcPct val="100000"/>
                        </a:lnSpc>
                        <a:tabLst>
                          <a:tab pos="0" algn="l"/>
                        </a:tabLst>
                      </a:pPr>
                      <a:r>
                        <a:rPr lang="es-ES" sz="1200" b="1" strike="noStrike" spc="-1">
                          <a:solidFill>
                            <a:srgbClr val="000000"/>
                          </a:solidFill>
                          <a:latin typeface="Arial"/>
                        </a:rPr>
                        <a:t>LUGAR</a:t>
                      </a:r>
                      <a:r>
                        <a:rPr lang="es-ES" sz="1200" b="0" strike="noStrike" spc="-1">
                          <a:solidFill>
                            <a:srgbClr val="000000"/>
                          </a:solidFill>
                          <a:latin typeface="Arial"/>
                        </a:rPr>
                        <a:t>: FUENTE DEL REY</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tabLst>
                          <a:tab pos="0" algn="l"/>
                        </a:tabLst>
                      </a:pPr>
                      <a:r>
                        <a:rPr lang="es-ES" sz="1200" b="1" strike="noStrike" spc="-1">
                          <a:solidFill>
                            <a:srgbClr val="000000"/>
                          </a:solidFill>
                          <a:latin typeface="Arial"/>
                        </a:rPr>
                        <a:t>MATERIAL:</a:t>
                      </a:r>
                      <a:r>
                        <a:rPr lang="es-ES" sz="1200" b="0" strike="noStrike" spc="-1">
                          <a:solidFill>
                            <a:srgbClr val="000000"/>
                          </a:solidFill>
                          <a:latin typeface="Arial"/>
                        </a:rPr>
                        <a:t> </a:t>
                      </a:r>
                      <a:endParaRPr lang="es-ES" sz="1200" b="0" strike="noStrike" spc="-1">
                        <a:latin typeface="Arial"/>
                      </a:endParaRPr>
                    </a:p>
                    <a:p>
                      <a:pPr>
                        <a:lnSpc>
                          <a:spcPct val="100000"/>
                        </a:lnSpc>
                        <a:tabLst>
                          <a:tab pos="0" algn="l"/>
                        </a:tabLst>
                      </a:pPr>
                      <a:r>
                        <a:rPr lang="es-ES" sz="1200" b="0" strike="noStrike" spc="-1">
                          <a:solidFill>
                            <a:srgbClr val="000000"/>
                          </a:solidFill>
                          <a:latin typeface="Arial"/>
                        </a:rPr>
                        <a:t>Conos, balones y petos.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a:lstStyle/>
                    <a:p>
                      <a:pPr algn="ctr">
                        <a:lnSpc>
                          <a:spcPct val="100000"/>
                        </a:lnSpc>
                      </a:pPr>
                      <a:r>
                        <a:rPr lang="es-ES" sz="1200" b="1" strike="noStrike" spc="-1">
                          <a:solidFill>
                            <a:srgbClr val="FFFFFF"/>
                          </a:solidFill>
                          <a:latin typeface="Arial"/>
                        </a:rPr>
                        <a:t>OBJETIVO PRINCIPAL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dirty="0">
                          <a:solidFill>
                            <a:srgbClr val="000000"/>
                          </a:solidFill>
                          <a:latin typeface="Arial"/>
                        </a:rPr>
                        <a:t>Desarrollar aspectos de transición ante el robo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560880">
                <a:tc>
                  <a:txBody>
                    <a:bodyPr/>
                    <a:lstStyle/>
                    <a:p>
                      <a:pPr algn="ctr">
                        <a:lnSpc>
                          <a:spcPct val="100000"/>
                        </a:lnSpc>
                      </a:pPr>
                      <a:r>
                        <a:rPr lang="es-ES" sz="1200" b="1" strike="noStrike" spc="-1">
                          <a:solidFill>
                            <a:srgbClr val="FFFFFF"/>
                          </a:solidFill>
                          <a:latin typeface="Arial"/>
                        </a:rPr>
                        <a:t>OBJETIVO SECUNDARIO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tabLst>
                          <a:tab pos="0" algn="l"/>
                        </a:tabLst>
                      </a:pPr>
                      <a:r>
                        <a:rPr lang="es-ES" sz="1200" b="0" strike="noStrike" spc="-1">
                          <a:solidFill>
                            <a:srgbClr val="000000"/>
                          </a:solidFill>
                          <a:latin typeface="Arial"/>
                        </a:rPr>
                        <a:t>Desarrollar la capacidad de toma de decisión del jugador que roba para garantizar el primer pase</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bl>
          </a:graphicData>
        </a:graphic>
      </p:graphicFrame>
      <p:sp>
        <p:nvSpPr>
          <p:cNvPr id="46" name="CustomShape 2"/>
          <p:cNvSpPr/>
          <p:nvPr/>
        </p:nvSpPr>
        <p:spPr>
          <a:xfrm>
            <a:off x="390240" y="471600"/>
            <a:ext cx="8198280" cy="1337400"/>
          </a:xfrm>
          <a:prstGeom prst="rect">
            <a:avLst/>
          </a:prstGeom>
          <a:noFill/>
          <a:ln w="1270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gn="ctr">
              <a:lnSpc>
                <a:spcPct val="100000"/>
              </a:lnSpc>
              <a:tabLst>
                <a:tab pos="0" algn="l"/>
              </a:tabLst>
            </a:pPr>
            <a:r>
              <a:rPr lang="en-US" sz="4000" b="1" strike="noStrike" spc="-1">
                <a:solidFill>
                  <a:srgbClr val="008000"/>
                </a:solidFill>
                <a:latin typeface="Calibri"/>
              </a:rPr>
              <a:t>SESIÓN LIGA NACIONAL</a:t>
            </a:r>
            <a:endParaRPr lang="es-E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1"/>
          <p:cNvGraphicFramePr/>
          <p:nvPr>
            <p:extLst>
              <p:ext uri="{D42A27DB-BD31-4B8C-83A1-F6EECF244321}">
                <p14:modId xmlns:p14="http://schemas.microsoft.com/office/powerpoint/2010/main" val="1896614928"/>
              </p:ext>
            </p:extLst>
          </p:nvPr>
        </p:nvGraphicFramePr>
        <p:xfrm>
          <a:off x="132120" y="168480"/>
          <a:ext cx="8785800" cy="524772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r>
                        <a:rPr lang="es-ES" sz="1000" b="1" strike="noStrike" spc="-1" dirty="0" smtClean="0">
                          <a:solidFill>
                            <a:srgbClr val="FFFFFF"/>
                          </a:solidFill>
                          <a:latin typeface="Arial"/>
                        </a:rPr>
                        <a:t>12x8m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Arial"/>
                        </a:rPr>
                        <a:t>2 series de 5´</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800" b="0" strike="noStrike" spc="-1" dirty="0" smtClean="0">
                          <a:solidFill>
                            <a:srgbClr val="000000"/>
                          </a:solidFill>
                          <a:latin typeface="+mn-lt"/>
                        </a:rPr>
                        <a:t>Desarrollar aspectos de transición ante el robo</a:t>
                      </a:r>
                      <a:endParaRPr lang="es-ES" sz="1800" b="0" strike="noStrike" spc="-1" dirty="0" smtClean="0">
                        <a:latin typeface="+mn-lt"/>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0" strike="noStrike" spc="-1" dirty="0" smtClean="0">
                          <a:solidFill>
                            <a:srgbClr val="000000"/>
                          </a:solidFill>
                          <a:latin typeface="Arial"/>
                        </a:rPr>
                        <a:t>Jugamos</a:t>
                      </a:r>
                      <a:r>
                        <a:rPr lang="es-ES" sz="1000" b="0" strike="noStrike" spc="-1" baseline="0" dirty="0" smtClean="0">
                          <a:solidFill>
                            <a:srgbClr val="000000"/>
                          </a:solidFill>
                          <a:latin typeface="Arial"/>
                        </a:rPr>
                        <a:t> un 4x4+1. El objetivo del equipo ofensivo es poseer el balón en las dos zonas de trabajo el mayor tiempo posible. Por su parte, el objetivo del equipo defensivo es robárselo. Para ello, 2 jugadores sólo pueden robar en una zona (más cercana a su portería) mientras que la otra pareja solo podrá robar en el </a:t>
                      </a:r>
                      <a:r>
                        <a:rPr lang="es-ES" sz="1000" b="0" strike="noStrike" spc="-1" baseline="0" dirty="0" err="1" smtClean="0">
                          <a:solidFill>
                            <a:srgbClr val="000000"/>
                          </a:solidFill>
                          <a:latin typeface="Arial"/>
                        </a:rPr>
                        <a:t>el</a:t>
                      </a:r>
                      <a:r>
                        <a:rPr lang="es-ES" sz="1000" b="0" strike="noStrike" spc="-1" baseline="0" dirty="0" smtClean="0">
                          <a:solidFill>
                            <a:srgbClr val="000000"/>
                          </a:solidFill>
                          <a:latin typeface="Arial"/>
                        </a:rPr>
                        <a:t> </a:t>
                      </a:r>
                      <a:r>
                        <a:rPr lang="es-ES" sz="1000" b="0" strike="noStrike" spc="-1" baseline="0" dirty="0" err="1" smtClean="0">
                          <a:solidFill>
                            <a:srgbClr val="000000"/>
                          </a:solidFill>
                          <a:latin typeface="Arial"/>
                        </a:rPr>
                        <a:t>subespacio</a:t>
                      </a:r>
                      <a:r>
                        <a:rPr lang="es-ES" sz="1000" b="0" strike="noStrike" spc="-1" baseline="0" dirty="0" smtClean="0">
                          <a:solidFill>
                            <a:srgbClr val="000000"/>
                          </a:solidFill>
                          <a:latin typeface="Arial"/>
                        </a:rPr>
                        <a:t> más cercano a la portería contraria. Si la pareja defensiva mas cerca a la portería contraria roba el balón realizará un ataque rápido a portería contraria. Por otro lado si la pareja que roba es la más cercana a su propia portería, tratará de introducir el balón en su portería a través de pase de seguridad.</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a:lnSpc>
                          <a:spcPct val="100000"/>
                        </a:lnSpc>
                        <a:tabLst>
                          <a:tab pos="0" algn="l"/>
                        </a:tabLst>
                      </a:pPr>
                      <a:r>
                        <a:rPr lang="es-ES" sz="1000" b="0" strike="noStrike" spc="-1">
                          <a:solidFill>
                            <a:srgbClr val="000000"/>
                          </a:solidFill>
                          <a:latin typeface="Arial"/>
                        </a:rPr>
                        <a:t>-.</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r>
                        <a:rPr lang="es-ES" sz="1100" dirty="0" smtClean="0"/>
                        <a:t>Introduciremos</a:t>
                      </a:r>
                      <a:r>
                        <a:rPr lang="es-ES" sz="1100" baseline="0" dirty="0" smtClean="0"/>
                        <a:t> balones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r>
                        <a:rPr lang="es-ES" sz="1100" dirty="0" smtClean="0"/>
                        <a:t>Contabilizaremos pases y goles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48" name="Table 2"/>
          <p:cNvGraphicFramePr/>
          <p:nvPr/>
        </p:nvGraphicFramePr>
        <p:xfrm>
          <a:off x="132120" y="5735160"/>
          <a:ext cx="8785800" cy="97536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dirty="0">
                          <a:solidFill>
                            <a:srgbClr val="FFFFFF"/>
                          </a:solidFill>
                          <a:latin typeface="Arial"/>
                        </a:rPr>
                        <a:t>TÉCNICO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dirty="0" err="1">
                          <a:solidFill>
                            <a:srgbClr val="000000"/>
                          </a:solidFill>
                          <a:latin typeface="Arial"/>
                        </a:rPr>
                        <a:t>Feedback</a:t>
                      </a:r>
                      <a:r>
                        <a:rPr lang="es-ES" sz="1000" b="0" strike="noStrike" spc="-1" dirty="0">
                          <a:solidFill>
                            <a:srgbClr val="000000"/>
                          </a:solidFill>
                          <a:latin typeface="Arial"/>
                        </a:rPr>
                        <a:t> general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dirty="0">
                          <a:solidFill>
                            <a:srgbClr val="000000"/>
                          </a:solidFill>
                          <a:latin typeface="Arial"/>
                        </a:rPr>
                        <a:t>Comportamiento defensivo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dirty="0">
                          <a:solidFill>
                            <a:srgbClr val="000000"/>
                          </a:solidFill>
                          <a:latin typeface="Arial"/>
                        </a:rPr>
                        <a:t>transiciones</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76673"/>
            <a:ext cx="4464496" cy="24482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1"/>
          <p:cNvGraphicFramePr/>
          <p:nvPr/>
        </p:nvGraphicFramePr>
        <p:xfrm>
          <a:off x="132120" y="168480"/>
          <a:ext cx="8785800" cy="5365080"/>
        </p:xfrm>
        <a:graphic>
          <a:graphicData uri="http://schemas.openxmlformats.org/drawingml/2006/table">
            <a:tbl>
              <a:tblPr/>
              <a:tblGrid>
                <a:gridCol w="2269440"/>
                <a:gridCol w="2269440"/>
                <a:gridCol w="2123280"/>
                <a:gridCol w="2123640"/>
              </a:tblGrid>
              <a:tr h="262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9472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Ataque/contraataque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49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75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Se genera un posesión en un cuadro delimitado con porterías pequeñas. Si robo en campo contrario se genera rápido contraataque desplegándose el equipo en amplitud, con pocos toques para llegar sobre porterías grandes.</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269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74160">
                <a:tc rowSpan="3" gridSpan="2">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Cómo fijar en conducción</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Tirar desmarques para encontrar el hombre libre</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Precisión en último pase.</a:t>
                      </a:r>
                      <a:endParaRPr lang="es-ES" sz="1000" b="0" strike="noStrike" spc="-1">
                        <a:latin typeface="Arial"/>
                      </a:endParaRPr>
                    </a:p>
                    <a:p>
                      <a:pPr>
                        <a:lnSpc>
                          <a:spcPct val="100000"/>
                        </a:lnSpc>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Jugar a dos contactos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766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604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punitivas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desarrollo y zona 2. control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0" name="Table 2"/>
          <p:cNvGraphicFramePr/>
          <p:nvPr/>
        </p:nvGraphicFramePr>
        <p:xfrm>
          <a:off x="132120" y="55339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dirty="0">
                          <a:solidFill>
                            <a:srgbClr val="FFFFFF"/>
                          </a:solidFill>
                          <a:latin typeface="Arial"/>
                        </a:rPr>
                        <a:t>TÉCNICO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Comportamiento defensivo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dirty="0">
                          <a:solidFill>
                            <a:srgbClr val="000000"/>
                          </a:solidFill>
                          <a:latin typeface="Arial"/>
                        </a:rPr>
                        <a:t>transiciones</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1" name="Imagen 4"/>
          <p:cNvPicPr/>
          <p:nvPr/>
        </p:nvPicPr>
        <p:blipFill>
          <a:blip r:embed="rId3"/>
          <a:stretch/>
        </p:blipFill>
        <p:spPr>
          <a:xfrm>
            <a:off x="225720" y="514440"/>
            <a:ext cx="4193640" cy="2409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nvGraphicFramePr>
        <p:xfrm>
          <a:off x="132120" y="168480"/>
          <a:ext cx="8785800" cy="5365080"/>
        </p:xfrm>
        <a:graphic>
          <a:graphicData uri="http://schemas.openxmlformats.org/drawingml/2006/table">
            <a:tbl>
              <a:tblPr/>
              <a:tblGrid>
                <a:gridCol w="2269440"/>
                <a:gridCol w="2269440"/>
                <a:gridCol w="2123280"/>
                <a:gridCol w="2123640"/>
              </a:tblGrid>
              <a:tr h="262800">
                <a:tc>
                  <a:txBody>
                    <a:bodyPr/>
                    <a:lstStyle/>
                    <a:p>
                      <a:pPr algn="ctr">
                        <a:lnSpc>
                          <a:spcPct val="100000"/>
                        </a:lnSpc>
                      </a:pPr>
                      <a:r>
                        <a:rPr lang="es-ES" sz="1000" b="1" strike="noStrike" spc="-1">
                          <a:solidFill>
                            <a:srgbClr val="FFFFFF"/>
                          </a:solidFill>
                          <a:latin typeface="Arial"/>
                        </a:rPr>
                        <a:t> ESPACIO: 40x50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9472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Ataque/contraataque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49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75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a:solidFill>
                            <a:srgbClr val="000000"/>
                          </a:solidFill>
                          <a:latin typeface="Arial"/>
                        </a:rPr>
                        <a:t>Se genera una posesión con comodines por fuera y  en cuanto roba el equipo defensor se genera una contra con los jugadores de fuera que se despliegan en amplitud. El equipo que ataca si da 8 pases puede realizar ataque organizado a campo completo.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269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74160">
                <a:tc rowSpan="3" gridSpan="2">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Cómo fijar en conducción</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Tirar desmarques para encontrar el hombre libre</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Precisión en último pase.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Jugando a dos toques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766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604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punitivas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desarrollo y zona 2. control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3" name="Table 2"/>
          <p:cNvGraphicFramePr/>
          <p:nvPr/>
        </p:nvGraphicFramePr>
        <p:xfrm>
          <a:off x="132120" y="5533920"/>
          <a:ext cx="8785800" cy="146304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4" name="Imagen 4"/>
          <p:cNvPicPr/>
          <p:nvPr/>
        </p:nvPicPr>
        <p:blipFill>
          <a:blip r:embed="rId3"/>
          <a:stretch/>
        </p:blipFill>
        <p:spPr>
          <a:xfrm>
            <a:off x="225720" y="464760"/>
            <a:ext cx="4393800" cy="2411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
          <p:cNvGraphicFramePr/>
          <p:nvPr/>
        </p:nvGraphicFramePr>
        <p:xfrm>
          <a:off x="132120" y="168480"/>
          <a:ext cx="8785800" cy="51818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a:solidFill>
                            <a:srgbClr val="FFFFFF"/>
                          </a:solidFill>
                          <a:latin typeface="Arial"/>
                        </a:rPr>
                        <a:t> ESPACIO: 50x40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Ataque contraataque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a:solidFill>
                            <a:srgbClr val="000000"/>
                          </a:solidFill>
                          <a:latin typeface="Arial"/>
                        </a:rPr>
                        <a:t>Partido táctico en donde para atacar tenemos 25 segundos mínimo de posesión y si el rival roba debe atacar en menos de 15”</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Acciones que penalicen al equipo perderdor.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6" name="Table 2"/>
          <p:cNvGraphicFramePr/>
          <p:nvPr/>
        </p:nvGraphicFramePr>
        <p:xfrm>
          <a:off x="178920" y="5351400"/>
          <a:ext cx="8785800" cy="146304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y feedback general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a los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7" name="Imagen 4"/>
          <p:cNvPicPr/>
          <p:nvPr/>
        </p:nvPicPr>
        <p:blipFill>
          <a:blip r:embed="rId3"/>
          <a:stretch/>
        </p:blipFill>
        <p:spPr>
          <a:xfrm>
            <a:off x="225720" y="490320"/>
            <a:ext cx="4345920" cy="2376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TotalTime>
  <Words>685</Words>
  <Application>Microsoft Office PowerPoint</Application>
  <PresentationFormat>Presentación en pantalla (4:3)</PresentationFormat>
  <Paragraphs>113</Paragraphs>
  <Slides>5</Slides>
  <Notes>4</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Martín Barrero</dc:creator>
  <cp:lastModifiedBy>Luffi</cp:lastModifiedBy>
  <cp:revision>79</cp:revision>
  <cp:lastPrinted>2019-08-06T10:10:13Z</cp:lastPrinted>
  <dcterms:created xsi:type="dcterms:W3CDTF">2019-08-06T08:26:50Z</dcterms:created>
  <dcterms:modified xsi:type="dcterms:W3CDTF">2021-11-01T08:53:07Z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Presentación en pantalla (4:3)</vt:lpwstr>
  </property>
  <property fmtid="{D5CDD505-2E9C-101B-9397-08002B2CF9AE}" pid="4" name="Slides">
    <vt:i4>5</vt:i4>
  </property>
</Properties>
</file>