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61" r:id="rId3"/>
    <p:sldId id="258" r:id="rId4"/>
    <p:sldId id="259" r:id="rId5"/>
    <p:sldId id="260"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s-ES" sz="1800" b="0" strike="noStrike" spc="-1">
                <a:solidFill>
                  <a:srgbClr val="000000"/>
                </a:solidFill>
                <a:latin typeface="Calibri"/>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A9939F3-EB33-4B0A-8AA2-FB1D21706E97}" type="slidenum">
              <a:rPr lang="es-ES" sz="1400" b="0" strike="noStrike" spc="-1">
                <a:latin typeface="Times New Roman"/>
              </a:rPr>
              <a:t>‹Nº›</a:t>
            </a:fld>
            <a:endParaRPr lang="es-ES" sz="1400" b="0" strike="noStrike" spc="-1">
              <a:latin typeface="Times New Roman"/>
            </a:endParaRPr>
          </a:p>
        </p:txBody>
      </p:sp>
    </p:spTree>
    <p:extLst>
      <p:ext uri="{BB962C8B-B14F-4D97-AF65-F5344CB8AC3E}">
        <p14:creationId xmlns:p14="http://schemas.microsoft.com/office/powerpoint/2010/main" val="153112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noRot="1" noChangeAspect="1"/>
          </p:cNvSpPr>
          <p:nvPr>
            <p:ph type="sldImg"/>
          </p:nvPr>
        </p:nvSpPr>
        <p:spPr>
          <a:xfrm>
            <a:off x="1371600" y="1143000"/>
            <a:ext cx="4114800" cy="3086100"/>
          </a:xfrm>
          <a:prstGeom prst="rect">
            <a:avLst/>
          </a:prstGeom>
        </p:spPr>
      </p:sp>
      <p:sp>
        <p:nvSpPr>
          <p:cNvPr id="56"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57"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38C43483-B618-4C96-84AA-87CFE3323598}" type="slidenum">
              <a:rPr lang="es-ES" sz="1200" b="0" strike="noStrike" spc="-1">
                <a:latin typeface="Times New Roman"/>
              </a:rPr>
              <a:t>2</a:t>
            </a:fld>
            <a:endParaRPr lang="es-E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noRot="1" noChangeAspect="1"/>
          </p:cNvSpPr>
          <p:nvPr>
            <p:ph type="sldImg"/>
          </p:nvPr>
        </p:nvSpPr>
        <p:spPr>
          <a:xfrm>
            <a:off x="1371600" y="1143000"/>
            <a:ext cx="4114800" cy="3086100"/>
          </a:xfrm>
          <a:prstGeom prst="rect">
            <a:avLst/>
          </a:prstGeom>
        </p:spPr>
      </p:sp>
      <p:sp>
        <p:nvSpPr>
          <p:cNvPr id="62"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63"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FD503757-2C90-4408-B8DD-4D0A21530A7C}" type="slidenum">
              <a:rPr lang="es-ES" sz="1200" b="0" strike="noStrike" spc="-1">
                <a:latin typeface="Times New Roman"/>
              </a:rPr>
              <a:t>3</a:t>
            </a:fld>
            <a:endParaRPr lang="es-E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1371600" y="1143000"/>
            <a:ext cx="4114800" cy="3086100"/>
          </a:xfrm>
          <a:prstGeom prst="rect">
            <a:avLst/>
          </a:prstGeom>
        </p:spPr>
      </p:sp>
      <p:sp>
        <p:nvSpPr>
          <p:cNvPr id="65"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66"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85CE5DF8-3AFB-41EA-8E3E-502209B2CE73}" type="slidenum">
              <a:rPr lang="es-ES" sz="1200" b="0" strike="noStrike" spc="-1">
                <a:latin typeface="Times New Roman"/>
              </a:rPr>
              <a:t>4</a:t>
            </a:fld>
            <a:endParaRPr lang="es-E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noRot="1" noChangeAspect="1"/>
          </p:cNvSpPr>
          <p:nvPr>
            <p:ph type="sldImg"/>
          </p:nvPr>
        </p:nvSpPr>
        <p:spPr>
          <a:xfrm>
            <a:off x="1371600" y="1143000"/>
            <a:ext cx="4114440" cy="3085920"/>
          </a:xfrm>
          <a:prstGeom prst="rect">
            <a:avLst/>
          </a:prstGeom>
        </p:spPr>
      </p:sp>
      <p:sp>
        <p:nvSpPr>
          <p:cNvPr id="68" name="PlaceHolder 2"/>
          <p:cNvSpPr>
            <a:spLocks noGrp="1"/>
          </p:cNvSpPr>
          <p:nvPr>
            <p:ph type="body"/>
          </p:nvPr>
        </p:nvSpPr>
        <p:spPr>
          <a:xfrm>
            <a:off x="685800" y="4400640"/>
            <a:ext cx="5486040" cy="3600000"/>
          </a:xfrm>
          <a:prstGeom prst="rect">
            <a:avLst/>
          </a:prstGeom>
        </p:spPr>
        <p:txBody>
          <a:bodyPr>
            <a:noAutofit/>
          </a:bodyPr>
          <a:lstStyle/>
          <a:p>
            <a:endParaRPr lang="es-ES" sz="2000" b="0" strike="noStrike" spc="-1">
              <a:latin typeface="Arial"/>
            </a:endParaRPr>
          </a:p>
        </p:txBody>
      </p:sp>
      <p:sp>
        <p:nvSpPr>
          <p:cNvPr id="69"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FFACD89D-F99A-4E4A-8BE6-9055655B0AF1}" type="slidenum">
              <a:rPr lang="es-ES" sz="1200" b="0" strike="noStrike" spc="-1">
                <a:latin typeface="Times New Roman"/>
              </a:rPr>
              <a:t>5</a:t>
            </a:fld>
            <a:endParaRPr lang="es-E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s-ES" sz="1800" b="0" strike="noStrike" spc="-1">
              <a:solidFill>
                <a:srgbClr val="000000"/>
              </a:solidFill>
              <a:latin typeface="Calibri"/>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solidFill>
                <a:srgbClr val="000000"/>
              </a:solidFill>
              <a:latin typeface="Calibri"/>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8"/>
          <p:cNvPicPr/>
          <p:nvPr/>
        </p:nvPicPr>
        <p:blipFill>
          <a:blip r:embed="rId14"/>
          <a:stretch/>
        </p:blipFill>
        <p:spPr>
          <a:xfrm>
            <a:off x="1195200" y="4729680"/>
            <a:ext cx="5551560" cy="1753920"/>
          </a:xfrm>
          <a:prstGeom prst="rect">
            <a:avLst/>
          </a:prstGeom>
          <a:ln w="0">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r>
              <a:rPr lang="es-ES" sz="1800" b="0" strike="noStrike" spc="-1">
                <a:solidFill>
                  <a:srgbClr val="000000"/>
                </a:solidFill>
                <a:latin typeface="Calibri"/>
              </a:rPr>
              <a:t>Pulse para editar el formato del texto de título</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Calibri"/>
              </a:rPr>
              <a:t>Pulse para editar el formato de texto del esquema</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Calibri"/>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Calibri"/>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Calibri"/>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Calibri"/>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Calibri"/>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able 1"/>
          <p:cNvGraphicFramePr/>
          <p:nvPr/>
        </p:nvGraphicFramePr>
        <p:xfrm>
          <a:off x="390240" y="1820880"/>
          <a:ext cx="8325720" cy="2127600"/>
        </p:xfrm>
        <a:graphic>
          <a:graphicData uri="http://schemas.openxmlformats.org/drawingml/2006/table">
            <a:tbl>
              <a:tblPr/>
              <a:tblGrid>
                <a:gridCol w="1408680"/>
                <a:gridCol w="3444480"/>
                <a:gridCol w="3472560"/>
              </a:tblGrid>
              <a:tr h="262440">
                <a:tc>
                  <a:txBody>
                    <a:bodyPr/>
                    <a:lstStyle/>
                    <a:p>
                      <a:pPr algn="ctr">
                        <a:lnSpc>
                          <a:spcPct val="100000"/>
                        </a:lnSpc>
                      </a:pPr>
                      <a:r>
                        <a:rPr lang="es-ES" sz="1200" b="1" strike="noStrike" spc="-1" dirty="0">
                          <a:solidFill>
                            <a:srgbClr val="FFFFFF"/>
                          </a:solidFill>
                          <a:latin typeface="Arial"/>
                        </a:rPr>
                        <a:t>Cuerpo técnico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JUANMA LEÓN, JOAQUÍN BORNES, VÍCTOR JÁUREGUI, JOSÉ LUIS DE LOS RÍOS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262440">
                <a:tc>
                  <a:txBody>
                    <a:bodyPr/>
                    <a:lstStyle/>
                    <a:p>
                      <a:pPr algn="ctr">
                        <a:lnSpc>
                          <a:spcPct val="100000"/>
                        </a:lnSpc>
                      </a:pPr>
                      <a:r>
                        <a:rPr lang="es-ES" sz="1200" b="1" strike="noStrike" spc="-1">
                          <a:solidFill>
                            <a:srgbClr val="FFFFFF"/>
                          </a:solidFill>
                          <a:latin typeface="Arial"/>
                        </a:rPr>
                        <a:t>Equipo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LIGA NACIONAL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437400">
                <a:tc>
                  <a:txBody>
                    <a:bodyPr/>
                    <a:lstStyle/>
                    <a:p>
                      <a:pPr algn="ctr">
                        <a:lnSpc>
                          <a:spcPct val="100000"/>
                        </a:lnSpc>
                      </a:pPr>
                      <a:r>
                        <a:rPr lang="es-ES" sz="1200" b="1" strike="noStrike" spc="-1">
                          <a:solidFill>
                            <a:srgbClr val="FFFFFF"/>
                          </a:solidFill>
                          <a:latin typeface="Arial"/>
                        </a:rPr>
                        <a:t>Nº Sesión</a:t>
                      </a:r>
                      <a:endParaRPr lang="es-ES" sz="1200" b="0" strike="noStrike" spc="-1">
                        <a:latin typeface="Arial"/>
                      </a:endParaRPr>
                    </a:p>
                    <a:p>
                      <a:pPr algn="ctr">
                        <a:lnSpc>
                          <a:spcPct val="100000"/>
                        </a:lnSpc>
                      </a:pPr>
                      <a:r>
                        <a:rPr lang="es-ES" sz="1200" b="1" strike="noStrike" spc="-1">
                          <a:solidFill>
                            <a:srgbClr val="FFFFFF"/>
                          </a:solidFill>
                          <a:latin typeface="Arial"/>
                        </a:rPr>
                        <a:t>X</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nSpc>
                          <a:spcPct val="100000"/>
                        </a:lnSpc>
                        <a:tabLst>
                          <a:tab pos="0" algn="l"/>
                        </a:tabLst>
                      </a:pPr>
                      <a:r>
                        <a:rPr lang="es-ES" sz="1200" b="1" strike="noStrike" spc="-1">
                          <a:solidFill>
                            <a:srgbClr val="000000"/>
                          </a:solidFill>
                          <a:latin typeface="Arial"/>
                        </a:rPr>
                        <a:t>FECHA: 03/11/2021</a:t>
                      </a:r>
                      <a:endParaRPr lang="es-ES" sz="1200" b="0" strike="noStrike" spc="-1">
                        <a:latin typeface="Arial"/>
                      </a:endParaRPr>
                    </a:p>
                    <a:p>
                      <a:pPr>
                        <a:lnSpc>
                          <a:spcPct val="100000"/>
                        </a:lnSpc>
                        <a:tabLst>
                          <a:tab pos="0" algn="l"/>
                        </a:tabLst>
                      </a:pPr>
                      <a:r>
                        <a:rPr lang="es-ES" sz="1200" b="1" strike="noStrike" spc="-1">
                          <a:solidFill>
                            <a:srgbClr val="000000"/>
                          </a:solidFill>
                          <a:latin typeface="Arial"/>
                        </a:rPr>
                        <a:t>LUGAR</a:t>
                      </a:r>
                      <a:r>
                        <a:rPr lang="es-ES" sz="1200" b="0" strike="noStrike" spc="-1">
                          <a:solidFill>
                            <a:srgbClr val="000000"/>
                          </a:solidFill>
                          <a:latin typeface="Arial"/>
                        </a:rPr>
                        <a:t>: CIUDAD DEPORTIVA</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tabLst>
                          <a:tab pos="0" algn="l"/>
                        </a:tabLst>
                      </a:pPr>
                      <a:r>
                        <a:rPr lang="es-ES" sz="1200" b="1" strike="noStrike" spc="-1">
                          <a:solidFill>
                            <a:srgbClr val="000000"/>
                          </a:solidFill>
                          <a:latin typeface="Arial"/>
                        </a:rPr>
                        <a:t>MATERIAL:</a:t>
                      </a:r>
                      <a:r>
                        <a:rPr lang="es-ES" sz="1200" b="0" strike="noStrike" spc="-1">
                          <a:solidFill>
                            <a:srgbClr val="000000"/>
                          </a:solidFill>
                          <a:latin typeface="Arial"/>
                        </a:rPr>
                        <a:t> </a:t>
                      </a:r>
                      <a:endParaRPr lang="es-ES" sz="1200" b="0" strike="noStrike" spc="-1">
                        <a:latin typeface="Arial"/>
                      </a:endParaRPr>
                    </a:p>
                    <a:p>
                      <a:pPr>
                        <a:lnSpc>
                          <a:spcPct val="100000"/>
                        </a:lnSpc>
                        <a:tabLst>
                          <a:tab pos="0" algn="l"/>
                        </a:tabLst>
                      </a:pPr>
                      <a:r>
                        <a:rPr lang="es-ES" sz="1200" b="0" strike="noStrike" spc="-1">
                          <a:solidFill>
                            <a:srgbClr val="000000"/>
                          </a:solidFill>
                          <a:latin typeface="Arial"/>
                        </a:rPr>
                        <a:t>Conos, balones y petos.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60880">
                <a:tc>
                  <a:txBody>
                    <a:bodyPr/>
                    <a:lstStyle/>
                    <a:p>
                      <a:pPr algn="ctr">
                        <a:lnSpc>
                          <a:spcPct val="100000"/>
                        </a:lnSpc>
                      </a:pPr>
                      <a:r>
                        <a:rPr lang="es-ES" sz="1200" b="1" strike="noStrike" spc="-1">
                          <a:solidFill>
                            <a:srgbClr val="FFFFFF"/>
                          </a:solidFill>
                          <a:latin typeface="Arial"/>
                        </a:rPr>
                        <a:t>OBJETIVO PRINCIPAL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dirty="0">
                          <a:solidFill>
                            <a:srgbClr val="000000"/>
                          </a:solidFill>
                          <a:latin typeface="Arial"/>
                        </a:rPr>
                        <a:t>GENERAR DESDOBLAMIENTOS 2X1 EN BANDA</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560880">
                <a:tc>
                  <a:txBody>
                    <a:bodyPr/>
                    <a:lstStyle/>
                    <a:p>
                      <a:pPr algn="ctr">
                        <a:lnSpc>
                          <a:spcPct val="100000"/>
                        </a:lnSpc>
                      </a:pPr>
                      <a:r>
                        <a:rPr lang="es-ES" sz="1200" b="1" strike="noStrike" spc="-1">
                          <a:solidFill>
                            <a:srgbClr val="FFFFFF"/>
                          </a:solidFill>
                          <a:latin typeface="Arial"/>
                        </a:rPr>
                        <a:t>OBJETIVO SECUNDARIO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tabLst>
                          <a:tab pos="0" algn="l"/>
                        </a:tabLst>
                      </a:pPr>
                      <a:r>
                        <a:rPr lang="es-ES" sz="1200" b="0" strike="noStrike" spc="-1">
                          <a:solidFill>
                            <a:srgbClr val="000000"/>
                          </a:solidFill>
                          <a:latin typeface="Arial"/>
                        </a:rPr>
                        <a:t>TRABAJAR ASPECTOS ENCAMINADOS A LA MEJORA DE LA FINALIZACIÓN</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bl>
          </a:graphicData>
        </a:graphic>
      </p:graphicFrame>
      <p:sp>
        <p:nvSpPr>
          <p:cNvPr id="46" name="CustomShape 2"/>
          <p:cNvSpPr/>
          <p:nvPr/>
        </p:nvSpPr>
        <p:spPr>
          <a:xfrm>
            <a:off x="390240" y="471600"/>
            <a:ext cx="8198280" cy="1337400"/>
          </a:xfrm>
          <a:prstGeom prst="rect">
            <a:avLst/>
          </a:prstGeom>
          <a:noFill/>
          <a:ln w="1270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gn="ctr">
              <a:lnSpc>
                <a:spcPct val="100000"/>
              </a:lnSpc>
              <a:tabLst>
                <a:tab pos="0" algn="l"/>
              </a:tabLst>
            </a:pPr>
            <a:r>
              <a:rPr lang="en-US" sz="4000" b="1" strike="noStrike" spc="-1">
                <a:solidFill>
                  <a:srgbClr val="008000"/>
                </a:solidFill>
                <a:latin typeface="Calibri"/>
              </a:rPr>
              <a:t>SESIÓN LIGA NACIONAL</a:t>
            </a:r>
            <a:endParaRPr lang="es-E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1"/>
          <p:cNvGraphicFramePr/>
          <p:nvPr>
            <p:extLst>
              <p:ext uri="{D42A27DB-BD31-4B8C-83A1-F6EECF244321}">
                <p14:modId xmlns:p14="http://schemas.microsoft.com/office/powerpoint/2010/main" val="1910439498"/>
              </p:ext>
            </p:extLst>
          </p:nvPr>
        </p:nvGraphicFramePr>
        <p:xfrm>
          <a:off x="132120" y="168480"/>
          <a:ext cx="8785800" cy="524772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a:t>
                      </a:r>
                      <a:r>
                        <a:rPr lang="es-ES" sz="1000" b="1" strike="noStrike" spc="-1" dirty="0" smtClean="0">
                          <a:solidFill>
                            <a:srgbClr val="FFFFFF"/>
                          </a:solidFill>
                          <a:latin typeface="Arial"/>
                        </a:rPr>
                        <a:t>2 espacios</a:t>
                      </a:r>
                      <a:r>
                        <a:rPr lang="es-ES" sz="1000" b="1" strike="noStrike" spc="-1" baseline="0" dirty="0" smtClean="0">
                          <a:solidFill>
                            <a:srgbClr val="FFFFFF"/>
                          </a:solidFill>
                          <a:latin typeface="Arial"/>
                        </a:rPr>
                        <a:t> de 15x10m </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dirty="0">
                          <a:solidFill>
                            <a:srgbClr val="FFFFFF"/>
                          </a:solidFill>
                          <a:latin typeface="Arial"/>
                        </a:rPr>
                        <a:t>DURACIÓN:  </a:t>
                      </a:r>
                      <a:r>
                        <a:rPr lang="es-ES" sz="1000" b="1" strike="noStrike" spc="-1" dirty="0" smtClean="0">
                          <a:solidFill>
                            <a:srgbClr val="FFFFFF"/>
                          </a:solidFill>
                          <a:latin typeface="Arial"/>
                        </a:rPr>
                        <a:t>3 series de 3´</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1800" b="0" strike="noStrike" spc="-1" dirty="0" smtClean="0">
                          <a:solidFill>
                            <a:srgbClr val="000000"/>
                          </a:solidFill>
                          <a:latin typeface="+mn-lt"/>
                        </a:rPr>
                        <a:t>Generar 2x1 en banda mediante desdoblamientos</a:t>
                      </a:r>
                      <a:endParaRPr lang="es-ES" sz="1800" b="0" strike="noStrike" spc="-1" dirty="0" smtClean="0">
                        <a:latin typeface="+mn-lt"/>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l">
                        <a:lnSpc>
                          <a:spcPct val="100000"/>
                        </a:lnSpc>
                        <a:tabLst>
                          <a:tab pos="0" algn="l"/>
                        </a:tabLst>
                      </a:pPr>
                      <a:r>
                        <a:rPr lang="es-ES" sz="1000" b="0" strike="noStrike" spc="-1" dirty="0" smtClean="0">
                          <a:latin typeface="Arial"/>
                        </a:rPr>
                        <a:t>Trabajamos</a:t>
                      </a:r>
                      <a:r>
                        <a:rPr lang="es-ES" sz="1000" b="0" strike="noStrike" spc="-1" baseline="0" dirty="0" smtClean="0">
                          <a:latin typeface="Arial"/>
                        </a:rPr>
                        <a:t> en un </a:t>
                      </a:r>
                      <a:r>
                        <a:rPr lang="es-ES" sz="1000" b="0" strike="noStrike" spc="-1" baseline="0" dirty="0" err="1" smtClean="0">
                          <a:latin typeface="Arial"/>
                        </a:rPr>
                        <a:t>subespacios</a:t>
                      </a:r>
                      <a:r>
                        <a:rPr lang="es-ES" sz="1000" b="0" strike="noStrike" spc="-1" baseline="0" dirty="0" smtClean="0">
                          <a:latin typeface="Arial"/>
                        </a:rPr>
                        <a:t> un 4x2. En el momento que hayamos conseguidos dar 5-6 pases podemos progresar al otro recuadro, en el cual el pivote conectará con uno de los “extremos” y éste encarará al jugador defensor esperando el desdoblamiento del compañero. Si el 2x1 es exitoso pondrá un centro para que el jugador de banda contraria remate a portería. NOTA: El jugador que conecta con pivote debe ser un lateral y éste tendrá la obligación de volcar el juego hacia el extremo de banda contraria.</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a:lnSpc>
                          <a:spcPct val="100000"/>
                        </a:lnSpc>
                        <a:tabLst>
                          <a:tab pos="0" algn="l"/>
                        </a:tabLst>
                      </a:pPr>
                      <a:r>
                        <a:rPr lang="es-ES" sz="1000" b="0" strike="noStrike" spc="-1">
                          <a:solidFill>
                            <a:srgbClr val="000000"/>
                          </a:solidFill>
                          <a:latin typeface="Arial"/>
                        </a:rPr>
                        <a:t>-.</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r>
                        <a:rPr lang="es-ES" sz="1100" dirty="0" smtClean="0"/>
                        <a:t>EL</a:t>
                      </a:r>
                      <a:r>
                        <a:rPr lang="es-ES" sz="1100" baseline="0" dirty="0" smtClean="0"/>
                        <a:t> centro lo defenderá un jugador de Z3 que viene a defender</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r>
                        <a:rPr lang="es-ES" sz="1100" dirty="0" smtClean="0"/>
                        <a:t>Introducción de balones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r>
                        <a:rPr lang="es-ES" sz="1100" dirty="0" smtClean="0"/>
                        <a:t>Contaremos</a:t>
                      </a:r>
                      <a:r>
                        <a:rPr lang="es-ES" sz="1100" baseline="0" dirty="0" smtClean="0"/>
                        <a:t> los goles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48" name="Table 2"/>
          <p:cNvGraphicFramePr/>
          <p:nvPr>
            <p:extLst>
              <p:ext uri="{D42A27DB-BD31-4B8C-83A1-F6EECF244321}">
                <p14:modId xmlns:p14="http://schemas.microsoft.com/office/powerpoint/2010/main" val="1813794695"/>
              </p:ext>
            </p:extLst>
          </p:nvPr>
        </p:nvGraphicFramePr>
        <p:xfrm>
          <a:off x="132120" y="5735160"/>
          <a:ext cx="8785800" cy="97536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dirty="0">
                          <a:solidFill>
                            <a:srgbClr val="FFFFFF"/>
                          </a:solidFill>
                          <a:latin typeface="Arial"/>
                        </a:rPr>
                        <a:t>TÉCNICO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dirty="0" err="1">
                          <a:solidFill>
                            <a:srgbClr val="000000"/>
                          </a:solidFill>
                          <a:latin typeface="Arial"/>
                        </a:rPr>
                        <a:t>Feedback</a:t>
                      </a:r>
                      <a:r>
                        <a:rPr lang="es-ES" sz="1000" b="0" strike="noStrike" spc="-1" dirty="0">
                          <a:solidFill>
                            <a:srgbClr val="000000"/>
                          </a:solidFill>
                          <a:latin typeface="Arial"/>
                        </a:rPr>
                        <a:t> y supervisión general </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dirty="0" smtClean="0">
                          <a:solidFill>
                            <a:srgbClr val="000000"/>
                          </a:solidFill>
                          <a:latin typeface="Arial"/>
                        </a:rPr>
                        <a:t>Perfil defensivo en</a:t>
                      </a:r>
                      <a:r>
                        <a:rPr lang="es-ES" sz="1000" b="0" strike="noStrike" spc="-1" baseline="0" dirty="0" smtClean="0">
                          <a:solidFill>
                            <a:srgbClr val="000000"/>
                          </a:solidFill>
                          <a:latin typeface="Arial"/>
                        </a:rPr>
                        <a:t> 2x1 + defensa del centro (en la segunda variante)</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dirty="0" err="1">
                          <a:solidFill>
                            <a:srgbClr val="000000"/>
                          </a:solidFill>
                          <a:latin typeface="Arial"/>
                        </a:rPr>
                        <a:t>Timing</a:t>
                      </a:r>
                      <a:r>
                        <a:rPr lang="es-ES" sz="1000" b="0" strike="noStrike" spc="-1" dirty="0">
                          <a:solidFill>
                            <a:srgbClr val="000000"/>
                          </a:solidFill>
                          <a:latin typeface="Arial"/>
                        </a:rPr>
                        <a:t> en el desdoblamiento.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76672"/>
            <a:ext cx="4464496" cy="2448272"/>
          </a:xfrm>
          <a:prstGeom prst="rect">
            <a:avLst/>
          </a:prstGeom>
        </p:spPr>
      </p:pic>
    </p:spTree>
    <p:extLst>
      <p:ext uri="{BB962C8B-B14F-4D97-AF65-F5344CB8AC3E}">
        <p14:creationId xmlns:p14="http://schemas.microsoft.com/office/powerpoint/2010/main" val="26153365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1"/>
          <p:cNvGraphicFramePr/>
          <p:nvPr>
            <p:extLst>
              <p:ext uri="{D42A27DB-BD31-4B8C-83A1-F6EECF244321}">
                <p14:modId xmlns:p14="http://schemas.microsoft.com/office/powerpoint/2010/main" val="1352011660"/>
              </p:ext>
            </p:extLst>
          </p:nvPr>
        </p:nvGraphicFramePr>
        <p:xfrm>
          <a:off x="132120" y="168480"/>
          <a:ext cx="8785800" cy="5365080"/>
        </p:xfrm>
        <a:graphic>
          <a:graphicData uri="http://schemas.openxmlformats.org/drawingml/2006/table">
            <a:tbl>
              <a:tblPr/>
              <a:tblGrid>
                <a:gridCol w="2269440"/>
                <a:gridCol w="2269440"/>
                <a:gridCol w="2123280"/>
                <a:gridCol w="2123640"/>
              </a:tblGrid>
              <a:tr h="262800">
                <a:tc>
                  <a:txBody>
                    <a:bodyPr/>
                    <a:lstStyle/>
                    <a:p>
                      <a:pPr algn="ctr">
                        <a:lnSpc>
                          <a:spcPct val="100000"/>
                        </a:lnSpc>
                      </a:pPr>
                      <a:r>
                        <a:rPr lang="es-ES" sz="1000" b="1" strike="noStrike" spc="-1" dirty="0">
                          <a:solidFill>
                            <a:srgbClr val="FFFFFF"/>
                          </a:solidFill>
                          <a:latin typeface="Arial"/>
                        </a:rPr>
                        <a:t> ESPACIO: 40x50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9472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POSESIÓN DE BALÓN + DESDOBLAMIENTO EN BANDA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49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75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SE GENERA UNA POSESIÓN DE BALÓN EN DONDE HACEN DE COMODINES POR FUERA DOS LATERALES Y UN CENTRAL, DE MANERA QUE CUANDO SE PRODUZCA ROBO DEL EQUIPO QUE DEFIENDE DEBEN CONECTAR CON PUNTA QUE DESCARGA DE CARA PARA ACABAR ENCONTRANDO LA AMPLITUD Y 2X1 EN BANDA, O DIRECTAMENTE SE JUEGA SOBRE LOS EXTREMOS QUE ESPERAN EL DESDOBLAMIENTO DEL LATERAL ( COMODÍN ) PARA GENERAR 2X1 EN BANDA. TODO ESTO DEFENDIDO POR UNA LÍNEA DE 4. PRESENCIA DE 1 </a:t>
                      </a:r>
                      <a:r>
                        <a:rPr lang="es-ES" sz="1000" b="1" strike="noStrike" spc="-1" dirty="0" smtClean="0">
                          <a:solidFill>
                            <a:srgbClr val="000000"/>
                          </a:solidFill>
                          <a:latin typeface="Arial"/>
                        </a:rPr>
                        <a:t>PORTERO</a:t>
                      </a:r>
                      <a:endParaRPr lang="es-ES" sz="1000" b="1" strike="noStrike" spc="-1" dirty="0" smtClean="0">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269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74160">
                <a:tc rowSpan="3" gridSpan="2">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TIMING EN EL DESDOBLAMIENTO</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ACCIÓNES DE DESCARGA DEL PUNTA</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DESDOBLAMIENTOS DE LATERALES</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PRESIÓN TRAS PÉRDIDA DEL EQUIPO POSEEDOR DE BALÓN</a:t>
                      </a:r>
                      <a:endParaRPr lang="es-ES" sz="1000" b="0" strike="noStrike" spc="-1">
                        <a:latin typeface="Arial"/>
                      </a:endParaRPr>
                    </a:p>
                    <a:p>
                      <a:pPr>
                        <a:lnSpc>
                          <a:spcPct val="100000"/>
                        </a:lnSpc>
                        <a:tabLst>
                          <a:tab pos="0" algn="l"/>
                        </a:tabLst>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Jugar a dos contactos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766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604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Acciones punitivas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de desarrollo y zona 2. control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0" name="Table 2"/>
          <p:cNvGraphicFramePr/>
          <p:nvPr/>
        </p:nvGraphicFramePr>
        <p:xfrm>
          <a:off x="132120" y="553392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SUPERVISIÓN DE LA LÍNEA DE 4 DEFENSIVA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PRESIÓN TRAS PÉRDIDA EN EL CUADRO DE POSESIÓN</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1" name="Imagen 4"/>
          <p:cNvPicPr/>
          <p:nvPr/>
        </p:nvPicPr>
        <p:blipFill>
          <a:blip r:embed="rId3"/>
          <a:stretch/>
        </p:blipFill>
        <p:spPr>
          <a:xfrm>
            <a:off x="225720" y="504720"/>
            <a:ext cx="4345920" cy="2495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1"/>
          <p:cNvGraphicFramePr/>
          <p:nvPr>
            <p:extLst>
              <p:ext uri="{D42A27DB-BD31-4B8C-83A1-F6EECF244321}">
                <p14:modId xmlns:p14="http://schemas.microsoft.com/office/powerpoint/2010/main" val="1255502641"/>
              </p:ext>
            </p:extLst>
          </p:nvPr>
        </p:nvGraphicFramePr>
        <p:xfrm>
          <a:off x="132120" y="168480"/>
          <a:ext cx="8785800" cy="5365080"/>
        </p:xfrm>
        <a:graphic>
          <a:graphicData uri="http://schemas.openxmlformats.org/drawingml/2006/table">
            <a:tbl>
              <a:tblPr/>
              <a:tblGrid>
                <a:gridCol w="2269440"/>
                <a:gridCol w="2269440"/>
                <a:gridCol w="2123280"/>
                <a:gridCol w="2123640"/>
              </a:tblGrid>
              <a:tr h="262800">
                <a:tc>
                  <a:txBody>
                    <a:bodyPr/>
                    <a:lstStyle/>
                    <a:p>
                      <a:pPr algn="ctr">
                        <a:lnSpc>
                          <a:spcPct val="100000"/>
                        </a:lnSpc>
                      </a:pPr>
                      <a:r>
                        <a:rPr lang="es-ES" sz="1000" b="1" strike="noStrike" spc="-1" dirty="0">
                          <a:solidFill>
                            <a:srgbClr val="FFFFFF"/>
                          </a:solidFill>
                          <a:latin typeface="Arial"/>
                        </a:rPr>
                        <a:t> ESPACIO: 40x50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9472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DESDOBLAMIENTOS EN BANDA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49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75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SE JUEGA PARTIDO CON LOS CONDICIONANTES DE TENER UN COMODÍN  ABIERTO EN CADA BANDA DE MANERA. SE ESTABLECE UN NÚMERO DE PASES MÍNIMO PARA PODER </a:t>
                      </a:r>
                      <a:r>
                        <a:rPr lang="es-ES" sz="1000" b="1" strike="noStrike" spc="-1" dirty="0" err="1">
                          <a:solidFill>
                            <a:srgbClr val="000000"/>
                          </a:solidFill>
                          <a:latin typeface="Arial"/>
                        </a:rPr>
                        <a:t>APERTURAR</a:t>
                      </a:r>
                      <a:r>
                        <a:rPr lang="es-ES" sz="1000" b="1" strike="noStrike" spc="-1" dirty="0">
                          <a:solidFill>
                            <a:srgbClr val="000000"/>
                          </a:solidFill>
                          <a:latin typeface="Arial"/>
                        </a:rPr>
                        <a:t> A BANDA. EN EL MOMENTO QUE SE PRODUCE DICHA APERTURA SE TIENE QUE PRODUCIR UN </a:t>
                      </a:r>
                      <a:r>
                        <a:rPr lang="es-ES" sz="1000" b="1" strike="noStrike" spc="-1" dirty="0" err="1">
                          <a:solidFill>
                            <a:srgbClr val="000000"/>
                          </a:solidFill>
                          <a:latin typeface="Arial"/>
                        </a:rPr>
                        <a:t>DESDPOBLAMIENTO</a:t>
                      </a:r>
                      <a:r>
                        <a:rPr lang="es-ES" sz="1000" b="1" strike="noStrike" spc="-1" dirty="0">
                          <a:solidFill>
                            <a:srgbClr val="000000"/>
                          </a:solidFill>
                          <a:latin typeface="Arial"/>
                        </a:rPr>
                        <a:t> POR FUERA O POR DENTRO PARA ACABAR EN CENTRO </a:t>
                      </a:r>
                      <a:r>
                        <a:rPr lang="es-ES" sz="1000" b="1" strike="noStrike" spc="-1" dirty="0" smtClean="0">
                          <a:solidFill>
                            <a:srgbClr val="000000"/>
                          </a:solidFill>
                          <a:latin typeface="Arial"/>
                        </a:rPr>
                        <a:t>LATERAL</a:t>
                      </a:r>
                      <a:r>
                        <a:rPr lang="es-ES" sz="1000" b="1" strike="noStrike" spc="-1" dirty="0" smtClean="0">
                          <a:solidFill>
                            <a:srgbClr val="000000"/>
                          </a:solidFill>
                          <a:latin typeface="Arial"/>
                        </a:rPr>
                        <a:t>.</a:t>
                      </a:r>
                      <a:endParaRPr lang="es-ES" sz="1000" b="1" strike="noStrike" spc="-1" dirty="0" smtClean="0">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269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74160">
                <a:tc rowSpan="3" gridSpan="2">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TIMING EN EL DESDOBLAMIENTO</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ACCIÓNES DE DESCARGA DEL PUNTA</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DESDOBLAMIENTOS DE LATERALES</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PRESIÓN TRAS PÉRDIDA DEL EQUIPO POSEEDOR DE BALÓN</a:t>
                      </a:r>
                      <a:endParaRPr lang="es-ES" sz="1000" b="0" strike="noStrike" spc="-1">
                        <a:latin typeface="Arial"/>
                      </a:endParaRPr>
                    </a:p>
                    <a:p>
                      <a:pPr>
                        <a:lnSpc>
                          <a:spcPct val="100000"/>
                        </a:lnSpc>
                        <a:tabLst>
                          <a:tab pos="0" algn="l"/>
                        </a:tabLst>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Jugando a dos toques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Filtrando balón en cualquier momento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766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6048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Acciones punitivas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de desarrollo y zona 2. control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3" name="Table 2"/>
          <p:cNvGraphicFramePr/>
          <p:nvPr/>
        </p:nvGraphicFramePr>
        <p:xfrm>
          <a:off x="132120" y="5533920"/>
          <a:ext cx="8785800" cy="146304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4" name="Imagen 4"/>
          <p:cNvPicPr/>
          <p:nvPr/>
        </p:nvPicPr>
        <p:blipFill>
          <a:blip r:embed="rId3"/>
          <a:stretch/>
        </p:blipFill>
        <p:spPr>
          <a:xfrm>
            <a:off x="201600" y="471240"/>
            <a:ext cx="4370040" cy="2500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1"/>
          <p:cNvGraphicFramePr/>
          <p:nvPr/>
        </p:nvGraphicFramePr>
        <p:xfrm>
          <a:off x="132120" y="168480"/>
          <a:ext cx="8785800" cy="518184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a:solidFill>
                            <a:srgbClr val="FFFFFF"/>
                          </a:solidFill>
                          <a:latin typeface="Arial"/>
                        </a:rPr>
                        <a:t> ESPACIO: 50x40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PARTIDO DE 2X1 EN BANDA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a:solidFill>
                            <a:srgbClr val="000000"/>
                          </a:solidFill>
                          <a:latin typeface="Arial"/>
                        </a:rPr>
                        <a:t>PARTIDO TÁCTICO EN DONDE EL ÚNICO CONDICIONANTE ES QUE NO PUEDEN DEFENDER LOS EXTREMOS, FACILITANDO LA POSIBILIDAD DE 2X1 EN BANDA. EL GOL TRAS CENTRO DE 2X1 EN BANDA VALE DOBLE.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TIMING EN EL DESDOBLAMIENTO</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ACCIÓNES DE DESCARGA DEL PUNTA</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DESDOBLAMIENTOS DE LATERALES</a:t>
                      </a:r>
                      <a:endParaRPr lang="es-ES" sz="1000" b="0" strike="noStrike" spc="-1">
                        <a:latin typeface="Arial"/>
                      </a:endParaRPr>
                    </a:p>
                    <a:p>
                      <a:pPr marL="171360" indent="-171000">
                        <a:lnSpc>
                          <a:spcPct val="100000"/>
                        </a:lnSpc>
                        <a:buClr>
                          <a:srgbClr val="000000"/>
                        </a:buClr>
                        <a:buFont typeface="Arial"/>
                        <a:buChar char="•"/>
                      </a:pPr>
                      <a:r>
                        <a:rPr lang="es-ES" sz="1000" b="0" strike="noStrike" spc="-1">
                          <a:solidFill>
                            <a:srgbClr val="000000"/>
                          </a:solidFill>
                          <a:latin typeface="Arial"/>
                        </a:rPr>
                        <a:t>PRESIÓN TRAS PÉRDIDA DEL EQUIPO POSEEDOR DE BALÓN</a:t>
                      </a:r>
                      <a:endParaRPr lang="es-ES" sz="1000" b="0" strike="noStrike" spc="-1">
                        <a:latin typeface="Arial"/>
                      </a:endParaRPr>
                    </a:p>
                    <a:p>
                      <a:pPr>
                        <a:lnSpc>
                          <a:spcPct val="100000"/>
                        </a:lnSpc>
                        <a:tabLst>
                          <a:tab pos="0" algn="l"/>
                        </a:tabLst>
                      </a:pPr>
                      <a:endParaRPr lang="es-ES" sz="1000" b="0" strike="noStrike" spc="-1">
                        <a:latin typeface="Arial"/>
                      </a:endParaRPr>
                    </a:p>
                    <a:p>
                      <a:pPr>
                        <a:lnSpc>
                          <a:spcPct val="100000"/>
                        </a:lnSpc>
                        <a:tabLst>
                          <a:tab pos="0" algn="l"/>
                        </a:tabLst>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Filtrando balón en cualquier momento del juego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marL="171360" indent="-171000">
                        <a:lnSpc>
                          <a:spcPct val="100000"/>
                        </a:lnSpc>
                        <a:buClr>
                          <a:srgbClr val="000000"/>
                        </a:buClr>
                        <a:buFont typeface="Arial"/>
                        <a:buChar char="•"/>
                      </a:pPr>
                      <a:r>
                        <a:rPr lang="es-ES" sz="1000" b="0" strike="noStrike" spc="-1">
                          <a:solidFill>
                            <a:srgbClr val="000000"/>
                          </a:solidFill>
                          <a:latin typeface="Arial"/>
                        </a:rPr>
                        <a:t>Acciones que penalicen al equipo perderdor.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6" name="Table 2"/>
          <p:cNvGraphicFramePr/>
          <p:nvPr/>
        </p:nvGraphicFramePr>
        <p:xfrm>
          <a:off x="178920" y="535140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Supervisión y feedback general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DEFENSA DEL CENTRO LATERAL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ACTIVACIÓN TRAS PÉRDIDA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a los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7" name="Imagen 4"/>
          <p:cNvPicPr/>
          <p:nvPr/>
        </p:nvPicPr>
        <p:blipFill>
          <a:blip r:embed="rId3"/>
          <a:stretch/>
        </p:blipFill>
        <p:spPr>
          <a:xfrm>
            <a:off x="225720" y="523800"/>
            <a:ext cx="4183920" cy="23140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TotalTime>
  <Words>813</Words>
  <Application>Microsoft Office PowerPoint</Application>
  <PresentationFormat>Presentación en pantalla (4:3)</PresentationFormat>
  <Paragraphs>124</Paragraphs>
  <Slides>5</Slides>
  <Notes>4</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Martín Barrero</dc:creator>
  <cp:lastModifiedBy>Luffi</cp:lastModifiedBy>
  <cp:revision>87</cp:revision>
  <cp:lastPrinted>2019-08-06T10:10:13Z</cp:lastPrinted>
  <dcterms:created xsi:type="dcterms:W3CDTF">2019-08-06T08:26:50Z</dcterms:created>
  <dcterms:modified xsi:type="dcterms:W3CDTF">2021-11-01T09:19:54Z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Presentación en pantalla (4:3)</vt:lpwstr>
  </property>
  <property fmtid="{D5CDD505-2E9C-101B-9397-08002B2CF9AE}" pid="4" name="Slides">
    <vt:i4>5</vt:i4>
  </property>
</Properties>
</file>