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78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FCC"/>
    <a:srgbClr val="9999FF"/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1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F8F-B9FD-46CD-9430-6CE715B02476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56DB-A791-4C9F-929D-2EFE48297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44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256DB-A791-4C9F-929D-2EFE48297CB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04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256DB-A791-4C9F-929D-2EFE48297CB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71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256DB-A791-4C9F-929D-2EFE48297CB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3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256DB-A791-4C9F-929D-2EFE48297CB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17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CFFE-443C-048A-7C9E-6C61814D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888D1-69C1-76DA-FAA6-3474AC00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161BA-852E-F13B-3520-9D6F634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14DDC-1F34-7EA1-07BC-48534B58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9F14-5F51-FA54-5C90-8740DBB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61AD-032D-7148-36F0-BA6EBFB4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2F920-034D-9F0C-F4A7-0906FFA4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565E8-BD7F-8736-4A30-22AF3161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52958-488A-CF3F-EC20-DF2D39D1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D3464-3F12-6962-43A8-1D36DA5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8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1F3AF5-55E2-2E8A-6FBB-988B02193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C5DC3B-4BCF-6EB8-941F-5A799A59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4D6A6-B152-0B22-D9C6-DCCE97A3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3F11C-5295-995D-BEB7-E30F982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0D63E-4E99-FC22-E895-801A3594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4C316-1228-E55F-3CBA-A49871F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92D8C-AEE5-EF8F-A098-B0F9FCD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1C05A-CB57-5A7B-1B34-2748E68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9007C-16CE-1931-C3DB-6849E8F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DA252-99F3-A23C-ED22-BB94661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6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3A0AE-1EE2-687B-5B5D-E844EB30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64A5E3-58E5-1F79-91D2-C9BFD2F1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D982A-C3CD-E0A6-F9A1-5658A722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385F2-D5F3-749D-9AA6-F80E7AA9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D6A0D-40B5-ED42-E35A-970FCCBE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1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60E0-B77C-CF2C-4B94-D7F415AD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712FC-47EC-ECC9-91E8-FC6A1F8B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C416A-5CF7-9918-9039-77FA597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F4E7D-13B4-C72E-EE4F-4E787A48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51BAC7-D364-2CE6-29A5-06C749AF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EA8D3-72BE-85C0-A911-D239D9C9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1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9DF5-07BB-77F8-24FB-F2E74CB5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5C5B8A-2610-AB30-AD57-9A83EB44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0D497-5C5C-792F-42E7-5D2470F22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4CC442-9297-D6D6-C477-9B4EF6AD6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02A7B0-32E2-690B-AD95-3EF56142A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05E902-DAEE-1260-A123-BD4698D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540221-5EEB-1A70-6312-BCB6BA1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95D202-D7D9-C9FD-BFA3-07B97195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1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E6277-7714-0E36-8B3C-98E1C01D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C6EBA7-C6BE-71D2-B5A3-304C5C09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61473-DFCD-FB3D-F423-AA99710D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C25059-54D6-6E6B-0CFB-3B2964B9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7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9A6D4-B9FE-AD38-1EAE-B08A344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A6B82A-FB5F-F725-27B2-D8B64379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06B7A-CD49-8905-5C48-A6186ADD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1962-6F34-B6BD-CBE7-2396FE6B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04EB6-7571-5E79-71E6-3DEE1115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0DADF9-DD3F-37F5-6732-826C7C49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74770-9330-B740-654D-BAF03588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1B19A4-89C4-FC39-225E-047B724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3703-2A31-7D26-AAFE-8D471B72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2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EBAA-90E4-574F-9299-724CCC8A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A019D5-5492-4EFD-302C-7767F213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47262-BA41-F143-091E-F319B3D69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BAEF6-1C41-2BE5-6507-5AF8D950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05776-B790-FA90-4048-B6A3D53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03EBC-5065-6F34-7A23-19430D32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2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23D5F3-5281-4499-EFAA-36D23F89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A32AA-8270-2469-618F-32458C6B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3E91E-70C2-B01B-6986-D63DA92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B37F-D50E-4382-86D7-1A685823C52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0C45F-5191-74D7-7307-31B3BC7A7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FE6AB-FB70-41FB-5F6D-3416960A7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2901-5A62-434B-90D1-468218BC16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89322" y="558496"/>
            <a:ext cx="62587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T1.- Introducción y Tipos de Datos Simples (3 semanas)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Distribución Anaconda y Entorno Spyder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Editor y Consola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Consola como herramienta: calculadora-editor   ***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Editor. Primer programa ‘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Ejecutar programa desde consola y con botón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Sintaxis de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Asignación de variables (reglas)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Entrada y salida (input/</a:t>
            </a:r>
            <a:r>
              <a:rPr lang="es-ES" dirty="0" err="1"/>
              <a:t>print</a:t>
            </a:r>
            <a:r>
              <a:rPr lang="es-E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Comentarios en Python (#) y (“””)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Tipos de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Objetos y métodos</a:t>
            </a:r>
          </a:p>
          <a:p>
            <a:pPr lvl="2"/>
            <a:r>
              <a:rPr lang="es-ES" dirty="0"/>
              <a:t>	 </a:t>
            </a:r>
            <a:r>
              <a:rPr lang="es-ES" dirty="0" err="1"/>
              <a:t>dir</a:t>
            </a:r>
            <a:r>
              <a:rPr lang="es-ES" dirty="0"/>
              <a:t>(objeto) </a:t>
            </a:r>
            <a:r>
              <a:rPr lang="es-ES" dirty="0" err="1"/>
              <a:t>type</a:t>
            </a:r>
            <a:r>
              <a:rPr lang="es-ES" dirty="0"/>
              <a:t>(objeto)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Numéricas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Entero -  Real (flotante) – Complejo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Módulo </a:t>
            </a:r>
            <a:r>
              <a:rPr lang="es-ES" dirty="0" err="1"/>
              <a:t>math</a:t>
            </a:r>
            <a:endParaRPr lang="es-ES" dirty="0"/>
          </a:p>
          <a:p>
            <a:pPr lvl="3"/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40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6054799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T3.- Estructuras de datos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Listas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Tuplas (inmutable)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Diccionarios</a:t>
            </a:r>
          </a:p>
          <a:p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 </a:t>
            </a:r>
            <a:r>
              <a:rPr kumimoji="0" lang="es-E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sobre listas, tuplas, cadenas de caracteres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lista[1]: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diccionario:    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diccionario[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palabra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'prueba de texto’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3"/>
            <a:endParaRPr lang="es-E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3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90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66928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T4.- Funciones en Python(2 semanas):</a:t>
            </a:r>
          </a:p>
          <a:p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Definición de funciones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Nombre_función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argumento1,argumento2,…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5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>
                <a:solidFill>
                  <a:srgbClr val="00CC00"/>
                </a:solidFill>
                <a:cs typeface="Courier New" panose="02070309020205020404" pitchFamily="49" charset="0"/>
              </a:rPr>
              <a:t>“””</a:t>
            </a:r>
          </a:p>
          <a:p>
            <a:pPr lvl="5"/>
            <a:r>
              <a:rPr lang="es-ES" sz="1400" dirty="0">
                <a:solidFill>
                  <a:srgbClr val="00CC00"/>
                </a:solidFill>
                <a:cs typeface="Courier New" panose="02070309020205020404" pitchFamily="49" charset="0"/>
              </a:rPr>
              <a:t>     	Documentación función</a:t>
            </a:r>
          </a:p>
          <a:p>
            <a:pPr lvl="5"/>
            <a:r>
              <a:rPr lang="es-ES" sz="1400" b="0" dirty="0">
                <a:solidFill>
                  <a:srgbClr val="00CC00"/>
                </a:solidFill>
                <a:effectLst/>
                <a:cs typeface="Courier New" panose="02070309020205020404" pitchFamily="49" charset="0"/>
              </a:rPr>
              <a:t>   	 “””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objeto_salida</a:t>
            </a:r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)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dirty="0"/>
          </a:p>
          <a:p>
            <a:pPr lvl="2"/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'Ejemplo de función sin argumentos'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s-E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	    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area_triangulo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area_triangulo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(6,3) 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E7990E-9634-09D6-F36B-966751A416CF}"/>
              </a:ext>
            </a:extLst>
          </p:cNvPr>
          <p:cNvSpPr/>
          <p:nvPr/>
        </p:nvSpPr>
        <p:spPr>
          <a:xfrm>
            <a:off x="3591894" y="1653586"/>
            <a:ext cx="4446065" cy="187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609228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T4.- Funciones en Python:</a:t>
            </a:r>
          </a:p>
          <a:p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Definición de funciones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Argumentos</a:t>
            </a:r>
          </a:p>
          <a:p>
            <a:pPr lvl="2"/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area_triangulo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Por posición</a:t>
            </a:r>
          </a:p>
          <a:p>
            <a:pPr lvl="4"/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area_triangulo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(6,3) </a:t>
            </a:r>
            <a:endParaRPr lang="es-E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Por nombre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area_triangulo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(altura=3 ,base=6)</a:t>
            </a:r>
            <a:endParaRPr lang="es-E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Por defecto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area_triangulo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base=6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altura=3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    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 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area_triangulo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() 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Indeterminados</a:t>
            </a:r>
          </a:p>
          <a:p>
            <a:pPr lvl="4"/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imprime_numeros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4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imprime_numeros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9394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7758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445722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T4.- Funciones en Python:</a:t>
            </a:r>
          </a:p>
          <a:p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Definición de funciones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Argumentos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Retorno de funciones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Devuelve el valor pedido</a:t>
            </a:r>
          </a:p>
          <a:p>
            <a:pPr lvl="3"/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3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una lista de objetos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lvl="3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‘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si no usamos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3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# Devuelve </a:t>
            </a:r>
            <a:r>
              <a:rPr lang="es-ES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None</a:t>
            </a:r>
            <a:endParaRPr lang="es-E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3"/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# Devuelve </a:t>
            </a:r>
            <a:r>
              <a:rPr lang="es-E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lvl="3"/>
            <a:endParaRPr lang="es-E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4841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84650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T4.- Funciones en Python:</a:t>
            </a:r>
          </a:p>
          <a:p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Definición de funciones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Argumentos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Retorno de funciones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“Módulos” propios </a:t>
            </a:r>
            <a:r>
              <a:rPr lang="es-ES" dirty="0" err="1"/>
              <a:t>import</a:t>
            </a:r>
            <a:r>
              <a:rPr lang="es-ES" dirty="0"/>
              <a:t> alias</a:t>
            </a:r>
          </a:p>
          <a:p>
            <a:pPr lvl="3"/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trike="sngStrike" dirty="0">
                <a:solidFill>
                  <a:schemeClr val="accent6">
                    <a:lumMod val="75000"/>
                  </a:schemeClr>
                </a:solidFill>
              </a:rPr>
              <a:t>Variables globales/locales (ámbito/</a:t>
            </a:r>
            <a:r>
              <a:rPr lang="es-ES" strike="sngStrike" dirty="0" err="1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s-ES" strike="sngStrike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Funciones recursivas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Función lambda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548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84650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 (2 semanas + 1 semana después del examen):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Listas como vectores</a:t>
            </a:r>
          </a:p>
          <a:p>
            <a:pPr lvl="2"/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lvl="2"/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[f(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2"/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Uso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2">
              <a:defRPr/>
            </a:pP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81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5281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5281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s-ES" sz="1400" dirty="0">
              <a:solidFill>
                <a:srgbClr val="323232"/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Desde listas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vector1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[1,2,3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],[4,5,6]]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2"/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Inicialización</a:t>
            </a: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  # vector de variables tipo </a:t>
            </a:r>
            <a:r>
              <a:rPr lang="es-ES" sz="1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tamaño n </a:t>
            </a:r>
          </a:p>
          <a:p>
            <a:pPr lvl="2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.zeros_like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 # vector de variables tipo </a:t>
            </a:r>
            <a:r>
              <a:rPr lang="es-ES" sz="1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tamaño n </a:t>
            </a:r>
          </a:p>
          <a:p>
            <a:pPr lvl="2"/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lang="pt-BR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pt-BR" sz="1400" dirty="0">
                <a:solidFill>
                  <a:srgbClr val="267F99"/>
                </a:solidFill>
                <a:latin typeface="Consolas" panose="020B0609020204030204" pitchFamily="49" charset="0"/>
              </a:rPr>
              <a:t>dtype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(3,2) # Matriz de 3x2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75112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1051286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Listas como vectores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Uso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Trabajando con vectores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.array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vector1[0]</a:t>
            </a:r>
          </a:p>
          <a:p>
            <a:pPr lvl="2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vector1[4]</a:t>
            </a:r>
          </a:p>
          <a:p>
            <a:pPr lvl="2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vector1[1:3]</a:t>
            </a:r>
          </a:p>
          <a:p>
            <a:pPr lvl="2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vector1[1:-1]</a:t>
            </a:r>
          </a:p>
          <a:p>
            <a:pPr lvl="2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vector1[0:4:2]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000000"/>
                </a:solidFill>
              </a:rPr>
              <a:t>Métodos en </a:t>
            </a:r>
            <a:r>
              <a:rPr lang="es-ES" dirty="0" err="1">
                <a:solidFill>
                  <a:srgbClr val="000000"/>
                </a:solidFill>
              </a:rPr>
              <a:t>numpy</a:t>
            </a:r>
            <a:r>
              <a:rPr lang="es-ES" dirty="0">
                <a:solidFill>
                  <a:srgbClr val="000000"/>
                </a:solidFill>
              </a:rPr>
              <a:t> para vectores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11)            #[ 0  1  2  3  4  5  6  7  8  9 10]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(0., 2., 0.5)      #[ 0. 0.5 1.  1.5]</a:t>
            </a:r>
          </a:p>
          <a:p>
            <a:pPr lvl="3">
              <a:defRPr/>
            </a:pPr>
            <a:r>
              <a:rPr lang="es-ES" sz="14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.linspace</a:t>
            </a:r>
            <a:r>
              <a:rPr lang="en-US" sz="1400" dirty="0">
                <a:solidFill>
                  <a:srgbClr val="4A4A4A"/>
                </a:solidFill>
                <a:latin typeface="Consolas" panose="020B0609020204030204" pitchFamily="49" charset="0"/>
              </a:rPr>
              <a:t>(0., 1., 11</a:t>
            </a:r>
            <a:r>
              <a:rPr lang="en-US" sz="1400" i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)     #[ 0. 0.1 0.2 0.3 0.4 0.5 0.6 0.7 0.8 0.9 1. ]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.ones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                  #[ 1. 1. 1. 1. 1.]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.random.rand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#[ 0.34042503 0.4401839  0.82451019 0.50338825 0.90251413]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.random.randint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(0,100,5)  #[ 37 50 43 64 37]</a:t>
            </a:r>
            <a:endParaRPr lang="es-ES" dirty="0">
              <a:solidFill>
                <a:srgbClr val="000000"/>
              </a:solidFill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vectores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v1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.ones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A4A4A"/>
                </a:solidFill>
                <a:latin typeface="Consolas" panose="020B0609020204030204" pitchFamily="49" charset="0"/>
              </a:rPr>
              <a:t>v2 = v1[:]   !!!!!!!!!!!!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v2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.zeros_like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(v1)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V2[:] = 2</a:t>
            </a:r>
          </a:p>
        </p:txBody>
      </p:sp>
    </p:spTree>
    <p:extLst>
      <p:ext uri="{BB962C8B-B14F-4D97-AF65-F5344CB8AC3E}">
        <p14:creationId xmlns:p14="http://schemas.microsoft.com/office/powerpoint/2010/main" val="3232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1051286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vectores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/>
              </a:rPr>
              <a:t>Suma de elementos: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.sum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(v1)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Suma:</a:t>
            </a:r>
            <a:r>
              <a:rPr lang="es-ES" sz="1400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(v1,v2) 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v1+v2    6+v1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Resta:</a:t>
            </a:r>
            <a:r>
              <a:rPr lang="es-ES" sz="1400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.substract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(v1,v2) 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1-v2    6-v1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Multiplicación(elemento a elemento):  </a:t>
            </a:r>
            <a:r>
              <a:rPr lang="es-ES" sz="1800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.multiply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(v1,v2)  v1*v2    6*v1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kumimoji="0" lang="es-E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Division</a:t>
            </a: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(elemento a elemento):      </a:t>
            </a:r>
            <a:r>
              <a:rPr lang="es-ES" sz="1800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.divide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(v1,v2)    v1/v2    v1/2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dirty="0" err="1">
                <a:solidFill>
                  <a:srgbClr val="000000"/>
                </a:solidFill>
              </a:rPr>
              <a:t>Raiz</a:t>
            </a:r>
            <a:r>
              <a:rPr lang="es-ES" dirty="0">
                <a:solidFill>
                  <a:srgbClr val="000000"/>
                </a:solidFill>
              </a:rPr>
              <a:t> cuadrada: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.sqrt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(v1)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dirty="0">
                <a:solidFill>
                  <a:srgbClr val="000000"/>
                </a:solidFill>
              </a:rPr>
              <a:t>Redondeo: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(v1,2)  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redondeo a dos decimales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alt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altLang="es-ES" sz="1400" dirty="0" err="1">
                <a:latin typeface="Consolas" panose="020B0609020204030204" pitchFamily="49" charset="0"/>
              </a:rPr>
              <a:t>exp</a:t>
            </a:r>
            <a:r>
              <a:rPr lang="es-ES" altLang="es-ES" sz="1400" dirty="0">
                <a:latin typeface="Consolas" panose="020B0609020204030204" pitchFamily="49" charset="0"/>
              </a:rPr>
              <a:t>(v1)  </a:t>
            </a:r>
            <a:r>
              <a:rPr lang="es-ES" alt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altLang="es-ES" sz="1400" dirty="0" err="1">
                <a:latin typeface="Consolas" panose="020B0609020204030204" pitchFamily="49" charset="0"/>
              </a:rPr>
              <a:t>sin</a:t>
            </a:r>
            <a:r>
              <a:rPr lang="es-ES" altLang="es-ES" sz="1400" dirty="0">
                <a:latin typeface="Consolas" panose="020B0609020204030204" pitchFamily="49" charset="0"/>
              </a:rPr>
              <a:t>(v1) </a:t>
            </a:r>
            <a:r>
              <a:rPr lang="es-ES" alt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altLang="es-ES" sz="1400" dirty="0" err="1">
                <a:latin typeface="Consolas" panose="020B0609020204030204" pitchFamily="49" charset="0"/>
              </a:rPr>
              <a:t>cos</a:t>
            </a:r>
            <a:r>
              <a:rPr lang="es-ES" altLang="es-ES" sz="1400" dirty="0">
                <a:latin typeface="Consolas" panose="020B0609020204030204" pitchFamily="49" charset="0"/>
              </a:rPr>
              <a:t>(v1)  </a:t>
            </a:r>
            <a:r>
              <a:rPr lang="es-ES" altLang="es-ES" sz="1400" dirty="0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altLang="es-ES" sz="1400" dirty="0">
                <a:latin typeface="Consolas" panose="020B0609020204030204" pitchFamily="49" charset="0"/>
              </a:rPr>
              <a:t>log(v1) </a:t>
            </a:r>
            <a:r>
              <a:rPr lang="es-ES" alt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np.</a:t>
            </a:r>
            <a:r>
              <a:rPr lang="es-ES" altLang="es-ES" sz="1400" dirty="0" err="1">
                <a:latin typeface="Consolas" panose="020B0609020204030204" pitchFamily="49" charset="0"/>
              </a:rPr>
              <a:t>square</a:t>
            </a:r>
            <a:r>
              <a:rPr lang="es-ES" altLang="es-ES" sz="1400" dirty="0">
                <a:latin typeface="Consolas" panose="020B0609020204030204" pitchFamily="49" charset="0"/>
              </a:rPr>
              <a:t>(v1)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endParaRPr lang="es-ES" altLang="es-ES" sz="1400" dirty="0">
              <a:latin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altLang="es-ES" dirty="0"/>
              <a:t>Copiar </a:t>
            </a:r>
            <a:r>
              <a:rPr lang="es-ES" altLang="es-ES" dirty="0" err="1"/>
              <a:t>arrays</a:t>
            </a:r>
            <a:endParaRPr lang="es-ES" altLang="es-ES" dirty="0"/>
          </a:p>
          <a:p>
            <a:pPr lvl="3">
              <a:defRPr/>
            </a:pPr>
            <a:r>
              <a:rPr lang="es-ES" altLang="es-ES" sz="1400" dirty="0">
                <a:latin typeface="Consolas" panose="020B0609020204030204" pitchFamily="49" charset="0"/>
              </a:rPr>
              <a:t>v2 = v1</a:t>
            </a:r>
          </a:p>
          <a:p>
            <a:pPr lvl="3">
              <a:defRPr/>
            </a:pPr>
            <a:r>
              <a:rPr lang="es-ES" altLang="es-ES" sz="1400" dirty="0">
                <a:latin typeface="Consolas" panose="020B0609020204030204" pitchFamily="49" charset="0"/>
              </a:rPr>
              <a:t>v2</a:t>
            </a:r>
            <a:r>
              <a:rPr lang="es-ES" alt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[3]</a:t>
            </a:r>
            <a:r>
              <a:rPr lang="es-ES" altLang="es-ES" sz="1400" dirty="0">
                <a:latin typeface="Consolas" panose="020B0609020204030204" pitchFamily="49" charset="0"/>
              </a:rPr>
              <a:t> = 6</a:t>
            </a:r>
          </a:p>
          <a:p>
            <a:pPr lvl="3">
              <a:defRPr/>
            </a:pP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es-ES" sz="1400" dirty="0">
                <a:latin typeface="Consolas" panose="020B0609020204030204" pitchFamily="49" charset="0"/>
              </a:rPr>
              <a:t> (v2)  # [1. 1. 1. 6. 1.]</a:t>
            </a:r>
          </a:p>
          <a:p>
            <a:pPr lvl="3">
              <a:defRPr/>
            </a:pP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es-ES" sz="1400" dirty="0">
                <a:latin typeface="Consolas" panose="020B0609020204030204" pitchFamily="49" charset="0"/>
              </a:rPr>
              <a:t> (v1)  # [1. 1. 1. 6. 1.]  </a:t>
            </a:r>
            <a:r>
              <a:rPr lang="es-ES" alt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!!!!!!!!!!!!!</a:t>
            </a:r>
          </a:p>
          <a:p>
            <a:pPr lvl="3">
              <a:defRPr/>
            </a:pPr>
            <a:endParaRPr lang="es-ES" altLang="es-E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v2 = v1.copy() ¿</a:t>
            </a:r>
            <a:r>
              <a:rPr kumimoji="0" lang="es-ES" alt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deepcopy</a:t>
            </a: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v2</a:t>
            </a: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[3]</a:t>
            </a: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6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(v2)  # [1. 1. 1. 6. 1.]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s-ES" alt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(v1)  # [1. 1. 1. 1. 1.]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72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10512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vectores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/>
              </a:rPr>
              <a:t>Operaciones estadísticas con vectores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.amax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(v1)  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.amin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(v1) 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.argmax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(v1) </a:t>
            </a: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.argmin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(v1)               #Primera posición donde está el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/min</a:t>
            </a:r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(v1)   </a:t>
            </a: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.var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(v1)   </a:t>
            </a:r>
            <a:r>
              <a:rPr lang="es-E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(v1)     # Media, varianza y desviación estándar</a:t>
            </a:r>
          </a:p>
        </p:txBody>
      </p:sp>
    </p:spTree>
    <p:extLst>
      <p:ext uri="{BB962C8B-B14F-4D97-AF65-F5344CB8AC3E}">
        <p14:creationId xmlns:p14="http://schemas.microsoft.com/office/powerpoint/2010/main" val="333929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1051286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Trabajando con matrices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108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.array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[1,2,3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],[4,5,6]]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matriz2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.array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xlist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ylist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lvl="3"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 =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.zeros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(3,2) # Matriz de 3x2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endParaRPr kumimoji="0" lang="pt-BR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>
              <a:defRPr/>
            </a:pPr>
            <a:endParaRPr lang="pt-BR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>
              <a:defRPr/>
            </a:pP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atriz1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[1][0] o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[1,0]  	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4</a:t>
            </a:r>
          </a:p>
          <a:p>
            <a:pPr lvl="3">
              <a:defRPr/>
            </a:pP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atriz1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[1,:]      		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[4,5,6]</a:t>
            </a:r>
          </a:p>
          <a:p>
            <a:pPr lvl="3">
              <a:defRPr/>
            </a:pP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atriz1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[0:1,2]    		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[3]</a:t>
            </a:r>
          </a:p>
          <a:p>
            <a:pPr lvl="3">
              <a:defRPr/>
            </a:pP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atriz1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[:,0:3:2]  		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[[1 3]</a:t>
            </a:r>
          </a:p>
          <a:p>
            <a:pPr lvl="3"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		   [4 6]]</a:t>
            </a:r>
          </a:p>
          <a:p>
            <a:pPr lvl="3"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matrices</a:t>
            </a:r>
          </a:p>
          <a:p>
            <a:pPr lvl="3"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</a:rPr>
              <a:t>np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(matriz1)</a:t>
            </a:r>
            <a:r>
              <a:rPr lang="es-ES" sz="1400" dirty="0">
                <a:solidFill>
                  <a:srgbClr val="000000"/>
                </a:solidFill>
                <a:latin typeface="Calibri" panose="020F0502020204030204"/>
              </a:rPr>
              <a:t>		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#  (2,3 )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.shape[0]  		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2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.shape[1]  		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3</a:t>
            </a:r>
          </a:p>
          <a:p>
            <a:pPr lvl="3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matriz2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.eye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 		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Identidad 5x5 </a:t>
            </a:r>
            <a:r>
              <a:rPr kumimoji="0" lang="es-ES" sz="14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endParaRPr kumimoji="0" lang="es-ES" sz="14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>
              <a:defRPr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>
              <a:defRPr/>
            </a:pPr>
            <a:r>
              <a:rPr lang="pt-BR" sz="14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[1,2,3,4,5,6]</a:t>
            </a:r>
          </a:p>
          <a:p>
            <a:pPr lvl="3">
              <a:defRPr/>
            </a:pPr>
            <a:r>
              <a:rPr lang="pt-BR" sz="1400" dirty="0">
                <a:solidFill>
                  <a:srgbClr val="001080"/>
                </a:solidFill>
                <a:latin typeface="Consolas" panose="020B0609020204030204" pitchFamily="49" charset="0"/>
              </a:rPr>
              <a:t>matriz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pt-BR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(lista).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reshape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(3,2) 	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[[1 2]</a:t>
            </a:r>
          </a:p>
          <a:p>
            <a:pPr lvl="3"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		   	   [3 4]</a:t>
            </a:r>
          </a:p>
          <a:p>
            <a:pPr lvl="3">
              <a:defRPr/>
            </a:pP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				   [5 6]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lvl="3">
              <a:defRPr/>
            </a:pPr>
            <a:r>
              <a:rPr lang="pt-BR" sz="1400" dirty="0">
                <a:solidFill>
                  <a:srgbClr val="001080"/>
                </a:solidFill>
                <a:latin typeface="Consolas" panose="020B0609020204030204" pitchFamily="49" charset="0"/>
              </a:rPr>
              <a:t>matriz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pt-BR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np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linspace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(1,30,30).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reshape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(5,6)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89322" y="558496"/>
            <a:ext cx="51582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Tipos de variables Numéricas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Entero -  Real (flotante) – Complejo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Operadores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/>
              <a:t>Aritméticos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Suma                    +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Resta                     -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Producto              *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División                 /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División entera   //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Módulo (resto)   %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Exponente          **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/>
              <a:t>Asignación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Simple                         =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Suma y asignación   +=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Resta y asignación    -=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Producto y asigna.    *=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Cociente y asigna.     /=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3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99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107574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T5.- Vectores y Matrices (</a:t>
            </a:r>
            <a:r>
              <a:rPr lang="es-ES" dirty="0" err="1"/>
              <a:t>numpy</a:t>
            </a:r>
            <a:r>
              <a:rPr lang="es-ES" dirty="0"/>
              <a:t>):</a:t>
            </a:r>
          </a:p>
          <a:p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</a:rPr>
              <a:t>Operaciones con matrices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.array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[1,2,3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],[4,5,6]]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21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[5 7 9]</a:t>
            </a: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[6 15]</a:t>
            </a:r>
          </a:p>
          <a:p>
            <a:pPr lvl="3"/>
            <a:endParaRPr lang="pt-BR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6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[4 5 6] Fila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máximos por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columna</a:t>
            </a:r>
            <a:endParaRPr lang="pt-BR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[3 6]   Columna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máximos por fila</a:t>
            </a:r>
          </a:p>
          <a:p>
            <a:pPr lvl="3"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5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Convierte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la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matriz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vector (1,2,3,4,5,6) y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devuelve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la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posición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6">
                    <a:lumMod val="75000"/>
                  </a:schemeClr>
                </a:solidFill>
              </a:rPr>
              <a:t>max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[1 1 1] Fila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posición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máximo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cada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columna</a:t>
            </a:r>
            <a:endParaRPr lang="pt-BR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pt-B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.argmax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[2 2]   Columna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posición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máximo </a:t>
            </a:r>
            <a:r>
              <a:rPr lang="pt-BR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B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cada fila</a:t>
            </a:r>
          </a:p>
          <a:p>
            <a:pPr lvl="3"/>
            <a:endParaRPr lang="pt-BR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Matriz </a:t>
            </a:r>
            <a:r>
              <a:rPr lang="pt-BR" dirty="0" err="1">
                <a:solidFill>
                  <a:srgbClr val="000000"/>
                </a:solidFill>
              </a:rPr>
              <a:t>transpuesta</a:t>
            </a:r>
            <a:endParaRPr lang="pt-BR" dirty="0">
              <a:solidFill>
                <a:srgbClr val="000000"/>
              </a:solidFill>
            </a:endParaRPr>
          </a:p>
          <a:p>
            <a:pPr lvl="4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matriz2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matriz1.T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108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/>
            <a:r>
              <a:rPr lang="pt-BR" dirty="0">
                <a:solidFill>
                  <a:srgbClr val="000000"/>
                </a:solidFill>
              </a:rPr>
              <a:t>	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3"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4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8465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T6.- Entrada y salida. Datos. </a:t>
            </a:r>
            <a:r>
              <a:rPr lang="es-ES" dirty="0" err="1"/>
              <a:t>Matplotlib</a:t>
            </a:r>
            <a:r>
              <a:rPr lang="es-ES" dirty="0"/>
              <a:t> (1 semana)</a:t>
            </a:r>
          </a:p>
          <a:p>
            <a:endParaRPr lang="es-ES" dirty="0"/>
          </a:p>
          <a:p>
            <a:r>
              <a:rPr lang="es-ES" dirty="0"/>
              <a:t>Escritura en fichero </a:t>
            </a:r>
          </a:p>
          <a:p>
            <a:r>
              <a:rPr lang="es-ES" dirty="0"/>
              <a:t>Lectura desde fichero (poner límites)</a:t>
            </a:r>
          </a:p>
          <a:p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6904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58F0388-01EF-4489-7189-1069CCE5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57481"/>
              </p:ext>
            </p:extLst>
          </p:nvPr>
        </p:nvGraphicFramePr>
        <p:xfrm>
          <a:off x="567813" y="101600"/>
          <a:ext cx="11282516" cy="66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284">
                  <a:extLst>
                    <a:ext uri="{9D8B030D-6E8A-4147-A177-3AD203B41FA5}">
                      <a16:colId xmlns:a16="http://schemas.microsoft.com/office/drawing/2014/main" val="3806817528"/>
                    </a:ext>
                  </a:extLst>
                </a:gridCol>
                <a:gridCol w="7020232">
                  <a:extLst>
                    <a:ext uri="{9D8B030D-6E8A-4147-A177-3AD203B41FA5}">
                      <a16:colId xmlns:a16="http://schemas.microsoft.com/office/drawing/2014/main" val="148835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CONTENIDO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 (5-9 Septiembre)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T1.- Introducción Anaconda Spyder/Uso de consola como calculadora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2 (5-9 Septiembre)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T1.- Sintaxis básica. Tipos de datos. Variables Numéricas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2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3 (5-9 Septiembre)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T1.- Booleanos.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 Operadores. Métodos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4 (5-9 Septiembre)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T2.- Programación Básica. Control de Flujo 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5 (3-8 Octubre)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T2.- Programación Básica. Bucles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8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6 (10-15 Octubre)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T2.- Programación Básica.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5396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7 (17-22 Octubre)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PEI 1 T1 y 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617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T3.-  </a:t>
                      </a:r>
                      <a:r>
                        <a:rPr lang="es-ES" dirty="0"/>
                        <a:t>Estructuras de datos. Listas. Tuplas. Diccionarios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56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8 (24-28 Octubre)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T3.-  </a:t>
                      </a:r>
                      <a:r>
                        <a:rPr lang="es-ES" dirty="0"/>
                        <a:t>Estructuras de datos. Bucles sobre listas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1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9 (2-4 Noviembre) (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No Martes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dirty="0"/>
                        <a:t>T4.- Funciones en Python 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10 (7-11 Noviembre) (</a:t>
                      </a:r>
                      <a:r>
                        <a:rPr lang="es-E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Jueves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s-ES" dirty="0"/>
                        <a:t>T4.- Funciones en Python 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0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11 (15-18 Noviembre)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T4.- Funciones en Python. II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12 (21-25 Noviembre)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T5.- Vectores y Matrices  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80001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13 (28 Nov- 2 Diciembre)</a:t>
                      </a:r>
                    </a:p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                     (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5-9 Diciembre Puente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PEI 2 T1, T2, T3 y T4</a:t>
                      </a:r>
                      <a:endParaRPr lang="es-E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6134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T5.- Vectores y Matrices II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6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14  (12-16 Diciembre)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T5.- Vectores y Matrices III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23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Semana 15 (19 -22 Diciembre)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T6 Ficheros-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Matplotlib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3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9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89322" y="558496"/>
            <a:ext cx="74192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Tipos de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Numéricas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Booleanos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True  False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Operadores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/>
              <a:t>Lógicos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AND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Devolverá False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OR        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 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Devolverá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endParaRPr lang="es-E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dirty="0"/>
              <a:t>NOT       </a:t>
            </a:r>
            <a:r>
              <a:rPr lang="es-E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     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Devolverá False</a:t>
            </a:r>
            <a:endParaRPr lang="es-E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Comparación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Menor                  &lt;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Mayor                   &gt;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Menor o igual     &lt;=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Mayor o igual      &gt;=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Igual                      ==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Distinto                 !=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7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72895" y="563971"/>
            <a:ext cx="74192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Tipos de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Numéricas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Booleanos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Cadenas de caracteres (</a:t>
            </a:r>
            <a:r>
              <a:rPr lang="es-ES" dirty="0" err="1"/>
              <a:t>string</a:t>
            </a:r>
            <a:r>
              <a:rPr lang="es-ES" dirty="0"/>
              <a:t>)</a:t>
            </a:r>
          </a:p>
          <a:p>
            <a:pPr lvl="3"/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mensaje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 es un mensaje de texto'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mensaje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“Esto es un mensaje de texto”</a:t>
            </a:r>
          </a:p>
          <a:p>
            <a:pPr lvl="3"/>
            <a:endParaRPr lang="es-ES" sz="12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Operadores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Concatenar       +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Multiplicar        *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Datos de tipo </a:t>
            </a: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None</a:t>
            </a:r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lvl="3"/>
            <a:r>
              <a:rPr lang="es-ES" dirty="0"/>
              <a:t>variable = </a:t>
            </a:r>
            <a:r>
              <a:rPr lang="es-ES" dirty="0" err="1"/>
              <a:t>None</a:t>
            </a:r>
            <a:r>
              <a:rPr lang="es-ES" dirty="0"/>
              <a:t>  (Variable declarada sin valor)</a:t>
            </a:r>
          </a:p>
          <a:p>
            <a:pPr lvl="3"/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Identificador de tipo y conversiones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Conversión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Str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Int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Float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Bool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2571750" lvl="5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7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323701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T2.- Programación Básica. Control de Flujo (3 semanas)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Sentencias condicionales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pPr lvl="4"/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Indentación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s-E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F8255E-396A-3816-5E0F-B6A28C910F13}"/>
              </a:ext>
            </a:extLst>
          </p:cNvPr>
          <p:cNvSpPr txBox="1"/>
          <p:nvPr/>
        </p:nvSpPr>
        <p:spPr>
          <a:xfrm>
            <a:off x="4335643" y="1095374"/>
            <a:ext cx="414728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4"/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  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4"/>
            <a:r>
              <a:rPr lang="es-ES" sz="1400" dirty="0">
                <a:solidFill>
                  <a:srgbClr val="AF00DB"/>
                </a:solidFill>
                <a:latin typeface="Consolas" panose="020B0609020204030204" pitchFamily="49" charset="0"/>
              </a:rPr>
              <a:t>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pPr lvl="4"/>
            <a:endParaRPr lang="es-ES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lvl="4"/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s-E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FD43DF-54CA-17BA-A46E-AB95D6A8651B}"/>
              </a:ext>
            </a:extLst>
          </p:cNvPr>
          <p:cNvSpPr/>
          <p:nvPr/>
        </p:nvSpPr>
        <p:spPr>
          <a:xfrm>
            <a:off x="3564517" y="1418141"/>
            <a:ext cx="1976637" cy="85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5E924B-D99F-F08B-1CF6-D4AC3DD32D2C}"/>
              </a:ext>
            </a:extLst>
          </p:cNvPr>
          <p:cNvSpPr/>
          <p:nvPr/>
        </p:nvSpPr>
        <p:spPr>
          <a:xfrm>
            <a:off x="3564517" y="2472793"/>
            <a:ext cx="1976637" cy="1726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EB7FC25-2658-5D2A-EC0D-1A7F51DD2850}"/>
              </a:ext>
            </a:extLst>
          </p:cNvPr>
          <p:cNvSpPr/>
          <p:nvPr/>
        </p:nvSpPr>
        <p:spPr>
          <a:xfrm>
            <a:off x="6424800" y="1338462"/>
            <a:ext cx="1976637" cy="3047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47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04176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T2.- Programación Básica. Control de Flujo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Ejecuciones iterativas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Bucles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dirty="0"/>
              <a:t>	</a:t>
            </a:r>
            <a:r>
              <a:rPr lang="es-ES" dirty="0" err="1"/>
              <a:t>range</a:t>
            </a:r>
            <a:r>
              <a:rPr lang="es-ES" dirty="0"/>
              <a:t> – break – continue</a:t>
            </a:r>
          </a:p>
          <a:p>
            <a:pPr lvl="3"/>
            <a:endParaRPr lang="es-ES" dirty="0"/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R="0" lvl="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sz="1400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endParaRPr lang="es-E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  <a:endParaRPr lang="es-ES" sz="14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   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  <a:endParaRPr lang="es-ES" sz="14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letra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7678D95-7078-6537-8DCF-4492DE181909}"/>
              </a:ext>
            </a:extLst>
          </p:cNvPr>
          <p:cNvSpPr/>
          <p:nvPr/>
        </p:nvSpPr>
        <p:spPr>
          <a:xfrm>
            <a:off x="3690452" y="3257123"/>
            <a:ext cx="1976637" cy="85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7A0B2F-D0E4-8C83-E035-92838727B1C6}"/>
              </a:ext>
            </a:extLst>
          </p:cNvPr>
          <p:cNvSpPr/>
          <p:nvPr/>
        </p:nvSpPr>
        <p:spPr>
          <a:xfrm>
            <a:off x="3690451" y="4318447"/>
            <a:ext cx="1976637" cy="1325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455340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T3.- Estructuras de datos (2 semanas)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Listas</a:t>
            </a:r>
          </a:p>
          <a:p>
            <a:pPr lvl="3"/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Operaciones con listas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Lista[0]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Lista[:1]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Lista[-1]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Lista[0:2]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Lista[0:2:2]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Funciones para listas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Len()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Lista.index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Lista.append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Lista.extend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Lista.insert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Lista.remove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Lista.co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Strings</a:t>
            </a:r>
            <a:r>
              <a:rPr lang="es-ES" dirty="0"/>
              <a:t> como listas</a:t>
            </a:r>
          </a:p>
          <a:p>
            <a:pPr marL="1085850" lvl="3"/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mensaje = 'Esto es un mensaje de texto'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(mensaje)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mensaje.find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mensaje.upper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mensaje.lower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44E42A-9337-6E7C-116E-3AF59F40E834}"/>
              </a:ext>
            </a:extLst>
          </p:cNvPr>
          <p:cNvSpPr txBox="1"/>
          <p:nvPr/>
        </p:nvSpPr>
        <p:spPr>
          <a:xfrm>
            <a:off x="5261907" y="1921882"/>
            <a:ext cx="445827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s-E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[1,2,3,4,5,1,2,3,4,5]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[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</a:t>
            </a:r>
            <a:r>
              <a:rPr lang="es-E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[1,2,3,4,5,6]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E4E275-7CB6-71CD-7759-334E4F2D6693}"/>
              </a:ext>
            </a:extLst>
          </p:cNvPr>
          <p:cNvSpPr/>
          <p:nvPr/>
        </p:nvSpPr>
        <p:spPr>
          <a:xfrm>
            <a:off x="5261907" y="1921882"/>
            <a:ext cx="4374883" cy="101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31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03855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T3.- Estructuras de datos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Listas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Tuplas (inmutable)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Diccionarios</a:t>
            </a:r>
          </a:p>
          <a:p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diccionario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'fruta1'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'melocotón’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'fruta2'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'piña’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'fruta3'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'naranja clementina’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Operaciones con diccionarios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Diccionario_nuevo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Diccionario[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‘fruta1’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diccionario[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‘fruta4</a:t>
            </a:r>
            <a:r>
              <a:rPr lang="es-ES" sz="1400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sz="1400" dirty="0">
                <a:solidFill>
                  <a:srgbClr val="C00000"/>
                </a:solidFill>
                <a:latin typeface="Consolas" panose="020B0609020204030204" pitchFamily="49" charset="0"/>
              </a:rPr>
              <a:t>‘papaya’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Funciones para diccionarios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/>
              <a:t>del diccionario[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'fruta2’</a:t>
            </a:r>
            <a:r>
              <a:rPr lang="es-ES" sz="1400" dirty="0"/>
              <a:t>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list</a:t>
            </a:r>
            <a:r>
              <a:rPr lang="es-ES" sz="1400" dirty="0"/>
              <a:t>(diccionario)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sorted</a:t>
            </a:r>
            <a:r>
              <a:rPr lang="es-ES" sz="1400" dirty="0"/>
              <a:t>(diccionario)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‘sandia’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002060"/>
                </a:solidFill>
              </a:rPr>
              <a:t>in</a:t>
            </a:r>
            <a:r>
              <a:rPr lang="es-ES" sz="1400" dirty="0"/>
              <a:t> diccionario  (True </a:t>
            </a:r>
            <a:r>
              <a:rPr lang="es-ES" sz="1400" dirty="0" err="1"/>
              <a:t>or</a:t>
            </a:r>
            <a:r>
              <a:rPr lang="es-ES" sz="1400" dirty="0"/>
              <a:t> False)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dirty="0"/>
          </a:p>
          <a:p>
            <a:pPr lvl="3"/>
            <a:endParaRPr lang="es-E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3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8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CDED8-AD01-A373-19C8-A7CF6108F086}"/>
              </a:ext>
            </a:extLst>
          </p:cNvPr>
          <p:cNvSpPr txBox="1"/>
          <p:nvPr/>
        </p:nvSpPr>
        <p:spPr>
          <a:xfrm>
            <a:off x="1434568" y="262822"/>
            <a:ext cx="5038559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TEMARIO.</a:t>
            </a:r>
          </a:p>
          <a:p>
            <a:endParaRPr lang="es-ES" dirty="0"/>
          </a:p>
          <a:p>
            <a:r>
              <a:rPr lang="es-ES" dirty="0"/>
              <a:t>T3.- Estructuras de datos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Listas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Tuplas (inmutable)  mencionar</a:t>
            </a:r>
          </a:p>
          <a:p>
            <a:pPr lvl="2"/>
            <a:r>
              <a:rPr lang="es-E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Operaciones con tuplas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tupla[0]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tupla[:1]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Funciones para tuplas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Len()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tupla.index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tupla.co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3"/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Diccionarios   (mencionar)</a:t>
            </a:r>
          </a:p>
          <a:p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diccionario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'fruta1'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'melocotón’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'fruta2'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'piña’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'fruta3'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'naranja clementina’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Operaciones con diccionarios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Diccionario_nuevo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Diccionario[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‘fruta1’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diccionario[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‘fruta4</a:t>
            </a:r>
            <a:r>
              <a:rPr lang="es-ES" sz="1400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sz="1400" dirty="0">
                <a:solidFill>
                  <a:srgbClr val="C00000"/>
                </a:solidFill>
                <a:latin typeface="Consolas" panose="020B0609020204030204" pitchFamily="49" charset="0"/>
              </a:rPr>
              <a:t>‘papaya’</a:t>
            </a:r>
          </a:p>
          <a:p>
            <a:pPr lvl="3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08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6A4581EECA194894DC492FB001E395" ma:contentTypeVersion="4" ma:contentTypeDescription="Crear nuevo documento." ma:contentTypeScope="" ma:versionID="2e931f43cb2bbc42398b3be16b280b2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796d779bc9b650e8179e12be9392cc6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32128-91BC-4ED5-9255-217E5A6734CB}"/>
</file>

<file path=customXml/itemProps2.xml><?xml version="1.0" encoding="utf-8"?>
<ds:datastoreItem xmlns:ds="http://schemas.openxmlformats.org/officeDocument/2006/customXml" ds:itemID="{5FA8746B-89BD-4354-8BAD-172752111B57}"/>
</file>

<file path=customXml/itemProps3.xml><?xml version="1.0" encoding="utf-8"?>
<ds:datastoreItem xmlns:ds="http://schemas.openxmlformats.org/officeDocument/2006/customXml" ds:itemID="{135C3F23-1BD3-4745-BBB5-CA81B094F4AA}"/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2671</Words>
  <Application>Microsoft Office PowerPoint</Application>
  <PresentationFormat>Panorámica</PresentationFormat>
  <Paragraphs>511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fj.devicente@upm.es</dc:creator>
  <cp:lastModifiedBy>fj.devicente@upm.es</cp:lastModifiedBy>
  <cp:revision>9</cp:revision>
  <dcterms:created xsi:type="dcterms:W3CDTF">2022-06-24T06:46:28Z</dcterms:created>
  <dcterms:modified xsi:type="dcterms:W3CDTF">2022-07-05T10:47:33Z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