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84" r:id="rId5"/>
    <p:sldId id="264" r:id="rId6"/>
    <p:sldId id="258" r:id="rId7"/>
    <p:sldId id="291" r:id="rId8"/>
    <p:sldId id="297" r:id="rId9"/>
    <p:sldId id="288" r:id="rId10"/>
    <p:sldId id="290" r:id="rId11"/>
    <p:sldId id="289" r:id="rId12"/>
    <p:sldId id="292" r:id="rId13"/>
    <p:sldId id="293" r:id="rId14"/>
    <p:sldId id="294" r:id="rId15"/>
    <p:sldId id="295" r:id="rId16"/>
    <p:sldId id="286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0E686"/>
    <a:srgbClr val="FAB16C"/>
    <a:srgbClr val="C670E0"/>
    <a:srgbClr val="FAED5C"/>
    <a:srgbClr val="999999"/>
    <a:srgbClr val="AF00DB"/>
    <a:srgbClr val="19232D"/>
    <a:srgbClr val="EE6772"/>
    <a:srgbClr val="57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C1135-2984-446A-8036-72C1A2C1A98D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8B230-6C75-4F2A-A51E-48F04DEC17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25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6C38-22BF-44EC-ADF5-D454266E1FE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19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98D67-440E-4225-BFA9-0FB712B8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11E236-0670-4060-99F3-1FF261DF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026E13-0BDE-4617-93F7-CBAE8E6C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3BC9-C86F-401B-86E3-CF6C95FE3066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9B341-01F8-47C9-B534-F658A0F7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3D8F0-5C52-4974-9734-C7DEA20C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9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9437A-7B02-430B-B72D-C4D3D965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F37DF4-5350-47FA-B094-00582531A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EA5E6-0D31-4FE5-8EDA-B05790DD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1B4-A253-4A30-A268-81E48E766054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96ADC-77B8-4E03-965A-2B9404B1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2FC30-0521-4521-BB00-7BFC0A8A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1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B38B8F-B134-476E-ADB8-CB81452AE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12611B-B003-451E-8E2D-5F642776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343C29-F01B-4B2B-8C18-58AC382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669C-875B-459F-A8E5-90F36EE71781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F1F84-404C-4BF4-9E29-D4BB42CA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7EFF26-342D-48A0-BF26-D36A3E7B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13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592BB-6BBE-481F-AF70-419ED168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5E6B67-111C-4DE8-8CEB-79D4CD4B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A6A4F3-9675-4A71-878A-F150DD28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C0ED-FFB7-4427-8FFA-EF4F1C63A533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AE33E-81A4-4A75-8E87-E391E23B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5D9E72-0A43-4B74-8741-85B4C5D9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90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C530A-A7B5-4DE5-A53F-CFA6F736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9D0D92-8196-4786-837B-E58C6A5E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533CEA-EDD2-4463-8655-96587391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960D-D6B7-467B-A3A4-0567245E9846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9ECDB4-7B45-43A9-AB7A-229EF74F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E1026-2BEC-4F43-A9CA-2C16F3F4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2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2FF52-794F-412D-A840-73775A8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E0642-241B-4E1D-8EC3-BC3C5601B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CD4E2A-03BD-47C6-A755-B8C7061E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70E217-48C0-44D8-B57E-990DBBF5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EE5-7687-40EC-AA83-BB5E874983B5}" type="datetime1">
              <a:rPr lang="es-ES" smtClean="0"/>
              <a:t>03/11/2022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EF4BAC-23F5-4FEF-87FB-6EF1100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04F615-FE39-4954-A52D-0DB1B82D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7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5827B-E7D8-42F9-8827-7669961C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D7B3E5-2661-457C-9DF3-DDC68512F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AFD543-A671-429F-8CD1-1C17A2EE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C62449-C2FD-4D16-B9ED-26A380011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8263CC-25D9-48CC-995B-1D491827F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CD1248-A53B-4D8E-91B4-6D15B4F1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4EA-FCDD-437E-A2FC-26C0AE13DD86}" type="datetime1">
              <a:rPr lang="es-ES" smtClean="0"/>
              <a:t>03/11/2022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063371-EB49-4FC7-9DF7-9467098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AFF569-4235-4726-B6E1-E9B59F00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78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001E6-584C-48D5-AFD5-813F0BC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3EA412-689B-49A5-9AFF-3046F356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ADFA-344D-41BE-827B-963A6B4FE7E1}" type="datetime1">
              <a:rPr lang="es-ES" smtClean="0"/>
              <a:t>03/11/2022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41C214-E5D1-4EF0-8791-7278C6A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6A1A67-A527-4AEF-9831-4C21DAEB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83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1100E8-438B-4487-8C7C-CB469BBE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8F2D-61AC-443B-A942-9D691C14B723}" type="datetime1">
              <a:rPr lang="es-ES" smtClean="0"/>
              <a:t>03/11/2022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AD808F-9598-45C0-B163-9A831E95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2B758D-4AF3-4F74-BC11-4EF3DB36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43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CB4B7-4920-4695-9855-71E26B48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4082C-83DB-444B-A3A7-F7A07F0E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9C3B54-A725-454B-840C-BF4F0B29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8648D7-6334-4C32-BA04-27A0B86C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3F91-2B92-48DC-8D83-7E5F4F987678}" type="datetime1">
              <a:rPr lang="es-ES" smtClean="0"/>
              <a:t>03/11/2022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9D4841-F586-4329-9B3A-D7CD1CD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E23A-992E-472E-B2AB-D9804300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4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DF324-8256-45FA-82B3-EF5D833F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273A47-A47C-4536-8A9D-C9D7771CE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5F136D-333F-48EC-B889-369B5B243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D264A8-1DDF-43BD-9B87-8534C3F6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6D6D-D7EF-4E22-A95B-91D7048AAD45}" type="datetime1">
              <a:rPr lang="es-ES" smtClean="0"/>
              <a:t>03/11/2022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F85A2E-0188-4656-A491-E0C28236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915985-219D-4099-8BB2-F970E8F7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87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45915A-2EB6-4C9C-9142-91884E30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9A241D-BB76-4B4A-923F-48351FF0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9361EA-E545-49DA-9153-07B37802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3B27-D646-4691-B2F8-8DC1ED953B67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7714B-9F57-432C-A078-8C12AC78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A9A094-7DA6-4315-A753-391050622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anantonio.hernandez@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victorjavier.llorente@upm.es" TargetMode="External"/><Relationship Id="rId4" Type="http://schemas.openxmlformats.org/officeDocument/2006/relationships/hyperlink" Target="mailto:fj.devicente@upm.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423" y="1483795"/>
            <a:ext cx="9144000" cy="1655762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2"/>
                </a:solidFill>
                <a:latin typeface="Arial (Titulos)"/>
              </a:rPr>
              <a:t>TEMA 3: Estructuras de datos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CB9D8926-E7BC-0F9B-32C4-864AC5FEB0FE}"/>
              </a:ext>
            </a:extLst>
          </p:cNvPr>
          <p:cNvSpPr txBox="1">
            <a:spLocks/>
          </p:cNvSpPr>
          <p:nvPr/>
        </p:nvSpPr>
        <p:spPr>
          <a:xfrm>
            <a:off x="1438423" y="31395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latin typeface="Arial (cuerpo)"/>
              </a:rPr>
              <a:t>Dpto. de Matemática Aplicada a la Ingeniería Aeroespacial</a:t>
            </a:r>
          </a:p>
          <a:p>
            <a:endParaRPr lang="es-ES" sz="3200" dirty="0">
              <a:latin typeface="Arial (cuerpo)"/>
            </a:endParaRPr>
          </a:p>
          <a:p>
            <a:r>
              <a:rPr lang="es-ES" sz="3200" dirty="0">
                <a:latin typeface="Arial (cuerpo)"/>
              </a:rPr>
              <a:t>Informática, 1</a:t>
            </a:r>
            <a:r>
              <a:rPr lang="es-ES" sz="3200" baseline="30000" dirty="0">
                <a:latin typeface="Arial (cuerpo)"/>
              </a:rPr>
              <a:t>er</a:t>
            </a:r>
            <a:r>
              <a:rPr lang="es-ES" sz="3200" dirty="0">
                <a:latin typeface="Arial (cuerpo)"/>
              </a:rPr>
              <a:t> semestre</a:t>
            </a:r>
          </a:p>
          <a:p>
            <a:r>
              <a:rPr lang="es-ES" sz="3200" dirty="0">
                <a:latin typeface="Arial (cuerpo)"/>
              </a:rPr>
              <a:t>2022 – 2023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6826BBA-1757-213A-D997-83CA21B9B1DF}"/>
              </a:ext>
            </a:extLst>
          </p:cNvPr>
          <p:cNvSpPr txBox="1">
            <a:spLocks/>
          </p:cNvSpPr>
          <p:nvPr/>
        </p:nvSpPr>
        <p:spPr>
          <a:xfrm>
            <a:off x="1438423" y="5680493"/>
            <a:ext cx="5900468" cy="100929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b="1" dirty="0">
                <a:latin typeface="Arial (cuerpo)"/>
              </a:rPr>
              <a:t>Profesor: </a:t>
            </a:r>
            <a:r>
              <a:rPr lang="es-ES" sz="1400" dirty="0">
                <a:latin typeface="Arial (cuerpo)"/>
              </a:rPr>
              <a:t>Juan Antonio Hernández Ramos (</a:t>
            </a:r>
            <a:r>
              <a:rPr lang="es-ES" sz="1400" dirty="0">
                <a:latin typeface="Arial (cuerpo)"/>
                <a:hlinkClick r:id="rId3"/>
              </a:rPr>
              <a:t>juanantonio.hernandez@upm.es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Coordinador: </a:t>
            </a:r>
            <a:r>
              <a:rPr lang="es-ES" sz="1400" dirty="0">
                <a:latin typeface="Arial (cuerpo)"/>
              </a:rPr>
              <a:t>Javier de Vicente Buendía (</a:t>
            </a:r>
            <a:r>
              <a:rPr lang="es-ES" sz="1400" dirty="0">
                <a:latin typeface="Arial (cuerpo)"/>
                <a:hlinkClick r:id="rId4"/>
              </a:rPr>
              <a:t>fj.devicente@upm.es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Colaborador: </a:t>
            </a:r>
            <a:r>
              <a:rPr lang="es-ES" sz="1400" dirty="0">
                <a:latin typeface="Arial (cuerpo)"/>
              </a:rPr>
              <a:t>Víctor Javier Llorente Lázaro (</a:t>
            </a:r>
            <a:r>
              <a:rPr lang="es-ES" sz="1400" dirty="0">
                <a:latin typeface="Arial (cuerpo)"/>
                <a:hlinkClick r:id="rId5"/>
              </a:rPr>
              <a:t>victorjavier.llorente@upm.es</a:t>
            </a:r>
            <a:r>
              <a:rPr lang="es-ES" sz="1400" dirty="0">
                <a:latin typeface="Arial (cuerpo)"/>
              </a:rPr>
              <a:t>)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8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10</a:t>
            </a:fld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3E6E9F-4105-FA0B-9B41-2F0A7BFB7854}"/>
              </a:ext>
            </a:extLst>
          </p:cNvPr>
          <p:cNvSpPr txBox="1"/>
          <p:nvPr/>
        </p:nvSpPr>
        <p:spPr>
          <a:xfrm>
            <a:off x="898528" y="2062874"/>
            <a:ext cx="4875053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Lista de cuadrados</a:t>
            </a: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[i **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Copia profunda</a:t>
            </a: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endParaRPr lang="pt-B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pt-B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127FE2C-2B98-A449-5EA5-8F3816FDE51A}"/>
              </a:ext>
            </a:extLst>
          </p:cNvPr>
          <p:cNvSpPr txBox="1"/>
          <p:nvPr/>
        </p:nvSpPr>
        <p:spPr>
          <a:xfrm>
            <a:off x="898528" y="4277862"/>
            <a:ext cx="4875053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Lista de cuadrados</a:t>
            </a: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[i **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Copia superficial</a:t>
            </a: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[:]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C8C0DBE-09CA-AE51-50BB-E14D06081998}"/>
              </a:ext>
            </a:extLst>
          </p:cNvPr>
          <p:cNvSpPr txBox="1"/>
          <p:nvPr/>
        </p:nvSpPr>
        <p:spPr>
          <a:xfrm>
            <a:off x="6111358" y="2678427"/>
            <a:ext cx="3270447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4, 9] [0, 1, 4, 9]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9] [0, 1, 9]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4B9DB3E-6778-CDC0-704F-BC9BD88CE286}"/>
              </a:ext>
            </a:extLst>
          </p:cNvPr>
          <p:cNvSpPr txBox="1"/>
          <p:nvPr/>
        </p:nvSpPr>
        <p:spPr>
          <a:xfrm>
            <a:off x="6111358" y="4893415"/>
            <a:ext cx="3270447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4, 9] [0, 1, 4, 9]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9] [0, 1, 4, 9]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26EB839-9D0F-2267-5AF7-F5565829F586}"/>
              </a:ext>
            </a:extLst>
          </p:cNvPr>
          <p:cNvSpPr txBox="1"/>
          <p:nvPr/>
        </p:nvSpPr>
        <p:spPr>
          <a:xfrm>
            <a:off x="487315" y="1461944"/>
            <a:ext cx="22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COPIAR LISTAS</a:t>
            </a:r>
          </a:p>
        </p:txBody>
      </p:sp>
    </p:spTree>
    <p:extLst>
      <p:ext uri="{BB962C8B-B14F-4D97-AF65-F5344CB8AC3E}">
        <p14:creationId xmlns:p14="http://schemas.microsoft.com/office/powerpoint/2010/main" val="273572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11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766333" y="1831276"/>
            <a:ext cx="113727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Las tuplas somo como las listas pero </a:t>
            </a:r>
            <a:r>
              <a:rPr lang="es-ES" sz="1600" b="1" dirty="0">
                <a:solidFill>
                  <a:schemeClr val="tx2"/>
                </a:solidFill>
              </a:rPr>
              <a:t>inmutables</a:t>
            </a:r>
            <a:r>
              <a:rPr lang="es-ES" sz="1600" dirty="0">
                <a:solidFill>
                  <a:schemeClr val="tx2"/>
                </a:solidFill>
              </a:rPr>
              <a:t>: no se pueden modificar, borrar o añadir elementos</a:t>
            </a:r>
            <a:endParaRPr lang="es-ES" sz="1600" b="1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¿Como acceder a los elementos de una lista?</a:t>
            </a:r>
          </a:p>
          <a:p>
            <a:pPr algn="just"/>
            <a:endParaRPr lang="es-ES" sz="1600" dirty="0">
              <a:solidFill>
                <a:schemeClr val="tx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Operaciones, funciones, y métodos </a:t>
            </a: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permitidos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 en tuplas: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5169CA-8356-6A57-365D-CB8D5B448FE4}"/>
              </a:ext>
            </a:extLst>
          </p:cNvPr>
          <p:cNvSpPr txBox="1"/>
          <p:nvPr/>
        </p:nvSpPr>
        <p:spPr>
          <a:xfrm>
            <a:off x="766333" y="2246774"/>
            <a:ext cx="58833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tupla = 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latin typeface="Consolas" panose="020B0609020204030204" pitchFamily="49" charset="0"/>
              </a:rPr>
              <a:t>tupla = (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‘agua’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’fuego’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’tierra’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’aire’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latin typeface="Consolas" panose="020B0609020204030204" pitchFamily="49" charset="0"/>
              </a:rPr>
              <a:t>tupla = (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’escuela de aeronáuticos’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54354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latin typeface="Consolas" panose="020B0609020204030204" pitchFamily="49" charset="0"/>
              </a:rPr>
              <a:t>tupla = ([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‘agua’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’fuego’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’tierra’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’aire’</a:t>
            </a:r>
            <a:r>
              <a:rPr lang="es-ES" dirty="0">
                <a:latin typeface="Consolas" panose="020B0609020204030204" pitchFamily="49" charset="0"/>
              </a:rPr>
              <a:t>],</a:t>
            </a:r>
          </a:p>
          <a:p>
            <a:r>
              <a:rPr lang="es-ES" dirty="0">
                <a:latin typeface="Consolas" panose="020B0609020204030204" pitchFamily="49" charset="0"/>
              </a:rPr>
              <a:t>         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’escuela de aeronáuticos’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54354</a:t>
            </a:r>
            <a:r>
              <a:rPr lang="es-ES" dirty="0"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TUPLAS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54C748-C01A-6C42-B083-73AF4341F037}"/>
              </a:ext>
            </a:extLst>
          </p:cNvPr>
          <p:cNvSpPr txBox="1"/>
          <p:nvPr/>
        </p:nvSpPr>
        <p:spPr>
          <a:xfrm>
            <a:off x="4656847" y="3770268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86168C-447E-0154-2929-8A6CE78E3CFD}"/>
              </a:ext>
            </a:extLst>
          </p:cNvPr>
          <p:cNvSpPr txBox="1"/>
          <p:nvPr/>
        </p:nvSpPr>
        <p:spPr>
          <a:xfrm>
            <a:off x="766333" y="4632043"/>
            <a:ext cx="6136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+, *</a:t>
            </a:r>
            <a:endParaRPr lang="es-E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not in</a:t>
            </a:r>
          </a:p>
          <a:p>
            <a:r>
              <a:rPr lang="es-ES" dirty="0">
                <a:latin typeface="Consolas" panose="020B0609020204030204" pitchFamily="49" charset="0"/>
              </a:rPr>
              <a:t>==, !=, &gt;, &gt;=, &lt;, &lt;= </a:t>
            </a:r>
          </a:p>
          <a:p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len</a:t>
            </a:r>
            <a:r>
              <a:rPr lang="es-ES" dirty="0">
                <a:latin typeface="Consolas" panose="020B0609020204030204" pitchFamily="49" charset="0"/>
              </a:rPr>
              <a:t>(tupla), </a:t>
            </a:r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max</a:t>
            </a:r>
            <a:r>
              <a:rPr lang="es-ES" dirty="0">
                <a:latin typeface="Consolas" panose="020B0609020204030204" pitchFamily="49" charset="0"/>
              </a:rPr>
              <a:t>(tupla), </a:t>
            </a:r>
            <a:r>
              <a:rPr lang="es-ES" dirty="0">
                <a:solidFill>
                  <a:schemeClr val="accent2"/>
                </a:solidFill>
                <a:latin typeface="Consolas" panose="020B0609020204030204" pitchFamily="49" charset="0"/>
              </a:rPr>
              <a:t>min</a:t>
            </a:r>
            <a:r>
              <a:rPr lang="es-ES" dirty="0">
                <a:latin typeface="Consolas" panose="020B0609020204030204" pitchFamily="49" charset="0"/>
              </a:rPr>
              <a:t>(tupla) </a:t>
            </a:r>
          </a:p>
          <a:p>
            <a:r>
              <a:rPr lang="es-ES" dirty="0" err="1">
                <a:latin typeface="Consolas" panose="020B0609020204030204" pitchFamily="49" charset="0"/>
              </a:rPr>
              <a:t>tupla.count</a:t>
            </a:r>
            <a:r>
              <a:rPr lang="es-ES" dirty="0">
                <a:latin typeface="Consolas" panose="020B0609020204030204" pitchFamily="49" charset="0"/>
              </a:rPr>
              <a:t>(&lt;</a:t>
            </a:r>
            <a:r>
              <a:rPr lang="es-ES" dirty="0" err="1">
                <a:latin typeface="Consolas" panose="020B0609020204030204" pitchFamily="49" charset="0"/>
              </a:rPr>
              <a:t>obj</a:t>
            </a:r>
            <a:r>
              <a:rPr lang="es-ES" dirty="0">
                <a:latin typeface="Consolas" panose="020B0609020204030204" pitchFamily="49" charset="0"/>
              </a:rPr>
              <a:t>&gt;), </a:t>
            </a:r>
            <a:r>
              <a:rPr lang="es-ES" dirty="0" err="1">
                <a:latin typeface="Consolas" panose="020B0609020204030204" pitchFamily="49" charset="0"/>
              </a:rPr>
              <a:t>tupla.index</a:t>
            </a:r>
            <a:r>
              <a:rPr lang="es-ES" dirty="0">
                <a:latin typeface="Consolas" panose="020B0609020204030204" pitchFamily="49" charset="0"/>
              </a:rPr>
              <a:t>(&lt;</a:t>
            </a:r>
            <a:r>
              <a:rPr lang="es-ES" dirty="0" err="1">
                <a:latin typeface="Consolas" panose="020B0609020204030204" pitchFamily="49" charset="0"/>
              </a:rPr>
              <a:t>obj</a:t>
            </a:r>
            <a:r>
              <a:rPr lang="es-ES" dirty="0">
                <a:latin typeface="Consolas" panose="020B0609020204030204" pitchFamily="49" charset="0"/>
              </a:rPr>
              <a:t>&gt;[,</a:t>
            </a:r>
            <a:r>
              <a:rPr lang="es-ES" dirty="0" err="1">
                <a:latin typeface="Consolas" panose="020B0609020204030204" pitchFamily="49" charset="0"/>
              </a:rPr>
              <a:t>index</a:t>
            </a:r>
            <a:r>
              <a:rPr lang="es-ES" dirty="0">
                <a:latin typeface="Consolas" panose="020B0609020204030204" pitchFamily="49" charset="0"/>
              </a:rPr>
              <a:t>]) </a:t>
            </a:r>
          </a:p>
        </p:txBody>
      </p:sp>
    </p:spTree>
    <p:extLst>
      <p:ext uri="{BB962C8B-B14F-4D97-AF65-F5344CB8AC3E}">
        <p14:creationId xmlns:p14="http://schemas.microsoft.com/office/powerpoint/2010/main" val="111804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12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766333" y="1831276"/>
            <a:ext cx="11372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Los diccionarios son una colección par de elementos, donde cada uno tiene una llave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key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>
                <a:solidFill>
                  <a:schemeClr val="tx2"/>
                </a:solidFill>
              </a:rPr>
              <a:t> y un(os) valor(es)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value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s-ES" sz="1600" dirty="0">
              <a:solidFill>
                <a:schemeClr val="tx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¿Como acceder a los elementos de una lista?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5169CA-8356-6A57-365D-CB8D5B448FE4}"/>
              </a:ext>
            </a:extLst>
          </p:cNvPr>
          <p:cNvSpPr txBox="1"/>
          <p:nvPr/>
        </p:nvSpPr>
        <p:spPr>
          <a:xfrm>
            <a:off x="766333" y="2308329"/>
            <a:ext cx="854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diccionario = {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‘nombre’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’Felipe’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’edad’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’DNI’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15264168</a:t>
            </a:r>
            <a:r>
              <a:rPr lang="es-ES" dirty="0">
                <a:latin typeface="Consolas" panose="020B0609020204030204" pitchFamily="49" charset="0"/>
              </a:rPr>
              <a:t>}</a:t>
            </a:r>
          </a:p>
          <a:p>
            <a:r>
              <a:rPr lang="es-ES" dirty="0">
                <a:latin typeface="Consolas" panose="020B0609020204030204" pitchFamily="49" charset="0"/>
              </a:rPr>
              <a:t>diccionario = {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‘dic1’</a:t>
            </a:r>
            <a:r>
              <a:rPr lang="es-ES" dirty="0">
                <a:latin typeface="Consolas" panose="020B0609020204030204" pitchFamily="49" charset="0"/>
              </a:rPr>
              <a:t>: {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‘b’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latin typeface="Consolas" panose="020B0609020204030204" pitchFamily="49" charset="0"/>
              </a:rPr>
              <a:t>},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‘dic2’</a:t>
            </a:r>
            <a:r>
              <a:rPr lang="es-ES" dirty="0">
                <a:latin typeface="Consolas" panose="020B0609020204030204" pitchFamily="49" charset="0"/>
              </a:rPr>
              <a:t>: {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‘c’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‘d’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2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DICCIONARIOS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54C748-C01A-6C42-B083-73AF4341F037}"/>
              </a:ext>
            </a:extLst>
          </p:cNvPr>
          <p:cNvSpPr txBox="1"/>
          <p:nvPr/>
        </p:nvSpPr>
        <p:spPr>
          <a:xfrm>
            <a:off x="4688466" y="302038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variable[&lt;</a:t>
            </a:r>
            <a:r>
              <a:rPr lang="es-ES" dirty="0" err="1">
                <a:latin typeface="Consolas" panose="020B0609020204030204" pitchFamily="49" charset="0"/>
              </a:rPr>
              <a:t>key</a:t>
            </a:r>
            <a:r>
              <a:rPr lang="es-ES" dirty="0">
                <a:latin typeface="Consolas" panose="020B0609020204030204" pitchFamily="49" charset="0"/>
              </a:rPr>
              <a:t>&gt;]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1749FE-F919-3F0E-1163-441D8902DB06}"/>
              </a:ext>
            </a:extLst>
          </p:cNvPr>
          <p:cNvSpPr txBox="1"/>
          <p:nvPr/>
        </p:nvSpPr>
        <p:spPr>
          <a:xfrm>
            <a:off x="766333" y="3455436"/>
            <a:ext cx="6726521" cy="329320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Diccionario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 = {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"nombre"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"Felipe"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"edad"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"DNI"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15264168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b="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Imprime los </a:t>
            </a:r>
            <a:r>
              <a:rPr lang="es-ES" sz="1600" b="0" i="1" dirty="0" err="1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key</a:t>
            </a:r>
            <a:r>
              <a:rPr lang="es-ES" sz="1600" b="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del diccionario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llave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(llave)</a:t>
            </a:r>
          </a:p>
          <a:p>
            <a:r>
              <a:rPr lang="es-ES" sz="1600" b="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Imprime los </a:t>
            </a:r>
            <a:r>
              <a:rPr lang="es-ES" sz="1600" b="0" i="1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 </a:t>
            </a:r>
            <a:r>
              <a:rPr lang="es-ES" sz="1600" b="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 diccionario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llave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(d[llave])</a:t>
            </a:r>
          </a:p>
          <a:p>
            <a:r>
              <a:rPr lang="es-ES" sz="160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Imprime los </a:t>
            </a:r>
            <a:r>
              <a:rPr lang="es-ES" sz="1600" i="1" dirty="0" err="1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key</a:t>
            </a:r>
            <a:r>
              <a:rPr lang="es-ES" sz="160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 </a:t>
            </a:r>
            <a:r>
              <a:rPr lang="es-ES" sz="1600" i="1" dirty="0" err="1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</a:t>
            </a:r>
            <a:r>
              <a:rPr lang="es-ES" sz="160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del diccionario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llave, valor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d.items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(llave, valor)</a:t>
            </a:r>
          </a:p>
          <a:p>
            <a:r>
              <a:rPr lang="es-ES" sz="1600" b="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Nueva llave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d[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direccion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"C/ Falsa 123"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"C/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lacalle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25"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E384CD-C510-667E-EE9C-6B2857CDFF0B}"/>
              </a:ext>
            </a:extLst>
          </p:cNvPr>
          <p:cNvSpPr txBox="1"/>
          <p:nvPr/>
        </p:nvSpPr>
        <p:spPr>
          <a:xfrm>
            <a:off x="8610600" y="3460862"/>
            <a:ext cx="925253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nombre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edad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DNI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1982DF-FCFD-B075-AA62-97A93D6E392C}"/>
              </a:ext>
            </a:extLst>
          </p:cNvPr>
          <p:cNvSpPr txBox="1"/>
          <p:nvPr/>
        </p:nvSpPr>
        <p:spPr>
          <a:xfrm>
            <a:off x="8610600" y="4398951"/>
            <a:ext cx="1172116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Felipe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15264168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A568F3-4402-8E5D-7B92-95A0894A2671}"/>
              </a:ext>
            </a:extLst>
          </p:cNvPr>
          <p:cNvSpPr txBox="1"/>
          <p:nvPr/>
        </p:nvSpPr>
        <p:spPr>
          <a:xfrm>
            <a:off x="8610600" y="5337040"/>
            <a:ext cx="1789272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nombre Felipe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edad 54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DNI 15264168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0BA8E6D-40A4-1507-334D-156F4469D21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850558" y="3876361"/>
            <a:ext cx="5760042" cy="77155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CC255AA-36CB-3325-4A68-34D4C9D2822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34906" y="4814450"/>
            <a:ext cx="5375694" cy="52259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B0553BC-0FA3-E66E-3F38-D02D893EEFF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761117" y="5752539"/>
            <a:ext cx="4849483" cy="35596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40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54755" y="416134"/>
            <a:ext cx="33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EJERCICIOS PROPUESTOS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13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555812" y="1212275"/>
            <a:ext cx="107979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Escribir un programa que almacene en una lista los números del 1 al 10 y los muestre por pantalla en orden inverso separados por comas</a:t>
            </a: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determine si una frase es un palíndromo, ejemplo, “yo hago yoga hoy”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pida al usuario una palabra y muestre por pantalla el número de veces que contiene cada vocal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pida al usuario una cadena y verifique que todas las vocales están presentes o no, y si no muestre que vocales no están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pida un número y devuelva una lista con sus divisores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cree una cesta de la compra. El programa debe preguntar el artículo y su precio y añadir el par al diccionario, hasta que el usuario decida terminar. Después se debe mostrar por pantalla la lista de la compra y el coste total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cree un diccionario de traducción español-inglés. El usuario introducirá las palabras en español e inglés separadas por dos puntos, y cada par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&lt;palabra&gt;:&lt;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traduccion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s-ES" sz="1600" dirty="0">
                <a:solidFill>
                  <a:schemeClr val="tx2"/>
                </a:solidFill>
              </a:rPr>
              <a:t>separados por comas (</a:t>
            </a:r>
            <a:r>
              <a:rPr lang="es-ES" sz="1600" dirty="0" err="1">
                <a:solidFill>
                  <a:schemeClr val="tx2"/>
                </a:solidFill>
              </a:rPr>
              <a:t>E.g</a:t>
            </a:r>
            <a:r>
              <a:rPr lang="es-ES" sz="1600" dirty="0">
                <a:solidFill>
                  <a:schemeClr val="tx2"/>
                </a:solidFill>
              </a:rPr>
              <a:t>. </a:t>
            </a:r>
            <a:r>
              <a:rPr lang="es-ES" sz="1600" dirty="0" err="1">
                <a:solidFill>
                  <a:schemeClr val="tx2"/>
                </a:solidFill>
              </a:rPr>
              <a:t>casa:house</a:t>
            </a:r>
            <a:r>
              <a:rPr lang="es-ES" sz="1600" dirty="0">
                <a:solidFill>
                  <a:schemeClr val="tx2"/>
                </a:solidFill>
              </a:rPr>
              <a:t>, </a:t>
            </a:r>
            <a:r>
              <a:rPr lang="es-ES" sz="1600" dirty="0" err="1">
                <a:solidFill>
                  <a:schemeClr val="tx2"/>
                </a:solidFill>
              </a:rPr>
              <a:t>grande:big</a:t>
            </a:r>
            <a:r>
              <a:rPr lang="es-ES" sz="1600" dirty="0">
                <a:solidFill>
                  <a:schemeClr val="tx2"/>
                </a:solidFill>
              </a:rPr>
              <a:t>, </a:t>
            </a:r>
            <a:r>
              <a:rPr lang="es-ES" sz="1600" dirty="0" err="1">
                <a:solidFill>
                  <a:schemeClr val="tx2"/>
                </a:solidFill>
              </a:rPr>
              <a:t>perro:dog</a:t>
            </a:r>
            <a:r>
              <a:rPr lang="es-ES" sz="1600" dirty="0">
                <a:solidFill>
                  <a:schemeClr val="tx2"/>
                </a:solidFill>
              </a:rPr>
              <a:t>). Después pedirá una frase en español y utilizará el diccionario para traducirla palabra a palabra. Si una palabra no está en el diccionario debe dejarla sin traducir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b="0" i="0" u="none" strike="noStrike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b="0" i="0" u="none" strike="noStrike" dirty="0">
                <a:solidFill>
                  <a:srgbClr val="44546A"/>
                </a:solidFill>
                <a:effectLst/>
                <a:latin typeface="Calibri" panose="020F0502020204030204" pitchFamily="34" charset="0"/>
              </a:rPr>
              <a:t>Escribe un programa que solicite por teclado los extremos de un intervalo y después evalúe el polinomio P(x) = x</a:t>
            </a:r>
            <a:r>
              <a:rPr lang="es-ES" sz="1600" b="0" i="0" u="none" strike="noStrike" baseline="30000" dirty="0">
                <a:solidFill>
                  <a:srgbClr val="44546A"/>
                </a:solidFill>
                <a:effectLst/>
                <a:latin typeface="Calibri" panose="020F0502020204030204" pitchFamily="34" charset="0"/>
              </a:rPr>
              <a:t>3 </a:t>
            </a:r>
            <a:r>
              <a:rPr lang="es-ES" sz="1600" b="0" i="0" u="none" strike="noStrike" dirty="0">
                <a:solidFill>
                  <a:srgbClr val="44546A"/>
                </a:solidFill>
                <a:effectLst/>
                <a:latin typeface="Calibri" panose="020F0502020204030204" pitchFamily="34" charset="0"/>
              </a:rPr>
              <a:t>- 4x</a:t>
            </a:r>
            <a:r>
              <a:rPr lang="es-ES" sz="1600" b="0" i="0" u="none" strike="noStrike" baseline="30000" dirty="0">
                <a:solidFill>
                  <a:srgbClr val="44546A"/>
                </a:solidFill>
                <a:effectLst/>
                <a:latin typeface="Calibri" panose="020F0502020204030204" pitchFamily="34" charset="0"/>
              </a:rPr>
              <a:t>2 </a:t>
            </a:r>
            <a:r>
              <a:rPr lang="es-ES" sz="1600" b="0" i="0" u="none" strike="noStrike" dirty="0">
                <a:solidFill>
                  <a:srgbClr val="44546A"/>
                </a:solidFill>
                <a:effectLst/>
                <a:latin typeface="Calibri" panose="020F0502020204030204" pitchFamily="34" charset="0"/>
              </a:rPr>
              <a:t>+ 8 en 10 puntos equiespaciados en dicho intervalo. El programa debe imprimir dos columnas: x, P(x).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4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4706471" y="804462"/>
            <a:ext cx="346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DA9116FC-95E0-4545-83EC-9E3A20C08EA0}"/>
                  </a:ext>
                </a:extLst>
              </p:cNvPr>
              <p:cNvSpPr txBox="1"/>
              <p:nvPr/>
            </p:nvSpPr>
            <p:spPr>
              <a:xfrm>
                <a:off x="2646719" y="2327307"/>
                <a:ext cx="8747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( + ,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∙</m:t>
                    </m:r>
                  </m:oMath>
                </a14:m>
                <a:r>
                  <a:rPr lang="es-E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9116FC-95E0-4545-83EC-9E3A20C0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719" y="2327307"/>
                <a:ext cx="874724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3472" t="-5455" b="-236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6F2C2729-00A6-4FD8-8000-AD4E7EBC420B}"/>
              </a:ext>
            </a:extLst>
          </p:cNvPr>
          <p:cNvSpPr/>
          <p:nvPr/>
        </p:nvSpPr>
        <p:spPr>
          <a:xfrm>
            <a:off x="1776892" y="1221172"/>
            <a:ext cx="1516051" cy="9154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Conjuntos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</a:t>
            </a:fld>
            <a:endParaRPr lang="es-ES"/>
          </a:p>
        </p:txBody>
      </p:sp>
      <p:sp>
        <p:nvSpPr>
          <p:cNvPr id="18" name="Diagrama de flujo: proceso 6">
            <a:extLst>
              <a:ext uri="{FF2B5EF4-FFF2-40B4-BE49-F238E27FC236}">
                <a16:creationId xmlns:a16="http://schemas.microsoft.com/office/drawing/2014/main" id="{6F2C2729-00A6-4FD8-8000-AD4E7EBC420B}"/>
              </a:ext>
            </a:extLst>
          </p:cNvPr>
          <p:cNvSpPr/>
          <p:nvPr/>
        </p:nvSpPr>
        <p:spPr>
          <a:xfrm>
            <a:off x="1776892" y="3367229"/>
            <a:ext cx="1516051" cy="9154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Espacio vectorial </a:t>
            </a:r>
          </a:p>
        </p:txBody>
      </p:sp>
      <p:sp>
        <p:nvSpPr>
          <p:cNvPr id="19" name="Diagrama de flujo: proceso 6">
            <a:extLst>
              <a:ext uri="{FF2B5EF4-FFF2-40B4-BE49-F238E27FC236}">
                <a16:creationId xmlns:a16="http://schemas.microsoft.com/office/drawing/2014/main" id="{6F2C2729-00A6-4FD8-8000-AD4E7EBC420B}"/>
              </a:ext>
            </a:extLst>
          </p:cNvPr>
          <p:cNvSpPr/>
          <p:nvPr/>
        </p:nvSpPr>
        <p:spPr>
          <a:xfrm>
            <a:off x="1772814" y="5443209"/>
            <a:ext cx="1516051" cy="9154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Espacio vectorial normado</a:t>
            </a:r>
          </a:p>
        </p:txBody>
      </p:sp>
      <p:cxnSp>
        <p:nvCxnSpPr>
          <p:cNvPr id="15" name="Conector recto de flecha 14"/>
          <p:cNvCxnSpPr>
            <a:stCxn id="7" idx="2"/>
            <a:endCxn id="18" idx="0"/>
          </p:cNvCxnSpPr>
          <p:nvPr/>
        </p:nvCxnSpPr>
        <p:spPr>
          <a:xfrm>
            <a:off x="2534918" y="2136576"/>
            <a:ext cx="0" cy="1230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8" idx="2"/>
            <a:endCxn id="19" idx="0"/>
          </p:cNvCxnSpPr>
          <p:nvPr/>
        </p:nvCxnSpPr>
        <p:spPr>
          <a:xfrm flipH="1">
            <a:off x="2530840" y="4282633"/>
            <a:ext cx="4078" cy="11605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A9116FC-95E0-4545-83EC-9E3A20C08EA0}"/>
                  </a:ext>
                </a:extLst>
              </p:cNvPr>
              <p:cNvSpPr txBox="1"/>
              <p:nvPr/>
            </p:nvSpPr>
            <p:spPr>
              <a:xfrm>
                <a:off x="2646719" y="4532253"/>
                <a:ext cx="2265940" cy="598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E.g. norma euclidiana</a:t>
                </a:r>
                <a:r>
                  <a:rPr lang="es-ES" sz="16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s-E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s-E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SupPr>
                          <m:e>
                            <m:r>
                              <a:rPr lang="es-E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s-E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9116FC-95E0-4545-83EC-9E3A20C0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719" y="4532253"/>
                <a:ext cx="2265940" cy="598112"/>
              </a:xfrm>
              <a:prstGeom prst="rect">
                <a:avLst/>
              </a:prstGeom>
              <a:blipFill rotWithShape="0">
                <a:blip r:embed="rId3"/>
                <a:stretch>
                  <a:fillRect l="-1344" t="-19192" b="-939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21"/>
          <p:cNvCxnSpPr/>
          <p:nvPr/>
        </p:nvCxnSpPr>
        <p:spPr>
          <a:xfrm>
            <a:off x="391565" y="2714575"/>
            <a:ext cx="11685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echa abajo 22"/>
          <p:cNvSpPr/>
          <p:nvPr/>
        </p:nvSpPr>
        <p:spPr>
          <a:xfrm>
            <a:off x="789798" y="2695928"/>
            <a:ext cx="258621" cy="50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476511" y="1824570"/>
            <a:ext cx="87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cs typeface="Courier New" panose="02070309020205020404" pitchFamily="49" charset="0"/>
              </a:rPr>
              <a:t>Python</a:t>
            </a:r>
            <a:endParaRPr lang="es-E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476511" y="3197952"/>
            <a:ext cx="87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cs typeface="Courier New" panose="02070309020205020404" pitchFamily="49" charset="0"/>
              </a:rPr>
              <a:t>Fortran</a:t>
            </a:r>
            <a:endParaRPr lang="es-E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33" name="Conector recto 32"/>
          <p:cNvCxnSpPr/>
          <p:nvPr/>
        </p:nvCxnSpPr>
        <p:spPr>
          <a:xfrm>
            <a:off x="3164541" y="2625799"/>
            <a:ext cx="179534" cy="261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2837734" y="2847268"/>
            <a:ext cx="1736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cs typeface="Courier New" panose="02070309020205020404" pitchFamily="49" charset="0"/>
              </a:rPr>
              <a:t>Producto escalar</a:t>
            </a:r>
            <a:endParaRPr lang="es-E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1" name="Flecha abajo 40"/>
          <p:cNvSpPr/>
          <p:nvPr/>
        </p:nvSpPr>
        <p:spPr>
          <a:xfrm rot="10800000">
            <a:off x="790819" y="2193903"/>
            <a:ext cx="258621" cy="50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4912659" y="1247195"/>
            <a:ext cx="68181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Conjunto: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{1, 2, 3}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nsolas" panose="020B0609020204030204" pitchFamily="49" charset="0"/>
              </a:rPr>
              <a:t>Tipo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&lt;set&gt;</a:t>
            </a:r>
            <a:endParaRPr lang="es-ES" sz="16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nsolas" panose="020B0609020204030204" pitchFamily="49" charset="0"/>
              </a:rPr>
              <a:t>Objeto mutable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</a:rPr>
              <a:t>Colección no ordenada de elementos únicos</a:t>
            </a:r>
          </a:p>
          <a:p>
            <a:pPr lvl="1" algn="just"/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Lista: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= [1, 2, 3]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Tipo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list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Objeto mutable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Colección ordenada de elementos no únicos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endParaRPr lang="es-ES" sz="1600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err="1">
                <a:solidFill>
                  <a:schemeClr val="tx2"/>
                </a:solidFill>
                <a:cs typeface="Courier New" panose="02070309020205020404" pitchFamily="49" charset="0"/>
              </a:rPr>
              <a:t>Tupla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: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(1, 2, 3)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Tipo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tuple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Objeto inmutable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Colección ordenada de elementos no únicos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endParaRPr lang="es-ES" sz="1600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Diccionario: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{key1:value1, key2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:(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value2, value3)}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Tipo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dict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Objeto mutable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Colección no ordenada de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únicos y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no únicos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endParaRPr lang="es-E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  <a:cs typeface="Consolas" panose="020B0609020204030204" pitchFamily="49" charset="0"/>
              </a:rPr>
              <a:t>Array (Tema 5)</a:t>
            </a:r>
            <a:endParaRPr lang="es-ES" sz="1600" dirty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170719" y="1348242"/>
            <a:ext cx="149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cs typeface="Courier New" panose="02070309020205020404" pitchFamily="49" charset="0"/>
              </a:rPr>
              <a:t>¿Más eficiente?</a:t>
            </a:r>
            <a:endParaRPr lang="es-E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3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3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775976" y="1831276"/>
            <a:ext cx="67812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Los conjuntos de Python son análogos a los conjuntos matemáticos. Pueden estar formados por elementos distintos (heterogéneos)</a:t>
            </a: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solidFill>
                  <a:srgbClr val="FF0000"/>
                </a:solidFill>
                <a:cs typeface="Courier New" panose="02070309020205020404" pitchFamily="49" charset="0"/>
              </a:rPr>
              <a:t>Importante: 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Un elemento del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&lt;set&gt;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no puede ser ni un diccionario ni una lista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cs typeface="Courier New" panose="02070309020205020404" pitchFamily="49" charset="0"/>
              </a:rPr>
              <a:t>Importante: 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No tiene sentido intentar obtener un elemento usando un índice, 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cs typeface="Courier New" panose="02070309020205020404" pitchFamily="49" charset="0"/>
              </a:rPr>
              <a:t>Importante: 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pero sí es posible iterar sobre un conjunto</a:t>
            </a:r>
          </a:p>
        </p:txBody>
      </p:sp>
      <p:sp>
        <p:nvSpPr>
          <p:cNvPr id="5" name="Elipse 4"/>
          <p:cNvSpPr/>
          <p:nvPr/>
        </p:nvSpPr>
        <p:spPr>
          <a:xfrm>
            <a:off x="7873858" y="1616359"/>
            <a:ext cx="1837764" cy="2187388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9063318" y="1630828"/>
            <a:ext cx="1837764" cy="2187388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7873858" y="1550758"/>
            <a:ext cx="339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s-ES" sz="20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10561251" y="1550758"/>
            <a:ext cx="339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s-ES" sz="20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7873858" y="3898286"/>
            <a:ext cx="4318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>
                <a:solidFill>
                  <a:schemeClr val="tx2"/>
                </a:solidFill>
                <a:cs typeface="Courier New" panose="02070309020205020404" pitchFamily="49" charset="0"/>
              </a:rPr>
              <a:t>Operaciones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Diferencia: A – 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Diferencia simétrica: A </a:t>
            </a:r>
            <a:r>
              <a:rPr lang="el-GR" sz="1600" dirty="0">
                <a:solidFill>
                  <a:schemeClr val="tx2"/>
                </a:solidFill>
                <a:cs typeface="Courier New" panose="02070309020205020404" pitchFamily="49" charset="0"/>
              </a:rPr>
              <a:t>Δ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Intersección: A </a:t>
            </a: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Unión: A U B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5169CA-8356-6A57-365D-CB8D5B448FE4}"/>
              </a:ext>
            </a:extLst>
          </p:cNvPr>
          <p:cNvSpPr txBox="1"/>
          <p:nvPr/>
        </p:nvSpPr>
        <p:spPr>
          <a:xfrm>
            <a:off x="1050374" y="2505670"/>
            <a:ext cx="5250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s = {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s-ES" dirty="0"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8</a:t>
            </a:r>
            <a:r>
              <a:rPr lang="es-ES" dirty="0"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1</a:t>
            </a:r>
            <a:r>
              <a:rPr lang="es-ES" dirty="0">
                <a:latin typeface="Consolas" panose="020B0609020204030204" pitchFamily="49" charset="0"/>
              </a:rPr>
              <a:t>} </a:t>
            </a:r>
            <a:r>
              <a:rPr lang="es-ES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{1, 4, 5, 6, 8}</a:t>
            </a:r>
          </a:p>
          <a:p>
            <a:r>
              <a:rPr lang="es-ES" dirty="0">
                <a:latin typeface="Consolas" panose="020B0609020204030204" pitchFamily="49" charset="0"/>
              </a:rPr>
              <a:t>s = set()              </a:t>
            </a:r>
            <a:r>
              <a:rPr lang="es-ES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conjunto vacío</a:t>
            </a:r>
          </a:p>
          <a:p>
            <a:r>
              <a:rPr lang="es-ES" dirty="0">
                <a:latin typeface="Consolas" panose="020B0609020204030204" pitchFamily="49" charset="0"/>
              </a:rPr>
              <a:t>s = {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‘hola’</a:t>
            </a:r>
            <a:r>
              <a:rPr lang="es-ES" i="1" dirty="0">
                <a:latin typeface="Consolas" panose="020B0609020204030204" pitchFamily="49" charset="0"/>
              </a:rPr>
              <a:t>,</a:t>
            </a:r>
            <a:r>
              <a:rPr lang="es-ES" dirty="0">
                <a:latin typeface="Consolas" panose="020B0609020204030204" pitchFamily="49" charset="0"/>
              </a:rPr>
              <a:t> -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625</a:t>
            </a:r>
            <a:r>
              <a:rPr lang="es-ES" dirty="0">
                <a:latin typeface="Consolas" panose="020B0609020204030204" pitchFamily="49" charset="0"/>
              </a:rPr>
              <a:t>,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‘ETSIA – UPM’</a:t>
            </a:r>
            <a:r>
              <a:rPr lang="es-ES" dirty="0">
                <a:latin typeface="Consolas" panose="020B0609020204030204" pitchFamily="49" charset="0"/>
              </a:rPr>
              <a:t>}</a:t>
            </a:r>
            <a:endParaRPr lang="es-ES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6A5A14-0DE6-B66B-CB3C-1968C1F1E672}"/>
              </a:ext>
            </a:extLst>
          </p:cNvPr>
          <p:cNvSpPr txBox="1"/>
          <p:nvPr/>
        </p:nvSpPr>
        <p:spPr>
          <a:xfrm>
            <a:off x="487315" y="1461944"/>
            <a:ext cx="196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CONJUNTOS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182602-3BC4-BD5E-8B1E-3B196F9A01D4}"/>
              </a:ext>
            </a:extLst>
          </p:cNvPr>
          <p:cNvSpPr txBox="1"/>
          <p:nvPr/>
        </p:nvSpPr>
        <p:spPr>
          <a:xfrm>
            <a:off x="1050374" y="4755153"/>
            <a:ext cx="4875053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Conjunto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 = {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Acceder a los elementos del conjunto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elemento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s: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(elemento)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7C384AB-BCE8-4194-833B-A55DB07B284C}"/>
              </a:ext>
            </a:extLst>
          </p:cNvPr>
          <p:cNvSpPr txBox="1"/>
          <p:nvPr/>
        </p:nvSpPr>
        <p:spPr>
          <a:xfrm>
            <a:off x="6123747" y="4755153"/>
            <a:ext cx="308098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727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4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1A0363F-EBCA-91BC-64B5-FD0E2310066F}"/>
              </a:ext>
            </a:extLst>
          </p:cNvPr>
          <p:cNvSpPr txBox="1"/>
          <p:nvPr/>
        </p:nvSpPr>
        <p:spPr>
          <a:xfrm>
            <a:off x="601758" y="1486815"/>
            <a:ext cx="8701421" cy="329320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Conjuntos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s1 = {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s2 = {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s3 = {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s4 = {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Operaciones sobre conjuntos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“La longitud del conjunto s1 es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(s1))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“La diferencia entre s1 y s2 es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,s1 – s2)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“La diferencia simétrica entre s1 y s2 es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,s1 ^ s2)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“La intersección entre s1, s2, s3, y s4 es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,s1 &amp; s2 &amp; s3 &amp; s4)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“La unión entre s1, s2, y s3 es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,s1 | s2 | s3)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“¿s3 es subconjunto de s1?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,s3 &lt; s1)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“¿Esta 8 en s2 y no en s1?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s2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not in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s1)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D77AB8-D073-3D8D-4792-620CD854DA27}"/>
              </a:ext>
            </a:extLst>
          </p:cNvPr>
          <p:cNvSpPr txBox="1"/>
          <p:nvPr/>
        </p:nvSpPr>
        <p:spPr>
          <a:xfrm>
            <a:off x="601758" y="4884137"/>
            <a:ext cx="7220246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longitud del conjunto s1 es 6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diferencia entre s1 y s2 es {1, 3, 5}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diferencia simétrica entre s1 y s2 es {1, 3, 5, 8, 10}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intersección entre s1, s2, s3, y s4 es set()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unión entre s1, s2, y s3 es {1, 2, 3, 4, 5, 6, 8, 10}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¿s3 es subconjunto de s1? True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¿Esta 8 en s2 y no en s1? True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A0FD18-1CC8-E646-07C0-02EF36AAF01A}"/>
              </a:ext>
            </a:extLst>
          </p:cNvPr>
          <p:cNvSpPr txBox="1"/>
          <p:nvPr/>
        </p:nvSpPr>
        <p:spPr>
          <a:xfrm>
            <a:off x="504568" y="1013370"/>
            <a:ext cx="439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OPERACIONES CON CONJUNTOS</a:t>
            </a:r>
          </a:p>
        </p:txBody>
      </p:sp>
    </p:spTree>
    <p:extLst>
      <p:ext uri="{BB962C8B-B14F-4D97-AF65-F5344CB8AC3E}">
        <p14:creationId xmlns:p14="http://schemas.microsoft.com/office/powerpoint/2010/main" val="395197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5</a:t>
            </a:fld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504568" y="2185913"/>
            <a:ext cx="437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METODOS PARA CONJUNTOS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25169CA-8356-6A57-365D-CB8D5B448FE4}"/>
              </a:ext>
            </a:extLst>
          </p:cNvPr>
          <p:cNvSpPr txBox="1"/>
          <p:nvPr/>
        </p:nvSpPr>
        <p:spPr>
          <a:xfrm>
            <a:off x="504568" y="2555245"/>
            <a:ext cx="9916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Añadir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		</a:t>
            </a:r>
            <a:r>
              <a:rPr lang="es-ES" dirty="0" err="1">
                <a:latin typeface="Consolas" panose="020B0609020204030204" pitchFamily="49" charset="0"/>
              </a:rPr>
              <a:t>conjunto.add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Añadir todos los elementos	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latin typeface="Consolas" panose="020B0609020204030204" pitchFamily="49" charset="0"/>
              </a:rPr>
              <a:t>conjunto.clear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Copiar				</a:t>
            </a:r>
            <a:r>
              <a:rPr lang="es-ES" dirty="0" err="1">
                <a:latin typeface="Consolas" panose="020B0609020204030204" pitchFamily="49" charset="0"/>
              </a:rPr>
              <a:t>conjunto.copy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Eliminar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		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s-ES" dirty="0" err="1">
                <a:latin typeface="Consolas" panose="020B0609020204030204" pitchFamily="49" charset="0"/>
              </a:rPr>
              <a:t>onjunto.discard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Eliminar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  		</a:t>
            </a:r>
            <a:r>
              <a:rPr lang="es-ES" dirty="0" err="1"/>
              <a:t>c</a:t>
            </a:r>
            <a:r>
              <a:rPr lang="es-ES" dirty="0" err="1">
                <a:latin typeface="Consolas" panose="020B0609020204030204" pitchFamily="49" charset="0"/>
              </a:rPr>
              <a:t>onjunto.remove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Eliminar aleatoriamente 		</a:t>
            </a:r>
            <a:r>
              <a:rPr lang="es-ES" dirty="0" err="1">
                <a:latin typeface="Consolas" panose="020B0609020204030204" pitchFamily="49" charset="0"/>
              </a:rPr>
              <a:t>conjunto.pop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Actualizar agregando un conjunto	</a:t>
            </a:r>
            <a:r>
              <a:rPr lang="es-ES" dirty="0" err="1">
                <a:latin typeface="Consolas" panose="020B0609020204030204" pitchFamily="49" charset="0"/>
              </a:rPr>
              <a:t>lista.update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&lt;set&gt;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843F730D-37F1-F3FE-2768-75A78A5AC1CD}"/>
              </a:ext>
            </a:extLst>
          </p:cNvPr>
          <p:cNvSpPr/>
          <p:nvPr/>
        </p:nvSpPr>
        <p:spPr>
          <a:xfrm rot="10800000">
            <a:off x="7582619" y="3429000"/>
            <a:ext cx="258792" cy="608162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0B0688-8E6F-8005-52CE-0354990B9747}"/>
              </a:ext>
            </a:extLst>
          </p:cNvPr>
          <p:cNvSpPr txBox="1"/>
          <p:nvPr/>
        </p:nvSpPr>
        <p:spPr>
          <a:xfrm>
            <a:off x="5357801" y="5055961"/>
            <a:ext cx="6781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remove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y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discard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son métodos diferentes. El método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remove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generará un error si el elemento especificado no existe, y el método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descard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no lo hará.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7339D44B-A56E-5A5D-81F3-A080B037EC5B}"/>
              </a:ext>
            </a:extLst>
          </p:cNvPr>
          <p:cNvSpPr/>
          <p:nvPr/>
        </p:nvSpPr>
        <p:spPr>
          <a:xfrm>
            <a:off x="7841411" y="3743864"/>
            <a:ext cx="1055657" cy="1259457"/>
          </a:xfrm>
          <a:custGeom>
            <a:avLst/>
            <a:gdLst>
              <a:gd name="connsiteX0" fmla="*/ 0 w 1055657"/>
              <a:gd name="connsiteY0" fmla="*/ 0 h 1259457"/>
              <a:gd name="connsiteX1" fmla="*/ 948906 w 1055657"/>
              <a:gd name="connsiteY1" fmla="*/ 327804 h 1259457"/>
              <a:gd name="connsiteX2" fmla="*/ 1043796 w 1055657"/>
              <a:gd name="connsiteY2" fmla="*/ 1259457 h 125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657" h="1259457">
                <a:moveTo>
                  <a:pt x="0" y="0"/>
                </a:moveTo>
                <a:cubicBezTo>
                  <a:pt x="387470" y="58947"/>
                  <a:pt x="774940" y="117895"/>
                  <a:pt x="948906" y="327804"/>
                </a:cubicBezTo>
                <a:cubicBezTo>
                  <a:pt x="1122872" y="537713"/>
                  <a:pt x="1027981" y="1092680"/>
                  <a:pt x="1043796" y="1259457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63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6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766333" y="1831276"/>
            <a:ext cx="11372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Las listas son heterogéneas, pueden estar formadas por elementos de distinto tipo; o incluso contener listas como elementos</a:t>
            </a: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¿Como acceder a los elementos de una lista?</a:t>
            </a:r>
            <a:endParaRPr lang="es-ES" sz="1600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5169CA-8356-6A57-365D-CB8D5B448FE4}"/>
              </a:ext>
            </a:extLst>
          </p:cNvPr>
          <p:cNvSpPr txBox="1"/>
          <p:nvPr/>
        </p:nvSpPr>
        <p:spPr>
          <a:xfrm>
            <a:off x="766333" y="2246774"/>
            <a:ext cx="58833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lista = [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latin typeface="Consolas" panose="020B0609020204030204" pitchFamily="49" charset="0"/>
              </a:rPr>
              <a:t>lista = 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‘agua’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’fuego’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’tierra’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’aire’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latin typeface="Consolas" panose="020B0609020204030204" pitchFamily="49" charset="0"/>
              </a:rPr>
              <a:t>lista = 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’escuela de aeronáuticos’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54354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latin typeface="Consolas" panose="020B0609020204030204" pitchFamily="49" charset="0"/>
              </a:rPr>
              <a:t>lista = [[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‘agua’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’fuego’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’tierra’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’aire’</a:t>
            </a:r>
            <a:r>
              <a:rPr lang="es-ES" dirty="0">
                <a:latin typeface="Consolas" panose="020B0609020204030204" pitchFamily="49" charset="0"/>
              </a:rPr>
              <a:t>],</a:t>
            </a:r>
          </a:p>
          <a:p>
            <a:r>
              <a:rPr lang="es-ES" dirty="0">
                <a:latin typeface="Consolas" panose="020B0609020204030204" pitchFamily="49" charset="0"/>
              </a:rPr>
              <a:t>         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’escuela de aeronáuticos’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54354</a:t>
            </a:r>
            <a:r>
              <a:rPr lang="es-ES" dirty="0">
                <a:latin typeface="Consolas" panose="020B0609020204030204" pitchFamily="49" charset="0"/>
              </a:rPr>
              <a:t>]]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12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LISTAS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1A0363F-EBCA-91BC-64B5-FD0E2310066F}"/>
              </a:ext>
            </a:extLst>
          </p:cNvPr>
          <p:cNvSpPr txBox="1"/>
          <p:nvPr/>
        </p:nvSpPr>
        <p:spPr>
          <a:xfrm>
            <a:off x="853757" y="4723030"/>
            <a:ext cx="5492209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Acceso a los elemento de una lista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  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(pares[ :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:-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FD77AB8-D073-3D8D-4792-620CD854DA27}"/>
              </a:ext>
            </a:extLst>
          </p:cNvPr>
          <p:cNvSpPr txBox="1"/>
          <p:nvPr/>
        </p:nvSpPr>
        <p:spPr>
          <a:xfrm>
            <a:off x="6690517" y="5461694"/>
            <a:ext cx="4257897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2, 4]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4, 8]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[18, 16, 14, 12, 10, 8, 6, 4, 2]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54C748-C01A-6C42-B083-73AF4341F037}"/>
              </a:ext>
            </a:extLst>
          </p:cNvPr>
          <p:cNvSpPr txBox="1"/>
          <p:nvPr/>
        </p:nvSpPr>
        <p:spPr>
          <a:xfrm>
            <a:off x="766333" y="413960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8738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7</a:t>
            </a:fld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36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OPERACIONES CON LISTAS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1A0363F-EBCA-91BC-64B5-FD0E2310066F}"/>
              </a:ext>
            </a:extLst>
          </p:cNvPr>
          <p:cNvSpPr txBox="1"/>
          <p:nvPr/>
        </p:nvSpPr>
        <p:spPr>
          <a:xfrm>
            <a:off x="877357" y="2096371"/>
            <a:ext cx="3270447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Concatenar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pares + impares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FD77AB8-D073-3D8D-4792-620CD854DA27}"/>
              </a:ext>
            </a:extLst>
          </p:cNvPr>
          <p:cNvSpPr txBox="1"/>
          <p:nvPr/>
        </p:nvSpPr>
        <p:spPr>
          <a:xfrm>
            <a:off x="877357" y="3575728"/>
            <a:ext cx="3887603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2, 4, 6, 8, 1, 3, 5, 7, 9]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A0363F-EBCA-91BC-64B5-FD0E2310066F}"/>
              </a:ext>
            </a:extLst>
          </p:cNvPr>
          <p:cNvSpPr txBox="1"/>
          <p:nvPr/>
        </p:nvSpPr>
        <p:spPr>
          <a:xfrm>
            <a:off x="877358" y="4454168"/>
            <a:ext cx="3887603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Repetir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pares *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pares *= 2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FD77AB8-D073-3D8D-4792-620CD854DA27}"/>
              </a:ext>
            </a:extLst>
          </p:cNvPr>
          <p:cNvSpPr txBox="1"/>
          <p:nvPr/>
        </p:nvSpPr>
        <p:spPr>
          <a:xfrm>
            <a:off x="877357" y="5691399"/>
            <a:ext cx="3887603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2, 4, 6, 8, 0, 2, 4, 6, 8]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FD77AB8-D073-3D8D-4792-620CD854DA27}"/>
              </a:ext>
            </a:extLst>
          </p:cNvPr>
          <p:cNvSpPr txBox="1"/>
          <p:nvPr/>
        </p:nvSpPr>
        <p:spPr>
          <a:xfrm>
            <a:off x="10553385" y="3801805"/>
            <a:ext cx="1418978" cy="255454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es 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es 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es 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es 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es 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es impar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es impar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es impar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es impar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es impar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A0363F-EBCA-91BC-64B5-FD0E2310066F}"/>
              </a:ext>
            </a:extLst>
          </p:cNvPr>
          <p:cNvSpPr txBox="1"/>
          <p:nvPr/>
        </p:nvSpPr>
        <p:spPr>
          <a:xfrm>
            <a:off x="5996496" y="3801805"/>
            <a:ext cx="4257897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Bucles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pares + impares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valor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valor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pares:</a:t>
            </a:r>
          </a:p>
          <a:p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(valor,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par”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(valor,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impar”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A0363F-EBCA-91BC-64B5-FD0E2310066F}"/>
              </a:ext>
            </a:extLst>
          </p:cNvPr>
          <p:cNvSpPr txBox="1"/>
          <p:nvPr/>
        </p:nvSpPr>
        <p:spPr>
          <a:xfrm>
            <a:off x="5987926" y="888432"/>
            <a:ext cx="5245347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Comparación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 &gt; impares, pares &gt;= impares)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 &lt; impares, pares &lt;= impares)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 == impares, pares != impares)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FD77AB8-D073-3D8D-4792-620CD854DA27}"/>
              </a:ext>
            </a:extLst>
          </p:cNvPr>
          <p:cNvSpPr txBox="1"/>
          <p:nvPr/>
        </p:nvSpPr>
        <p:spPr>
          <a:xfrm>
            <a:off x="5996496" y="2601274"/>
            <a:ext cx="1542410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 </a:t>
            </a:r>
            <a:r>
              <a:rPr lang="es-ES" sz="1600" i="1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</a:t>
            </a:r>
            <a:endParaRPr lang="es-ES" sz="1600" i="1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 </a:t>
            </a:r>
            <a:r>
              <a:rPr lang="es-ES" sz="1600" i="1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  <a:endParaRPr lang="es-ES" sz="1600" i="1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 True</a:t>
            </a:r>
          </a:p>
        </p:txBody>
      </p:sp>
    </p:spTree>
    <p:extLst>
      <p:ext uri="{BB962C8B-B14F-4D97-AF65-F5344CB8AC3E}">
        <p14:creationId xmlns:p14="http://schemas.microsoft.com/office/powerpoint/2010/main" val="328453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8</a:t>
            </a:fld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504568" y="1185704"/>
            <a:ext cx="34937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PARA LISTAS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METODOS PARA LISTAS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25169CA-8356-6A57-365D-CB8D5B448FE4}"/>
              </a:ext>
            </a:extLst>
          </p:cNvPr>
          <p:cNvSpPr txBox="1"/>
          <p:nvPr/>
        </p:nvSpPr>
        <p:spPr>
          <a:xfrm>
            <a:off x="504568" y="1658153"/>
            <a:ext cx="7007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Longitud			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l = </a:t>
            </a:r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len</a:t>
            </a:r>
            <a:r>
              <a:rPr lang="es-ES" dirty="0">
                <a:latin typeface="Consolas" panose="020B0609020204030204" pitchFamily="49" charset="0"/>
              </a:rPr>
              <a:t>(lista)</a:t>
            </a:r>
          </a:p>
          <a:p>
            <a:r>
              <a:rPr lang="es-ES" dirty="0"/>
              <a:t>Valor máximo		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max</a:t>
            </a:r>
            <a:r>
              <a:rPr lang="es-ES" dirty="0">
                <a:latin typeface="Consolas" panose="020B0609020204030204" pitchFamily="49" charset="0"/>
              </a:rPr>
              <a:t>(lista)</a:t>
            </a:r>
          </a:p>
          <a:p>
            <a:r>
              <a:rPr lang="es-ES" dirty="0"/>
              <a:t>Valor mínimo		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s-ES" dirty="0">
                <a:solidFill>
                  <a:schemeClr val="accent2"/>
                </a:solidFill>
                <a:latin typeface="Consolas" panose="020B0609020204030204" pitchFamily="49" charset="0"/>
              </a:rPr>
              <a:t>min</a:t>
            </a:r>
            <a:r>
              <a:rPr lang="es-ES" dirty="0">
                <a:latin typeface="Consolas" panose="020B0609020204030204" pitchFamily="49" charset="0"/>
              </a:rPr>
              <a:t>(lista)</a:t>
            </a:r>
          </a:p>
          <a:p>
            <a:r>
              <a:rPr lang="es-ES" dirty="0"/>
              <a:t>Eliminar elemento/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lista	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del</a:t>
            </a:r>
            <a:r>
              <a:rPr lang="es-ES" dirty="0">
                <a:latin typeface="Consolas" panose="020B0609020204030204" pitchFamily="49" charset="0"/>
              </a:rPr>
              <a:t> lista[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indice</a:t>
            </a:r>
            <a:r>
              <a:rPr lang="es-ES" dirty="0">
                <a:latin typeface="Consolas" panose="020B0609020204030204" pitchFamily="49" charset="0"/>
              </a:rPr>
              <a:t>] / 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del</a:t>
            </a:r>
            <a:r>
              <a:rPr lang="es-ES" dirty="0">
                <a:latin typeface="Consolas" panose="020B0609020204030204" pitchFamily="49" charset="0"/>
              </a:rPr>
              <a:t> lista[:]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25169CA-8356-6A57-365D-CB8D5B448FE4}"/>
              </a:ext>
            </a:extLst>
          </p:cNvPr>
          <p:cNvSpPr txBox="1"/>
          <p:nvPr/>
        </p:nvSpPr>
        <p:spPr>
          <a:xfrm>
            <a:off x="504568" y="3494028"/>
            <a:ext cx="11755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Añadir†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					</a:t>
            </a:r>
            <a:r>
              <a:rPr lang="es-ES" dirty="0" err="1">
                <a:latin typeface="Consolas" panose="020B0609020204030204" pitchFamily="49" charset="0"/>
              </a:rPr>
              <a:t>lista.append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Añadir† elementos de un iterable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/>
              <a:t>			</a:t>
            </a:r>
            <a:r>
              <a:rPr lang="es-ES" dirty="0" err="1">
                <a:latin typeface="Consolas" panose="020B0609020204030204" pitchFamily="49" charset="0"/>
              </a:rPr>
              <a:t>lista.extend</a:t>
            </a:r>
            <a:r>
              <a:rPr lang="es-ES" dirty="0">
                <a:latin typeface="Consolas" panose="020B0609020204030204" pitchFamily="49" charset="0"/>
              </a:rPr>
              <a:t>(&lt;objeto&gt;)</a:t>
            </a:r>
          </a:p>
          <a:p>
            <a:r>
              <a:rPr lang="es-ES" dirty="0"/>
              <a:t>Insertar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 en el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dirty="0"/>
              <a:t> 	dado			</a:t>
            </a:r>
            <a:r>
              <a:rPr lang="es-ES" dirty="0" err="1">
                <a:latin typeface="Consolas" panose="020B0609020204030204" pitchFamily="49" charset="0"/>
              </a:rPr>
              <a:t>lista.insert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indice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Eliminar el elemento en el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s-ES" dirty="0">
                <a:cs typeface="Consolas" panose="020B0609020204030204" pitchFamily="49" charset="0"/>
              </a:rPr>
              <a:t>&gt; dado</a:t>
            </a:r>
            <a:r>
              <a:rPr lang="es-ES" dirty="0"/>
              <a:t>/último elemento	</a:t>
            </a:r>
            <a:r>
              <a:rPr lang="es-ES" dirty="0" err="1">
                <a:latin typeface="Consolas" panose="020B0609020204030204" pitchFamily="49" charset="0"/>
              </a:rPr>
              <a:t>lista.pop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indice</a:t>
            </a:r>
            <a:r>
              <a:rPr lang="es-ES" dirty="0">
                <a:latin typeface="Consolas" panose="020B0609020204030204" pitchFamily="49" charset="0"/>
              </a:rPr>
              <a:t>) / </a:t>
            </a:r>
            <a:r>
              <a:rPr lang="es-ES" dirty="0" err="1">
                <a:latin typeface="Consolas" panose="020B0609020204030204" pitchFamily="49" charset="0"/>
              </a:rPr>
              <a:t>lista.pop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Eliminar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  					</a:t>
            </a:r>
            <a:r>
              <a:rPr lang="es-ES" dirty="0" err="1">
                <a:latin typeface="Consolas" panose="020B0609020204030204" pitchFamily="49" charset="0"/>
              </a:rPr>
              <a:t>lista.remove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Eliminar todos los elementos 					</a:t>
            </a:r>
            <a:r>
              <a:rPr lang="es-ES" dirty="0" err="1">
                <a:latin typeface="Consolas" panose="020B0609020204030204" pitchFamily="49" charset="0"/>
              </a:rPr>
              <a:t>lista.clear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Contar veces que aparece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			</a:t>
            </a:r>
            <a:r>
              <a:rPr lang="es-ES" dirty="0" err="1">
                <a:latin typeface="Consolas" panose="020B0609020204030204" pitchFamily="49" charset="0"/>
              </a:rPr>
              <a:t>lista.count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Índice del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					</a:t>
            </a:r>
            <a:r>
              <a:rPr lang="es-ES" dirty="0" err="1">
                <a:latin typeface="Consolas" panose="020B0609020204030204" pitchFamily="49" charset="0"/>
              </a:rPr>
              <a:t>lista.index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Invertir orden de elementos 					</a:t>
            </a:r>
            <a:r>
              <a:rPr lang="es-ES" dirty="0" err="1">
                <a:latin typeface="Consolas" panose="020B0609020204030204" pitchFamily="49" charset="0"/>
              </a:rPr>
              <a:t>lista.reverse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Ordenación ascendente/descendente				</a:t>
            </a:r>
            <a:r>
              <a:rPr lang="es-ES" dirty="0" err="1">
                <a:latin typeface="Consolas" panose="020B0609020204030204" pitchFamily="49" charset="0"/>
              </a:rPr>
              <a:t>lista.sort</a:t>
            </a:r>
            <a:r>
              <a:rPr lang="es-ES" dirty="0">
                <a:latin typeface="Consolas" panose="020B0609020204030204" pitchFamily="49" charset="0"/>
              </a:rPr>
              <a:t>() / </a:t>
            </a:r>
            <a:r>
              <a:rPr lang="es-ES" dirty="0" err="1">
                <a:latin typeface="Consolas" panose="020B0609020204030204" pitchFamily="49" charset="0"/>
              </a:rPr>
              <a:t>lista.sort</a:t>
            </a:r>
            <a:r>
              <a:rPr lang="es-ES" dirty="0">
                <a:latin typeface="Consolas" panose="020B0609020204030204" pitchFamily="49" charset="0"/>
              </a:rPr>
              <a:t>(reverse=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053663-16F4-02A5-EE77-FED904411A1A}"/>
              </a:ext>
            </a:extLst>
          </p:cNvPr>
          <p:cNvSpPr txBox="1"/>
          <p:nvPr/>
        </p:nvSpPr>
        <p:spPr>
          <a:xfrm>
            <a:off x="504568" y="6427113"/>
            <a:ext cx="4697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† al final de 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28164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9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504568" y="627925"/>
            <a:ext cx="4074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CREAR 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ENTRADA LISTA POR TECLADO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72A6CF-7691-F0EF-9277-541AD2F6B2C9}"/>
              </a:ext>
            </a:extLst>
          </p:cNvPr>
          <p:cNvSpPr txBox="1"/>
          <p:nvPr/>
        </p:nvSpPr>
        <p:spPr>
          <a:xfrm>
            <a:off x="1036552" y="1107098"/>
            <a:ext cx="3393878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Crear lista de cuadrados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endParaRPr lang="pt-B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* N</a:t>
            </a:r>
          </a:p>
          <a:p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(N):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[i] = i **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6F9969-F030-EBD1-F26D-EFDE396CE6C8}"/>
              </a:ext>
            </a:extLst>
          </p:cNvPr>
          <p:cNvSpPr txBox="1"/>
          <p:nvPr/>
        </p:nvSpPr>
        <p:spPr>
          <a:xfrm>
            <a:off x="4614556" y="1745658"/>
            <a:ext cx="3147015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4, 9, 16, 25, 36]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B16824F-5735-7FAC-882C-F500AA36503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71336" y="980988"/>
            <a:ext cx="1604122" cy="77156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88AD7-0901-F0E6-0EB1-A75D2CDF0500}"/>
              </a:ext>
            </a:extLst>
          </p:cNvPr>
          <p:cNvSpPr txBox="1"/>
          <p:nvPr/>
        </p:nvSpPr>
        <p:spPr>
          <a:xfrm>
            <a:off x="5175458" y="688600"/>
            <a:ext cx="487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Necesario inicializar la lista con ceros, por ejemplo, para poder asignar elementos a la lista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A41760-BB97-4249-C297-EA0E771265E5}"/>
              </a:ext>
            </a:extLst>
          </p:cNvPr>
          <p:cNvSpPr txBox="1"/>
          <p:nvPr/>
        </p:nvSpPr>
        <p:spPr>
          <a:xfrm>
            <a:off x="1036551" y="2798572"/>
            <a:ext cx="4998484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Crear lista de cuadrados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endParaRPr lang="pt-B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[i **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(N)]</a:t>
            </a:r>
            <a:endParaRPr lang="pt-BR" sz="1600" dirty="0">
              <a:solidFill>
                <a:srgbClr val="FAED5C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F48596-D27A-C7D8-6176-3FEC1EBE9DC0}"/>
              </a:ext>
            </a:extLst>
          </p:cNvPr>
          <p:cNvSpPr txBox="1"/>
          <p:nvPr/>
        </p:nvSpPr>
        <p:spPr>
          <a:xfrm>
            <a:off x="6219432" y="3167904"/>
            <a:ext cx="3147015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4, 9, 16, 25, 36]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3E6E9F-4105-FA0B-9B41-2F0A7BFB7854}"/>
              </a:ext>
            </a:extLst>
          </p:cNvPr>
          <p:cNvSpPr txBox="1"/>
          <p:nvPr/>
        </p:nvSpPr>
        <p:spPr>
          <a:xfrm>
            <a:off x="1036551" y="4703437"/>
            <a:ext cx="5615640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Entrada de lista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datos = </a:t>
            </a:r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"Dame los números: 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).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split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media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numero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datos: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media +=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float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(numero)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media /=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(datos)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media de los números es: 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,media)</a:t>
            </a:r>
            <a:endParaRPr lang="pt-B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C8C0DBE-09CA-AE51-50BB-E14D06081998}"/>
              </a:ext>
            </a:extLst>
          </p:cNvPr>
          <p:cNvSpPr txBox="1"/>
          <p:nvPr/>
        </p:nvSpPr>
        <p:spPr>
          <a:xfrm>
            <a:off x="6871158" y="5318990"/>
            <a:ext cx="4134465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Dame los números: 1 2 3 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media de los números es:  2.5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5A56F25-BF13-B18D-7134-B22F5356C8DB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401477" y="4598243"/>
            <a:ext cx="971110" cy="50859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56F77FE-BD5B-CF59-5640-0595DE58854D}"/>
              </a:ext>
            </a:extLst>
          </p:cNvPr>
          <p:cNvSpPr txBox="1"/>
          <p:nvPr/>
        </p:nvSpPr>
        <p:spPr>
          <a:xfrm>
            <a:off x="7372587" y="4428966"/>
            <a:ext cx="384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Los elementos de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datos</a:t>
            </a:r>
            <a:r>
              <a:rPr lang="es-ES" sz="1600" dirty="0">
                <a:solidFill>
                  <a:schemeClr val="tx2"/>
                </a:solidFill>
              </a:rPr>
              <a:t> son de tipo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str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255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6A4581EECA194894DC492FB001E395" ma:contentTypeVersion="4" ma:contentTypeDescription="Create a new document." ma:contentTypeScope="" ma:versionID="dda3882893707bc253b403ce6fd982d1">
  <xsd:schema xmlns:xsd="http://www.w3.org/2001/XMLSchema" xmlns:xs="http://www.w3.org/2001/XMLSchema" xmlns:p="http://schemas.microsoft.com/office/2006/metadata/properties" xmlns:ns2="7b0348f0-faff-4a1e-bcb0-444c6f3e4e78" targetNamespace="http://schemas.microsoft.com/office/2006/metadata/properties" ma:root="true" ma:fieldsID="cff3cc4b238879a264e8489625520644" ns2:_="">
    <xsd:import namespace="7b0348f0-faff-4a1e-bcb0-444c6f3e4e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348f0-faff-4a1e-bcb0-444c6f3e4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36CA7E-7C9C-41D3-B9C8-C11045297C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0348f0-faff-4a1e-bcb0-444c6f3e4e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21420C-DA56-4A03-88E6-00B7F24FD9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68AE3-AEE0-4A9E-B05B-8CA3600C885E}">
  <ds:schemaRefs>
    <ds:schemaRef ds:uri="7b0348f0-faff-4a1e-bcb0-444c6f3e4e78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2456</Words>
  <Application>Microsoft Office PowerPoint</Application>
  <PresentationFormat>Panorámica</PresentationFormat>
  <Paragraphs>342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6" baseType="lpstr">
      <vt:lpstr>Arial</vt:lpstr>
      <vt:lpstr>Arial (cuerpo)</vt:lpstr>
      <vt:lpstr>Arial (Titulos)</vt:lpstr>
      <vt:lpstr>Arial Rounded MT Bold</vt:lpstr>
      <vt:lpstr>Calibri</vt:lpstr>
      <vt:lpstr>Calibri Light</vt:lpstr>
      <vt:lpstr>Cambria Math</vt:lpstr>
      <vt:lpstr>Consolas</vt:lpstr>
      <vt:lpstr>Courier New</vt:lpstr>
      <vt:lpstr>DejaVu Sans Mono</vt:lpstr>
      <vt:lpstr>Segoe UI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de Vicente</dc:creator>
  <cp:lastModifiedBy>VICTOR JAVIER LLORENTE LAZARO</cp:lastModifiedBy>
  <cp:revision>95</cp:revision>
  <dcterms:created xsi:type="dcterms:W3CDTF">2022-07-21T07:14:48Z</dcterms:created>
  <dcterms:modified xsi:type="dcterms:W3CDTF">2022-11-03T11:44:31Z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0x010100046A4581EECA194894DC492FB001E395</vt:lpwstr>
  </property>
</Properties>
</file>