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89" r:id="rId5"/>
    <p:sldId id="257" r:id="rId6"/>
    <p:sldId id="273" r:id="rId7"/>
    <p:sldId id="272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  <p:sldId id="287" r:id="rId20"/>
    <p:sldId id="288" r:id="rId21"/>
    <p:sldId id="290" r:id="rId22"/>
    <p:sldId id="291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16C"/>
    <a:srgbClr val="FAED5C"/>
    <a:srgbClr val="C670E0"/>
    <a:srgbClr val="FFFFFF"/>
    <a:srgbClr val="57D6E4"/>
    <a:srgbClr val="B0E686"/>
    <a:srgbClr val="999999"/>
    <a:srgbClr val="AF00DB"/>
    <a:srgbClr val="19232D"/>
    <a:srgbClr val="EE6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063F6-0A07-47F6-A1F2-BE317A22476D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CA46-545B-4A59-B4AA-01BC5901FC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9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6C38-22BF-44EC-ADF5-D454266E1FE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9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CCA46-545B-4A59-B4AA-01BC5901FCB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3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CCA46-545B-4A59-B4AA-01BC5901FCB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824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C98D67-440E-4225-BFA9-0FB712B8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11E236-0670-4060-99F3-1FF261DF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D026E13-0BDE-4617-93F7-CBAE8E6C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B49B341-01F8-47C9-B534-F658A0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B3D8F0-5C52-4974-9734-C7DEA20C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9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09437A-7B02-430B-B72D-C4D3D965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3F37DF4-5350-47FA-B094-00582531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0DEA5E6-0D31-4FE5-8EDA-B05790D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4F96ADC-77B8-4E03-965A-2B9404B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642FC30-0521-4521-BB00-7BFC0A8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EB38B8F-B134-476E-ADB8-CB81452A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712611B-B003-451E-8E2D-5F642776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1343C29-F01B-4B2B-8C18-58AC382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60F1F84-404C-4BF4-9E29-D4BB42C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F7EFF26-342D-48A0-BF26-D36A3E7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13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D592BB-6BBE-481F-AF70-419ED16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A5E6B67-111C-4DE8-8CEB-79D4CD4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AA6A4F3-9675-4A71-878A-F150DD2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2AE33E-81A4-4A75-8E87-E391E23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5D9E72-0A43-4B74-8741-85B4C5D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6C530A-A7B5-4DE5-A53F-CFA6F73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79D0D92-8196-4786-837B-E58C6A5E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4533CEA-EDD2-4463-8655-96587391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F9ECDB4-7B45-43A9-AB7A-229EF74F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F2E1026-2BEC-4F43-A9CA-2C16F3F4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C2FF52-794F-412D-A840-73775A8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5E0642-241B-4E1D-8EC3-BC3C5601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FCD4E2A-03BD-47C6-A755-B8C7061E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870E217-48C0-44D8-B57E-990DBBF5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6EF4BAC-23F5-4FEF-87FB-6EF1100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B04F615-FE39-4954-A52D-0DB1B82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B5827B-E7D8-42F9-8827-7669961C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1D7B3E5-2661-457C-9DF3-DDC68512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EAFD543-A671-429F-8CD1-1C17A2EE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2C62449-C2FD-4D16-B9ED-26A38001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78263CC-25D9-48CC-995B-1D491827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2CD1248-A53B-4D8E-91B4-6D15B4F1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C063371-EB49-4FC7-9DF7-9467098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0AFF569-4235-4726-B6E1-E9B59F0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8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2001E6-584C-48D5-AFD5-813F0BC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33EA412-689B-49A5-9AFF-3046F356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D41C214-E5D1-4EF0-8791-7278C6A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06A1A67-A527-4AEF-9831-4C21DAE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71100E8-438B-4487-8C7C-CB469BB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AAD808F-9598-45C0-B163-9A831E9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F2B758D-4AF3-4F74-BC11-4EF3DB3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4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BCB4B7-4920-4695-9855-71E26B4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3E4082C-83DB-444B-A3A7-F7A07F0E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89C3B54-A725-454B-840C-BF4F0B29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8648D7-6334-4C32-BA04-27A0B86C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59D4841-F586-4329-9B3A-D7CD1CD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BD8E23A-992E-472E-B2AB-D980430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0DF324-8256-45FA-82B3-EF5D833F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8273A47-A47C-4536-8A9D-C9D7771C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F5F136D-333F-48EC-B889-369B5B24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BD264A8-1DDF-43BD-9B87-8534C3F6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3F85A2E-0188-4656-A491-E0C28236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1915985-219D-4099-8BB2-F970E8F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8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F45915A-2EB6-4C9C-9142-91884E30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39A241D-BB76-4B4A-923F-48351FF0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59361EA-E545-49DA-9153-07B37802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C9679-79AE-44F3-9AA5-E119D3B6072C}" type="datetimeFigureOut">
              <a:rPr lang="es-ES" smtClean="0"/>
              <a:t>13/11/2022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BF7714B-9F57-432C-A078-8C12AC78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1A9A094-7DA6-4315-A753-39105062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antoni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victorjavier.llorente@upm.es" TargetMode="External"/><Relationship Id="rId4" Type="http://schemas.openxmlformats.org/officeDocument/2006/relationships/hyperlink" Target="mailto:fj.devicente@upm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5" Type="http://schemas.openxmlformats.org/officeDocument/2006/relationships/notesSlide" Target="../notesSlides/notesSlide3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423" y="1483795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  <a:latin typeface="Arial (Titulos)"/>
              </a:rPr>
              <a:t>TEMA 4: Funciones en Python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xmlns="" id="{CB9D8926-E7BC-0F9B-32C4-864AC5FEB0FE}"/>
              </a:ext>
            </a:extLst>
          </p:cNvPr>
          <p:cNvSpPr txBox="1">
            <a:spLocks/>
          </p:cNvSpPr>
          <p:nvPr/>
        </p:nvSpPr>
        <p:spPr>
          <a:xfrm>
            <a:off x="1438423" y="3139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rial (cuerpo)"/>
              </a:rPr>
              <a:t>Dpto. de Matemática Aplicada a la Ingeniería Aeroespacial</a:t>
            </a:r>
          </a:p>
          <a:p>
            <a:endParaRPr lang="es-ES" sz="3200" dirty="0">
              <a:latin typeface="Arial (cuerpo)"/>
            </a:endParaRPr>
          </a:p>
          <a:p>
            <a:r>
              <a:rPr lang="es-ES" sz="3200" dirty="0">
                <a:latin typeface="Arial (cuerpo)"/>
              </a:rPr>
              <a:t>Informática, 1</a:t>
            </a:r>
            <a:r>
              <a:rPr lang="es-ES" sz="3200" baseline="30000" dirty="0">
                <a:latin typeface="Arial (cuerpo)"/>
              </a:rPr>
              <a:t>er</a:t>
            </a:r>
            <a:r>
              <a:rPr lang="es-ES" sz="3200" dirty="0">
                <a:latin typeface="Arial (cuerpo)"/>
              </a:rPr>
              <a:t> semestre</a:t>
            </a:r>
          </a:p>
          <a:p>
            <a:r>
              <a:rPr lang="es-ES" sz="3200" dirty="0">
                <a:latin typeface="Arial (cuerpo)"/>
              </a:rPr>
              <a:t>2022 –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xmlns="" id="{F6826BBA-1757-213A-D997-83CA21B9B1DF}"/>
              </a:ext>
            </a:extLst>
          </p:cNvPr>
          <p:cNvSpPr txBox="1">
            <a:spLocks/>
          </p:cNvSpPr>
          <p:nvPr/>
        </p:nvSpPr>
        <p:spPr>
          <a:xfrm>
            <a:off x="1438423" y="5680493"/>
            <a:ext cx="5900468" cy="100929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>
                <a:latin typeface="Arial (cuerpo)"/>
              </a:rPr>
              <a:t>Profesor: </a:t>
            </a:r>
            <a:r>
              <a:rPr lang="es-ES" sz="1400" dirty="0">
                <a:latin typeface="Arial (cuerpo)"/>
              </a:rPr>
              <a:t>Juan Antonio Hernández Ramos (</a:t>
            </a:r>
            <a:r>
              <a:rPr lang="es-ES" sz="1400" dirty="0">
                <a:latin typeface="Arial (cuerpo)"/>
                <a:hlinkClick r:id="rId3"/>
              </a:rPr>
              <a:t>juanantonio.hernandez@upm.es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Coordinador: </a:t>
            </a:r>
            <a:r>
              <a:rPr lang="es-ES" sz="1400" dirty="0">
                <a:latin typeface="Arial (cuerpo)"/>
              </a:rPr>
              <a:t>Javier de Vicente Buendía (</a:t>
            </a:r>
            <a:r>
              <a:rPr lang="es-ES" sz="1400" dirty="0">
                <a:latin typeface="Arial (cuerpo)"/>
                <a:hlinkClick r:id="rId4"/>
              </a:rPr>
              <a:t>fj.devicente@upm.es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Colaborador: </a:t>
            </a:r>
            <a:r>
              <a:rPr lang="es-ES" sz="1400" dirty="0">
                <a:latin typeface="Arial (cuerpo)"/>
              </a:rPr>
              <a:t>Víctor Javier Llorente Lázaro (</a:t>
            </a:r>
            <a:r>
              <a:rPr lang="es-ES" sz="1400" dirty="0">
                <a:latin typeface="Arial (cuerpo)"/>
                <a:hlinkClick r:id="rId5"/>
              </a:rPr>
              <a:t>victorjavier.llorente@upm.es</a:t>
            </a:r>
            <a:r>
              <a:rPr lang="es-ES" sz="1400" dirty="0">
                <a:latin typeface="Arial (cuerpo)"/>
              </a:rPr>
              <a:t>)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8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66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USO DE MÓDULOS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823264" y="1831276"/>
            <a:ext cx="9949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Permiten </a:t>
            </a:r>
            <a:r>
              <a:rPr lang="es-ES" sz="1600" b="1" dirty="0">
                <a:solidFill>
                  <a:schemeClr val="tx2"/>
                </a:solidFill>
              </a:rPr>
              <a:t>agrupar funciones/subrutinas </a:t>
            </a:r>
            <a:r>
              <a:rPr lang="es-ES" sz="1600" dirty="0">
                <a:solidFill>
                  <a:schemeClr val="tx2"/>
                </a:solidFill>
              </a:rPr>
              <a:t>en un único archivo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compilan todas funciones al mismo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Genera </a:t>
            </a:r>
            <a:r>
              <a:rPr lang="es-ES" sz="1600" b="1" dirty="0">
                <a:solidFill>
                  <a:schemeClr val="tx2"/>
                </a:solidFill>
              </a:rPr>
              <a:t>interfaces automáticas </a:t>
            </a:r>
            <a:r>
              <a:rPr lang="es-ES" sz="1600" dirty="0">
                <a:solidFill>
                  <a:schemeClr val="tx2"/>
                </a:solidFill>
              </a:rPr>
              <a:t>para las funciones (y se almacena información en un archivo adicional)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Funciones del módulo pueden llamarse unas a otras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En </a:t>
            </a:r>
            <a:r>
              <a:rPr lang="es-ES" sz="1600" b="1" dirty="0">
                <a:solidFill>
                  <a:schemeClr val="tx2"/>
                </a:solidFill>
              </a:rPr>
              <a:t>programa principal </a:t>
            </a:r>
            <a:r>
              <a:rPr lang="es-ES" sz="1600" dirty="0">
                <a:solidFill>
                  <a:schemeClr val="tx2"/>
                </a:solidFill>
              </a:rPr>
              <a:t>basta mencionar módulo que se usa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E126690B-0A0F-1271-4E7F-8B3CF9832C7F}"/>
              </a:ext>
            </a:extLst>
          </p:cNvPr>
          <p:cNvSpPr txBox="1"/>
          <p:nvPr/>
        </p:nvSpPr>
        <p:spPr>
          <a:xfrm>
            <a:off x="1320087" y="3429000"/>
            <a:ext cx="3393878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funcion1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argumentos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…</a:t>
            </a:r>
            <a:endParaRPr lang="en-U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…</a:t>
            </a: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funcion2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argumentos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…</a:t>
            </a:r>
            <a:endParaRPr lang="en-U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…</a:t>
            </a: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A127369C-58EB-CAE4-1D81-A851A2014041}"/>
              </a:ext>
            </a:extLst>
          </p:cNvPr>
          <p:cNvSpPr txBox="1"/>
          <p:nvPr/>
        </p:nvSpPr>
        <p:spPr>
          <a:xfrm>
            <a:off x="1320087" y="5737324"/>
            <a:ext cx="219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nombre_modulo.py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40131942-7A80-8C36-F085-15E5379B1241}"/>
              </a:ext>
            </a:extLst>
          </p:cNvPr>
          <p:cNvSpPr txBox="1"/>
          <p:nvPr/>
        </p:nvSpPr>
        <p:spPr>
          <a:xfrm>
            <a:off x="5397506" y="3429000"/>
            <a:ext cx="4875053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nombre_modulo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abvnombre</a:t>
            </a:r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valor = abvnombre.funcion1(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argumentos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D693798-FA23-F3CB-B20F-58F8CA4840B5}"/>
              </a:ext>
            </a:extLst>
          </p:cNvPr>
          <p:cNvSpPr txBox="1"/>
          <p:nvPr/>
        </p:nvSpPr>
        <p:spPr>
          <a:xfrm>
            <a:off x="5397506" y="4752439"/>
            <a:ext cx="219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principal.py</a:t>
            </a:r>
          </a:p>
        </p:txBody>
      </p:sp>
    </p:spTree>
    <p:extLst>
      <p:ext uri="{BB962C8B-B14F-4D97-AF65-F5344CB8AC3E}">
        <p14:creationId xmlns:p14="http://schemas.microsoft.com/office/powerpoint/2010/main" val="169972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Ejemplo de módulo y uso: función 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vectorial(</a:t>
            </a:r>
            <a:r>
              <a:rPr lang="es-ES" dirty="0" err="1">
                <a:solidFill>
                  <a:schemeClr val="tx2"/>
                </a:solidFill>
                <a:latin typeface="Consolas" panose="020B0609020204030204" pitchFamily="49" charset="0"/>
              </a:rPr>
              <a:t>u,v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7076496" y="4547625"/>
            <a:ext cx="3764172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x v2 = [ 6.06 -9.52 -1.41]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996CC5E-6369-A4F1-8675-2AEDD8EAA837}"/>
              </a:ext>
            </a:extLst>
          </p:cNvPr>
          <p:cNvSpPr txBox="1"/>
          <p:nvPr/>
        </p:nvSpPr>
        <p:spPr>
          <a:xfrm>
            <a:off x="6459340" y="2197218"/>
            <a:ext cx="4998484" cy="2062103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Programa principal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vectores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v2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'v1 x v2 ='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mv.vectorial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(v1, v2))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C799C2A-08AD-DAE7-0732-88B39141E61B}"/>
              </a:ext>
            </a:extLst>
          </p:cNvPr>
          <p:cNvSpPr txBox="1"/>
          <p:nvPr/>
        </p:nvSpPr>
        <p:spPr>
          <a:xfrm>
            <a:off x="857608" y="2197218"/>
            <a:ext cx="4875053" cy="280076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Módulo vectores.py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vectorial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u,v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-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-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- u[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* 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pv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2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Ejemplo de módulo y uso: función 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norma(</a:t>
            </a:r>
            <a:r>
              <a:rPr lang="es-ES" dirty="0" err="1">
                <a:solidFill>
                  <a:schemeClr val="tx2"/>
                </a:solidFill>
                <a:latin typeface="Consolas" panose="020B0609020204030204" pitchFamily="49" charset="0"/>
              </a:rPr>
              <a:t>v,p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7186665" y="4676684"/>
            <a:ext cx="4504759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 2 de v1 =  10.317945531936093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 8 de v2 =  7.802497054915356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996CC5E-6369-A4F1-8675-2AEDD8EAA837}"/>
              </a:ext>
            </a:extLst>
          </p:cNvPr>
          <p:cNvSpPr txBox="1"/>
          <p:nvPr/>
        </p:nvSpPr>
        <p:spPr>
          <a:xfrm>
            <a:off x="6878088" y="2214471"/>
            <a:ext cx="5121915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Programa principal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vectores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v2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 2 de v1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mv.norma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(v1))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 8 de v2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mv.norma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(v2,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C799C2A-08AD-DAE7-0732-88B39141E61B}"/>
              </a:ext>
            </a:extLst>
          </p:cNvPr>
          <p:cNvSpPr txBox="1"/>
          <p:nvPr/>
        </p:nvSpPr>
        <p:spPr>
          <a:xfrm>
            <a:off x="288907" y="2214471"/>
            <a:ext cx="6232796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Módulo vectores.py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Definición de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vectorial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(v, p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(p ==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inf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 ** p) ** 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(p))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2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Ejemplo de módulo y uso: función 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norma(</a:t>
            </a:r>
            <a:r>
              <a:rPr lang="es-ES" dirty="0" err="1">
                <a:solidFill>
                  <a:schemeClr val="tx2"/>
                </a:solidFill>
                <a:latin typeface="Consolas" panose="020B0609020204030204" pitchFamily="49" charset="0"/>
              </a:rPr>
              <a:t>v,p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7078871" y="4676684"/>
            <a:ext cx="4504759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 2 de v1 =  10.317945531936093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 8 de v2 =  7.802497054915356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996CC5E-6369-A4F1-8675-2AEDD8EAA837}"/>
              </a:ext>
            </a:extLst>
          </p:cNvPr>
          <p:cNvSpPr txBox="1"/>
          <p:nvPr/>
        </p:nvSpPr>
        <p:spPr>
          <a:xfrm>
            <a:off x="6523431" y="2214471"/>
            <a:ext cx="5615640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Programa principal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vectores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v1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v2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 2 de v1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mv.norma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(v1))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 8 de v2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mv.norma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(p=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,v=v2))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DC799C2A-08AD-DAE7-0732-88B39141E61B}"/>
              </a:ext>
            </a:extLst>
          </p:cNvPr>
          <p:cNvSpPr txBox="1"/>
          <p:nvPr/>
        </p:nvSpPr>
        <p:spPr>
          <a:xfrm>
            <a:off x="52929" y="2214471"/>
            <a:ext cx="6232796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Módulo vectores.py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Definición de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 vectorial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(v, p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(p == 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inf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sum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 ** p) ** 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(p))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E583347E-463C-2A65-F2DF-93549774DEEC}"/>
              </a:ext>
            </a:extLst>
          </p:cNvPr>
          <p:cNvSpPr/>
          <p:nvPr/>
        </p:nvSpPr>
        <p:spPr>
          <a:xfrm>
            <a:off x="10688129" y="4153463"/>
            <a:ext cx="1224950" cy="36933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xmlns="" id="{4C207AF1-DF54-99F3-ED6E-38BBF84F5063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0482151" y="4522795"/>
            <a:ext cx="818453" cy="12655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FA96F599-475A-1BC5-0EEC-4FE86E6095D1}"/>
              </a:ext>
            </a:extLst>
          </p:cNvPr>
          <p:cNvSpPr txBox="1"/>
          <p:nvPr/>
        </p:nvSpPr>
        <p:spPr>
          <a:xfrm>
            <a:off x="6523431" y="5753901"/>
            <a:ext cx="547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Orden de argumentos es arbitrario si se usan etiquetas (lo que facilita uso de argumentos opcionales)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emplea nombre de argumento para especificar argumento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7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SUBRUTINAS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487316" y="1831276"/>
            <a:ext cx="11217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600" dirty="0">
              <a:solidFill>
                <a:schemeClr val="tx2"/>
              </a:solidFill>
            </a:endParaRPr>
          </a:p>
          <a:p>
            <a:pPr algn="just"/>
            <a:r>
              <a:rPr lang="es-ES" sz="1600" dirty="0">
                <a:solidFill>
                  <a:schemeClr val="tx2"/>
                </a:solidFill>
              </a:rPr>
              <a:t>Las subrutinas: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transfiere control </a:t>
            </a:r>
            <a:r>
              <a:rPr lang="es-ES" sz="1600" dirty="0">
                <a:solidFill>
                  <a:schemeClr val="tx2"/>
                </a:solidFill>
              </a:rPr>
              <a:t>desde el programa principal para realizar unas operaciones determinadas sobre un conjunto de variables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trata de un código parametrizado que </a:t>
            </a:r>
            <a:r>
              <a:rPr lang="es-ES" sz="1600" b="1" dirty="0">
                <a:solidFill>
                  <a:schemeClr val="tx2"/>
                </a:solidFill>
              </a:rPr>
              <a:t>operará sobre ciertas variables </a:t>
            </a:r>
            <a:r>
              <a:rPr lang="es-ES" sz="1600" dirty="0">
                <a:solidFill>
                  <a:schemeClr val="tx2"/>
                </a:solidFill>
              </a:rPr>
              <a:t>del programa principal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en la llamada a la subrutina </a:t>
            </a:r>
            <a:r>
              <a:rPr lang="es-ES" sz="1600" b="1" dirty="0">
                <a:solidFill>
                  <a:schemeClr val="tx2"/>
                </a:solidFill>
              </a:rPr>
              <a:t>se especifica a qué variables </a:t>
            </a:r>
            <a:r>
              <a:rPr lang="es-ES" sz="1600" dirty="0">
                <a:solidFill>
                  <a:schemeClr val="tx2"/>
                </a:solidFill>
              </a:rPr>
              <a:t>tendrá acceso la subrutina</a:t>
            </a:r>
          </a:p>
          <a:p>
            <a:pPr algn="just"/>
            <a:endParaRPr lang="es-ES" sz="1600" b="1" dirty="0">
              <a:solidFill>
                <a:schemeClr val="tx2"/>
              </a:solidFill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</a:rPr>
              <a:t>Al igual que funciones</a:t>
            </a:r>
            <a:r>
              <a:rPr lang="es-ES" sz="1600" dirty="0">
                <a:solidFill>
                  <a:schemeClr val="tx2"/>
                </a:solidFill>
              </a:rPr>
              <a:t>, constituyen subprogramas que aíslan determinadas tareas; pero </a:t>
            </a:r>
            <a:r>
              <a:rPr lang="es-ES" sz="1600" b="1" dirty="0">
                <a:solidFill>
                  <a:schemeClr val="tx2"/>
                </a:solidFill>
              </a:rPr>
              <a:t>a diferencia de funciones</a:t>
            </a:r>
            <a:r>
              <a:rPr lang="es-ES" sz="1600" dirty="0">
                <a:solidFill>
                  <a:schemeClr val="tx2"/>
                </a:solidFill>
              </a:rPr>
              <a:t>, las subrutinas tienen un número cualquiera de argumentos de entrada, de salida, y de entrada/salida (!).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5B939A0-3A2B-C4F3-9C1C-F0AF778F3D04}"/>
              </a:ext>
            </a:extLst>
          </p:cNvPr>
          <p:cNvSpPr/>
          <p:nvPr/>
        </p:nvSpPr>
        <p:spPr>
          <a:xfrm>
            <a:off x="1407002" y="4657392"/>
            <a:ext cx="9377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nombre(arg1,arg2,…,</a:t>
            </a:r>
            <a:r>
              <a:rPr lang="es-ES" dirty="0" err="1">
                <a:solidFill>
                  <a:srgbClr val="002060"/>
                </a:solidFill>
                <a:latin typeface="Consolas" panose="020B0609020204030204" pitchFamily="49" charset="0"/>
              </a:rPr>
              <a:t>varout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 err="1">
                <a:solidFill>
                  <a:srgbClr val="002060"/>
                </a:solidFill>
                <a:latin typeface="Consolas" panose="020B0609020204030204" pitchFamily="49" charset="0"/>
              </a:rPr>
              <a:t>varout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[0] = …; </a:t>
            </a:r>
            <a:r>
              <a:rPr lang="es-ES" dirty="0" err="1">
                <a:solidFill>
                  <a:srgbClr val="002060"/>
                </a:solidFill>
                <a:latin typeface="Consolas" panose="020B0609020204030204" pitchFamily="49" charset="0"/>
              </a:rPr>
              <a:t>varout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[1] = …; 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21C26B8E-404E-A9E2-3780-5667FD64EAE4}"/>
              </a:ext>
            </a:extLst>
          </p:cNvPr>
          <p:cNvCxnSpPr>
            <a:cxnSpLocks/>
          </p:cNvCxnSpPr>
          <p:nvPr/>
        </p:nvCxnSpPr>
        <p:spPr>
          <a:xfrm>
            <a:off x="4882551" y="3893379"/>
            <a:ext cx="667098" cy="6269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D18F340E-E6EC-A149-6A85-97DC2623678D}"/>
              </a:ext>
            </a:extLst>
          </p:cNvPr>
          <p:cNvCxnSpPr>
            <a:cxnSpLocks/>
          </p:cNvCxnSpPr>
          <p:nvPr/>
        </p:nvCxnSpPr>
        <p:spPr>
          <a:xfrm>
            <a:off x="5852951" y="3876126"/>
            <a:ext cx="996423" cy="7812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rir llave 21">
            <a:extLst>
              <a:ext uri="{FF2B5EF4-FFF2-40B4-BE49-F238E27FC236}">
                <a16:creationId xmlns:a16="http://schemas.microsoft.com/office/drawing/2014/main" xmlns="" id="{9DCF7D75-6E03-8858-3BE0-6994AC20231F}"/>
              </a:ext>
            </a:extLst>
          </p:cNvPr>
          <p:cNvSpPr/>
          <p:nvPr/>
        </p:nvSpPr>
        <p:spPr>
          <a:xfrm rot="5400000">
            <a:off x="5437951" y="4085703"/>
            <a:ext cx="223417" cy="1092680"/>
          </a:xfrm>
          <a:prstGeom prst="leftBrace">
            <a:avLst>
              <a:gd name="adj1" fmla="val 8333"/>
              <a:gd name="adj2" fmla="val 5000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829BF213-4274-8860-CBD1-8896E88D8F55}"/>
              </a:ext>
            </a:extLst>
          </p:cNvPr>
          <p:cNvCxnSpPr>
            <a:cxnSpLocks/>
          </p:cNvCxnSpPr>
          <p:nvPr/>
        </p:nvCxnSpPr>
        <p:spPr>
          <a:xfrm flipH="1" flipV="1">
            <a:off x="7194430" y="4977674"/>
            <a:ext cx="1673525" cy="8367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98FA3B1E-C8F1-AE21-1B2E-533CE9BCE619}"/>
              </a:ext>
            </a:extLst>
          </p:cNvPr>
          <p:cNvSpPr txBox="1"/>
          <p:nvPr/>
        </p:nvSpPr>
        <p:spPr>
          <a:xfrm>
            <a:off x="8867955" y="5396055"/>
            <a:ext cx="2221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Argumento de tipo lista. Nos interesa su propiedad: </a:t>
            </a:r>
            <a:r>
              <a:rPr lang="es-ES" sz="1600" b="1" dirty="0">
                <a:solidFill>
                  <a:schemeClr val="tx2"/>
                </a:solidFill>
              </a:rPr>
              <a:t>mutable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xmlns="" id="{E7B67CA7-C125-BEC4-9196-1DBCE7F18A90}"/>
              </a:ext>
            </a:extLst>
          </p:cNvPr>
          <p:cNvCxnSpPr>
            <a:cxnSpLocks/>
          </p:cNvCxnSpPr>
          <p:nvPr/>
        </p:nvCxnSpPr>
        <p:spPr>
          <a:xfrm flipV="1">
            <a:off x="6521571" y="3893379"/>
            <a:ext cx="1155938" cy="862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xmlns="" id="{86DF7394-999D-136B-5C9B-2C734ED596BF}"/>
              </a:ext>
            </a:extLst>
          </p:cNvPr>
          <p:cNvCxnSpPr>
            <a:cxnSpLocks/>
          </p:cNvCxnSpPr>
          <p:nvPr/>
        </p:nvCxnSpPr>
        <p:spPr>
          <a:xfrm flipH="1" flipV="1">
            <a:off x="7148404" y="3893379"/>
            <a:ext cx="414833" cy="4901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95649B9B-4596-613A-E36C-A0CC127D0564}"/>
              </a:ext>
            </a:extLst>
          </p:cNvPr>
          <p:cNvSpPr txBox="1"/>
          <p:nvPr/>
        </p:nvSpPr>
        <p:spPr>
          <a:xfrm>
            <a:off x="7563237" y="4180169"/>
            <a:ext cx="4141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Solo un argumento de tipo lista en la definición de la subrutina.</a:t>
            </a:r>
            <a:endParaRPr lang="es-E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7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8FB27C4C-B126-43A7-D90E-D310587D2866}"/>
              </a:ext>
            </a:extLst>
          </p:cNvPr>
          <p:cNvSpPr txBox="1"/>
          <p:nvPr/>
        </p:nvSpPr>
        <p:spPr>
          <a:xfrm>
            <a:off x="487316" y="4139600"/>
            <a:ext cx="11217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Esquema de programa principal: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se asigna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tiempo</a:t>
            </a:r>
            <a:r>
              <a:rPr lang="es-ES" sz="1600" dirty="0">
                <a:solidFill>
                  <a:schemeClr val="tx2"/>
                </a:solidFill>
              </a:rPr>
              <a:t> en segundos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llama a subprograma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division</a:t>
            </a:r>
            <a:r>
              <a:rPr lang="es-ES" sz="1600" dirty="0">
                <a:solidFill>
                  <a:schemeClr val="tx2"/>
                </a:solidFill>
              </a:rPr>
              <a:t>: divide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tiempo</a:t>
            </a:r>
            <a:r>
              <a:rPr lang="es-ES" sz="1600" dirty="0">
                <a:solidFill>
                  <a:schemeClr val="tx2"/>
                </a:solidFill>
              </a:rPr>
              <a:t> entre 60 para obtener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minutos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segundos_restantes</a:t>
            </a:r>
            <a:endParaRPr lang="es-ES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llama a subprograma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division</a:t>
            </a:r>
            <a:r>
              <a:rPr lang="es-ES" sz="1600" dirty="0">
                <a:solidFill>
                  <a:schemeClr val="tx2"/>
                </a:solidFill>
              </a:rPr>
              <a:t>: divide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minutos </a:t>
            </a:r>
            <a:r>
              <a:rPr lang="es-ES" sz="1600" dirty="0">
                <a:solidFill>
                  <a:schemeClr val="tx2"/>
                </a:solidFill>
              </a:rPr>
              <a:t>entre 60 para obtener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horas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minutos_restantes</a:t>
            </a:r>
            <a:endParaRPr lang="es-ES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llama a subprograma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division</a:t>
            </a:r>
            <a:r>
              <a:rPr lang="es-ES" sz="1600" dirty="0">
                <a:solidFill>
                  <a:schemeClr val="tx2"/>
                </a:solidFill>
              </a:rPr>
              <a:t>: divide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horas</a:t>
            </a:r>
            <a:r>
              <a:rPr lang="es-ES" sz="1600" dirty="0">
                <a:solidFill>
                  <a:schemeClr val="tx2"/>
                </a:solidFill>
              </a:rPr>
              <a:t> entre 24 para obtener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dias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horas_restantes</a:t>
            </a:r>
            <a:endParaRPr lang="es-ES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just"/>
            <a:r>
              <a:rPr lang="es-ES" sz="1600" dirty="0">
                <a:solidFill>
                  <a:schemeClr val="tx2"/>
                </a:solidFill>
              </a:rPr>
              <a:t>Esquema de subprograma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división</a:t>
            </a:r>
            <a:r>
              <a:rPr lang="es-ES" sz="1600" dirty="0">
                <a:solidFill>
                  <a:schemeClr val="tx2"/>
                </a:solidFill>
              </a:rPr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recibe dos números enteros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n1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n2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calcula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cociente </a:t>
            </a:r>
            <a:r>
              <a:rPr lang="es-ES" sz="1600" dirty="0">
                <a:solidFill>
                  <a:schemeClr val="tx2"/>
                </a:solidFill>
              </a:rPr>
              <a:t>de división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n1 / n2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calcula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resto </a:t>
            </a:r>
            <a:r>
              <a:rPr lang="es-ES" sz="1600" dirty="0">
                <a:solidFill>
                  <a:schemeClr val="tx2"/>
                </a:solidFill>
              </a:rPr>
              <a:t>de división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n1 / n2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BE75F9B-212F-C4C3-5EE6-7BF64A9D1923}"/>
              </a:ext>
            </a:extLst>
          </p:cNvPr>
          <p:cNvSpPr txBox="1"/>
          <p:nvPr/>
        </p:nvSpPr>
        <p:spPr>
          <a:xfrm>
            <a:off x="487314" y="1461944"/>
            <a:ext cx="435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ejemplo elemental de subrutina</a:t>
            </a:r>
            <a:endParaRPr lang="es-E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40A3B5B-1ACC-E1F3-D743-29CDE260C1DF}"/>
              </a:ext>
            </a:extLst>
          </p:cNvPr>
          <p:cNvSpPr txBox="1"/>
          <p:nvPr/>
        </p:nvSpPr>
        <p:spPr>
          <a:xfrm>
            <a:off x="487316" y="1831276"/>
            <a:ext cx="11217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Objetivo: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programa para conversión de tiempos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desea convertir un tiempo en segundos a su descomposición en días, horas, minutos y segundos.</a:t>
            </a:r>
          </a:p>
          <a:p>
            <a:pPr algn="just"/>
            <a:r>
              <a:rPr lang="es-ES" sz="1600" dirty="0">
                <a:solidFill>
                  <a:schemeClr val="tx2"/>
                </a:solidFill>
              </a:rPr>
              <a:t>Algoritmo: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divide tiempo (en segundos) entre 60 para obtener minutos y segundos restantes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divide minutos entre 60 para obtener horas y minutos restantes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divide horas entre 24 para obtener días y horas restantes</a:t>
            </a:r>
          </a:p>
          <a:p>
            <a:pPr algn="just"/>
            <a:r>
              <a:rPr lang="es-ES" sz="1600" dirty="0">
                <a:solidFill>
                  <a:schemeClr val="tx2"/>
                </a:solidFill>
              </a:rPr>
              <a:t>Observación: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sería cómodo disponer de un subprograma que calcule para dos números enteros el cociente y resto de la división</a:t>
            </a:r>
          </a:p>
        </p:txBody>
      </p:sp>
    </p:spTree>
    <p:extLst>
      <p:ext uri="{BB962C8B-B14F-4D97-AF65-F5344CB8AC3E}">
        <p14:creationId xmlns:p14="http://schemas.microsoft.com/office/powerpoint/2010/main" val="385852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54C8D77-47E5-15A7-82EA-763C8EBC4D68}"/>
              </a:ext>
            </a:extLst>
          </p:cNvPr>
          <p:cNvSpPr txBox="1"/>
          <p:nvPr/>
        </p:nvSpPr>
        <p:spPr>
          <a:xfrm>
            <a:off x="487314" y="1461944"/>
            <a:ext cx="435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ejemplo elemental de subrutina</a:t>
            </a:r>
            <a:endParaRPr lang="es-E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A3436E8-CDED-C72B-B04F-3791E0D536E7}"/>
              </a:ext>
            </a:extLst>
          </p:cNvPr>
          <p:cNvSpPr txBox="1"/>
          <p:nvPr/>
        </p:nvSpPr>
        <p:spPr>
          <a:xfrm>
            <a:off x="5535981" y="944597"/>
            <a:ext cx="6603090" cy="550920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Programa principal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operaciones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C670E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 = horas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segundos_rest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horas_rest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tiempo =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'tiempo total en segundos?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[minutos,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segundos_rest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op.division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(tiempo,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];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segundos_rest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[horas,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op.division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(minutos,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horas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];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horas_rest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op.division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(horas,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];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horas_rest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horas_rest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minutos_rest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segundos_rest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EF6D54F-692F-A0E7-3C59-ABD4869BA6AC}"/>
              </a:ext>
            </a:extLst>
          </p:cNvPr>
          <p:cNvSpPr txBox="1"/>
          <p:nvPr/>
        </p:nvSpPr>
        <p:spPr>
          <a:xfrm>
            <a:off x="60666" y="2081442"/>
            <a:ext cx="5492209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Módulo operaciones.py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division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(x, y, output): 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cociente = x // y 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resto = x %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output[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cociente; output[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resto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978D356D-4314-C044-0FD4-812DFD11BC70}"/>
              </a:ext>
            </a:extLst>
          </p:cNvPr>
          <p:cNvCxnSpPr>
            <a:cxnSpLocks/>
          </p:cNvCxnSpPr>
          <p:nvPr/>
        </p:nvCxnSpPr>
        <p:spPr>
          <a:xfrm>
            <a:off x="4267538" y="4313440"/>
            <a:ext cx="128533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05A5239-EA34-BA97-5145-9ACE5F8596CE}"/>
              </a:ext>
            </a:extLst>
          </p:cNvPr>
          <p:cNvSpPr txBox="1"/>
          <p:nvPr/>
        </p:nvSpPr>
        <p:spPr>
          <a:xfrm>
            <a:off x="139590" y="4021052"/>
            <a:ext cx="4127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Argumentos de salidas para la subrutina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división </a:t>
            </a:r>
            <a:r>
              <a:rPr lang="es-ES" sz="1600" dirty="0">
                <a:solidFill>
                  <a:schemeClr val="tx2"/>
                </a:solidFill>
              </a:rPr>
              <a:t>escrito en una variable de tipo lista.</a:t>
            </a:r>
            <a:endParaRPr lang="es-ES" sz="1600" b="1" dirty="0">
              <a:solidFill>
                <a:schemeClr val="tx2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0DB0F271-348D-F190-7D95-C590E6E6C322}"/>
              </a:ext>
            </a:extLst>
          </p:cNvPr>
          <p:cNvCxnSpPr>
            <a:cxnSpLocks/>
          </p:cNvCxnSpPr>
          <p:nvPr/>
        </p:nvCxnSpPr>
        <p:spPr>
          <a:xfrm flipV="1">
            <a:off x="4267538" y="4526225"/>
            <a:ext cx="1285337" cy="3218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B616C211-FD2E-B95C-26A0-6C8E3D3189CA}"/>
              </a:ext>
            </a:extLst>
          </p:cNvPr>
          <p:cNvSpPr txBox="1"/>
          <p:nvPr/>
        </p:nvSpPr>
        <p:spPr>
          <a:xfrm>
            <a:off x="1180849" y="4678768"/>
            <a:ext cx="308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Llamada a la subrutina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división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  <a:endParaRPr lang="es-ES" sz="1600" b="1" dirty="0">
              <a:solidFill>
                <a:schemeClr val="tx2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29B23A8C-3141-D565-85F2-BC05723738BE}"/>
              </a:ext>
            </a:extLst>
          </p:cNvPr>
          <p:cNvCxnSpPr>
            <a:cxnSpLocks/>
          </p:cNvCxnSpPr>
          <p:nvPr/>
        </p:nvCxnSpPr>
        <p:spPr>
          <a:xfrm flipV="1">
            <a:off x="4267538" y="4829723"/>
            <a:ext cx="1285337" cy="3218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FCCE14E6-DF19-EE7F-26BA-02E847668CE1}"/>
              </a:ext>
            </a:extLst>
          </p:cNvPr>
          <p:cNvSpPr txBox="1"/>
          <p:nvPr/>
        </p:nvSpPr>
        <p:spPr>
          <a:xfrm>
            <a:off x="1916675" y="4999000"/>
            <a:ext cx="235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Asigno los nuevos valores.</a:t>
            </a:r>
            <a:endParaRPr lang="es-ES" sz="1600" b="1" dirty="0">
              <a:solidFill>
                <a:schemeClr val="tx2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89B0EF08-9D74-98B2-D53E-6E1A9B5AFD80}"/>
              </a:ext>
            </a:extLst>
          </p:cNvPr>
          <p:cNvCxnSpPr>
            <a:cxnSpLocks/>
          </p:cNvCxnSpPr>
          <p:nvPr/>
        </p:nvCxnSpPr>
        <p:spPr>
          <a:xfrm flipH="1">
            <a:off x="9368287" y="854015"/>
            <a:ext cx="343335" cy="12274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E1B83DFA-EB52-A3C1-7544-EDD89E43056E}"/>
              </a:ext>
            </a:extLst>
          </p:cNvPr>
          <p:cNvSpPr txBox="1"/>
          <p:nvPr/>
        </p:nvSpPr>
        <p:spPr>
          <a:xfrm>
            <a:off x="9236536" y="506716"/>
            <a:ext cx="95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Inicializo.</a:t>
            </a:r>
            <a:endParaRPr lang="es-E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6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154C8D77-47E5-15A7-82EA-763C8EBC4D68}"/>
              </a:ext>
            </a:extLst>
          </p:cNvPr>
          <p:cNvSpPr txBox="1"/>
          <p:nvPr/>
        </p:nvSpPr>
        <p:spPr>
          <a:xfrm>
            <a:off x="487314" y="1461944"/>
            <a:ext cx="554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segundo ejemplo (elemental) de subrutina</a:t>
            </a:r>
            <a:endParaRPr lang="es-E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A3436E8-CDED-C72B-B04F-3791E0D536E7}"/>
              </a:ext>
            </a:extLst>
          </p:cNvPr>
          <p:cNvSpPr txBox="1"/>
          <p:nvPr/>
        </p:nvSpPr>
        <p:spPr>
          <a:xfrm>
            <a:off x="6791240" y="2206816"/>
            <a:ext cx="3147015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Programa principal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operaciones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 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[x, y]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op.intercambia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]; y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(x, y)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EF6D54F-692F-A0E7-3C59-ABD4869BA6AC}"/>
              </a:ext>
            </a:extLst>
          </p:cNvPr>
          <p:cNvSpPr txBox="1"/>
          <p:nvPr/>
        </p:nvSpPr>
        <p:spPr>
          <a:xfrm>
            <a:off x="1205269" y="2206816"/>
            <a:ext cx="3764172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Módulo operaciones.py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intercambia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inoutput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aux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inoutput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inoutput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inoutput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inoutput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aux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5239965-55BF-178A-4464-AA7F1EE05CF0}"/>
              </a:ext>
            </a:extLst>
          </p:cNvPr>
          <p:cNvSpPr txBox="1"/>
          <p:nvPr/>
        </p:nvSpPr>
        <p:spPr>
          <a:xfrm>
            <a:off x="487314" y="5638034"/>
            <a:ext cx="11046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Como vemos, los argumentos que se pasan a un subprograma en Python es por asignación. Si queremos que cambien es necesario que sean mutables (cambien), lo que convierte a las subrutinas en Python en ineficientes (y poco frecuentes) frente a las funciones. En otros lenguajes de programación esto no sucede.</a:t>
            </a:r>
            <a:endParaRPr lang="es-E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3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DE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18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555812" y="1212275"/>
                <a:ext cx="10797987" cy="5086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Escribir una función que pida la anchura de un triangulo y lo dibuje con el carácter “*”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una función que ingrese su dirección email e imprima un mensaje indicando si la dirección es válida o no. Una dirección se considerará válida si contiene el símbolo “@”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una función que reciba un número entero y escriba por pantalla su conversión a base binaria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una función que determina si un año es bisiesto o no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>
                    <a:solidFill>
                      <a:schemeClr val="tx2"/>
                    </a:solidFill>
                  </a:rPr>
                  <a:t>Escribir una función que muestre el resultado del sumatorio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s-E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E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dado tres número: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. El programa deberá decidir si la suma es convergente o no. También deberá dar como resultado la suma infinita, es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decir: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s-ES" sz="1600" b="0" i="0" dirty="0" smtClean="0">
                  <a:solidFill>
                    <a:schemeClr val="tx2"/>
                  </a:solidFill>
                  <a:effectLst/>
                  <a:latin typeface="Segoe UI" panose="020B0502040204020203" pitchFamily="34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Escribe una función que dado un número real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y una lista de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devuelva el valor del polinomio definido por sus raíces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’s en el punto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sz="1600" b="0" i="0" dirty="0" smtClean="0">
                  <a:solidFill>
                    <a:schemeClr val="tx2"/>
                  </a:solidFill>
                  <a:effectLst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Escribe una función que divida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el</a:t>
                </a: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dominio</a:t>
                </a: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en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intervalos cuyos puntos estén equidistantes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Escribe una función que divida el dominio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con un ratio de expansión,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, entre intervalos constante. La longitud del primer intervalo,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, debe ser conocida. Si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deberá devolver la list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a de valores del ejercicio anterior.</a:t>
                </a:r>
                <a:r>
                  <a:rPr lang="es-ES" sz="1600" b="0" i="0" dirty="0" smtClean="0">
                    <a:solidFill>
                      <a:schemeClr val="tx2"/>
                    </a:solidFill>
                    <a:effectLst/>
                  </a:rPr>
                  <a:t> Recordatorio: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=0,1,2,⋯,</m:t>
                    </m:r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" sz="1600" b="0" i="0" dirty="0">
                  <a:solidFill>
                    <a:schemeClr val="tx2"/>
                  </a:solidFill>
                  <a:effectLst/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2" y="1212275"/>
                <a:ext cx="10797987" cy="5086329"/>
              </a:xfrm>
              <a:prstGeom prst="rect">
                <a:avLst/>
              </a:prstGeom>
              <a:blipFill rotWithShape="0">
                <a:blip r:embed="rId2"/>
                <a:stretch>
                  <a:fillRect l="-282" t="-360" r="-3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84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DE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19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555812" y="1212275"/>
                <a:ext cx="10797987" cy="547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9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Escribe una función en Python 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f(t)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 para calcular la función definida a trozos:</a:t>
                </a:r>
              </a:p>
              <a:p>
                <a:pPr marL="342900" indent="-342900" algn="just">
                  <a:buFont typeface="+mj-lt"/>
                  <a:buAutoNum type="arabicPeriod" startAt="9"/>
                </a:pPr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5,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−5,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sz="16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5,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−5,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&lt;−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sz="16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0&lt;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&lt;2</m:t>
                                            </m:r>
                                            <m:r>
                                              <a:rPr lang="es-ES" sz="1600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 smtClean="0">
                    <a:solidFill>
                      <a:schemeClr val="tx2"/>
                    </a:solidFill>
                  </a:rPr>
                  <a:t>y </a:t>
                </a:r>
                <a:r>
                  <a:rPr lang="es-ES" sz="1600" dirty="0">
                    <a:solidFill>
                      <a:schemeClr val="tx2"/>
                    </a:solidFill>
                  </a:rPr>
                  <a:t>otra función en Python </a:t>
                </a:r>
                <a:r>
                  <a:rPr lang="es-ES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S(</a:t>
                </a:r>
                <a:r>
                  <a:rPr lang="es-ES" sz="16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t,n</a:t>
                </a:r>
                <a:r>
                  <a:rPr lang="es-ES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s-ES" sz="1600" dirty="0">
                    <a:solidFill>
                      <a:schemeClr val="tx2"/>
                    </a:solidFill>
                  </a:rPr>
                  <a:t> para su aproximación mediante una suma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,</a:t>
                </a:r>
              </a:p>
              <a:p>
                <a:pPr algn="just"/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func>
                            <m:funcPr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6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 smtClean="0">
                    <a:solidFill>
                      <a:schemeClr val="tx2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. El programa deberá devolver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el </a:t>
                </a:r>
                <a:r>
                  <a:rPr lang="es-ES" sz="1600" dirty="0">
                    <a:solidFill>
                      <a:schemeClr val="tx2"/>
                    </a:solidFill>
                  </a:rPr>
                  <a:t>error </a:t>
                </a:r>
                <a14:m>
                  <m:oMath xmlns:m="http://schemas.openxmlformats.org/officeDocument/2006/math">
                    <m:r>
                      <a:rPr lang="es-ES" sz="16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</a:rPr>
                  <a:t> </a:t>
                </a:r>
                <a:r>
                  <a:rPr lang="es-ES" sz="1600" dirty="0">
                    <a:solidFill>
                      <a:schemeClr val="tx2"/>
                    </a:solidFill>
                  </a:rPr>
                  <a:t>en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=−3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/2,−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/2,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/2,3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y para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=1,3,5,10,30,100</m:t>
                    </m:r>
                  </m:oMath>
                </a14:m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buFont typeface="+mj-lt"/>
                  <a:buAutoNum type="arabicPeriod" startAt="10"/>
                </a:pPr>
                <a:r>
                  <a:rPr lang="es-ES" sz="1600" dirty="0" smtClean="0">
                    <a:solidFill>
                      <a:schemeClr val="tx2"/>
                    </a:solidFill>
                  </a:rPr>
                  <a:t>Escribe </a:t>
                </a:r>
                <a:r>
                  <a:rPr lang="es-ES" sz="1600" dirty="0">
                    <a:solidFill>
                      <a:schemeClr val="tx2"/>
                    </a:solidFill>
                  </a:rPr>
                  <a:t>una función en Python 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gaussian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x,m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=0,s=1</a:t>
                </a:r>
                <a:r>
                  <a:rPr lang="es-ES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s-ES" sz="1600" dirty="0">
                    <a:solidFill>
                      <a:schemeClr val="tx2"/>
                    </a:solidFill>
                  </a:rPr>
                  <a:t> para calcular la función Gaussiana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342900" indent="-342900" algn="just">
                  <a:buFont typeface="+mj-lt"/>
                  <a:buAutoNum type="arabicPeriod" startAt="10"/>
                </a:pPr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s-ES" sz="16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dirty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 smtClean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 smtClean="0">
                    <a:solidFill>
                      <a:schemeClr val="tx2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. El programa deberá devolver por pantalla una tabla de valores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valores </a:t>
                </a:r>
                <a14:m>
                  <m:oMath xmlns:m="http://schemas.openxmlformats.org/officeDocument/2006/math">
                    <m:r>
                      <a:rPr lang="es-E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</a:rPr>
                  <a:t> </a:t>
                </a:r>
                <a:r>
                  <a:rPr lang="es-ES" sz="1600" dirty="0" smtClean="0">
                    <a:solidFill>
                      <a:schemeClr val="tx2"/>
                    </a:solidFill>
                  </a:rPr>
                  <a:t>espaciados uniformemente </a:t>
                </a:r>
                <a:r>
                  <a:rPr lang="es-ES" sz="1600" dirty="0">
                    <a:solidFill>
                      <a:schemeClr val="tx2"/>
                    </a:solidFill>
                  </a:rPr>
                  <a:t>en el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s-E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s-E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2" y="1212275"/>
                <a:ext cx="10797987" cy="5474576"/>
              </a:xfrm>
              <a:prstGeom prst="rect">
                <a:avLst/>
              </a:prstGeom>
              <a:blipFill rotWithShape="0">
                <a:blip r:embed="rId2"/>
                <a:stretch>
                  <a:fillRect l="-282" t="-445" r="-339" b="-5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54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75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PROGRAMACIÓN MODULAR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814638" y="2169830"/>
            <a:ext cx="9949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programación de </a:t>
            </a:r>
            <a:r>
              <a:rPr lang="es-ES" sz="1600" b="1" dirty="0">
                <a:solidFill>
                  <a:schemeClr val="tx2"/>
                </a:solidFill>
              </a:rPr>
              <a:t>nivel más alto </a:t>
            </a:r>
            <a:r>
              <a:rPr lang="es-ES" sz="1600" dirty="0">
                <a:solidFill>
                  <a:schemeClr val="tx2"/>
                </a:solidFill>
              </a:rPr>
              <a:t>en </a:t>
            </a:r>
            <a:r>
              <a:rPr lang="es-ES" sz="1600" b="1" dirty="0">
                <a:solidFill>
                  <a:schemeClr val="tx2"/>
                </a:solidFill>
              </a:rPr>
              <a:t>programa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  <a:cs typeface="Courier New" panose="02070309020205020404" pitchFamily="49" charset="0"/>
              </a:rPr>
              <a:t>niveles de detalle 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en </a:t>
            </a:r>
            <a:r>
              <a:rPr lang="es-ES" sz="1600" b="1" dirty="0">
                <a:solidFill>
                  <a:schemeClr val="tx2"/>
                </a:solidFill>
                <a:cs typeface="Courier New" panose="02070309020205020404" pitchFamily="49" charset="0"/>
              </a:rPr>
              <a:t>subprogramas</a:t>
            </a:r>
            <a:r>
              <a:rPr lang="es-ES" sz="1600" dirty="0">
                <a:solidFill>
                  <a:schemeClr val="tx2"/>
                </a:solidFill>
                <a:cs typeface="Courier New" panose="02070309020205020404" pitchFamily="49" charset="0"/>
              </a:rPr>
              <a:t> (que desarrollan tareas específicas) posiblemente incluyendo varios niveles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487315" y="1831276"/>
            <a:ext cx="388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El código se desarrolla en diferentes capas: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A38717D-E563-28D5-8D02-D15C63D9EF5D}"/>
              </a:ext>
            </a:extLst>
          </p:cNvPr>
          <p:cNvSpPr txBox="1"/>
          <p:nvPr/>
        </p:nvSpPr>
        <p:spPr>
          <a:xfrm>
            <a:off x="487315" y="2754605"/>
            <a:ext cx="344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Ventajas de la programación modular: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AC752F2-B6A4-78FB-D5D6-BAFBBC949EAB}"/>
              </a:ext>
            </a:extLst>
          </p:cNvPr>
          <p:cNvSpPr txBox="1"/>
          <p:nvPr/>
        </p:nvSpPr>
        <p:spPr>
          <a:xfrm>
            <a:off x="814638" y="3046992"/>
            <a:ext cx="994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ahorra repetición de código </a:t>
            </a:r>
            <a:r>
              <a:rPr lang="es-ES" sz="1600" dirty="0">
                <a:solidFill>
                  <a:schemeClr val="tx2"/>
                </a:solidFill>
              </a:rPr>
              <a:t>que hace misma tarea (que debe ser parametrizada para tratar con diferentes datos)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resulta </a:t>
            </a:r>
            <a:r>
              <a:rPr lang="es-ES" sz="1600" b="1" dirty="0">
                <a:solidFill>
                  <a:schemeClr val="tx2"/>
                </a:solidFill>
              </a:rPr>
              <a:t>más fácil depurar </a:t>
            </a:r>
            <a:r>
              <a:rPr lang="es-ES" sz="1600" dirty="0">
                <a:solidFill>
                  <a:schemeClr val="tx2"/>
                </a:solidFill>
              </a:rPr>
              <a:t>partes de código por separado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códigos resultantes </a:t>
            </a:r>
            <a:r>
              <a:rPr lang="es-ES" sz="1600" dirty="0">
                <a:solidFill>
                  <a:schemeClr val="tx2"/>
                </a:solidFill>
              </a:rPr>
              <a:t>son </a:t>
            </a:r>
            <a:r>
              <a:rPr lang="es-ES" sz="1600" b="1" dirty="0">
                <a:solidFill>
                  <a:schemeClr val="tx2"/>
                </a:solidFill>
              </a:rPr>
              <a:t>más claros </a:t>
            </a:r>
            <a:r>
              <a:rPr lang="es-ES" sz="1600" dirty="0">
                <a:solidFill>
                  <a:schemeClr val="tx2"/>
                </a:solidFill>
              </a:rPr>
              <a:t>(y fáciles de mantener)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9B60F98-522A-10A1-F064-8E56BDA6C47C}"/>
              </a:ext>
            </a:extLst>
          </p:cNvPr>
          <p:cNvSpPr txBox="1"/>
          <p:nvPr/>
        </p:nvSpPr>
        <p:spPr>
          <a:xfrm>
            <a:off x="487314" y="4247321"/>
            <a:ext cx="927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Funciones intrínsecas representan subprogramas (de uso muy común) que forman parte del propio lenguaje: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4EE7837-9F0B-D789-9FB8-7C9B3A93D833}"/>
              </a:ext>
            </a:extLst>
          </p:cNvPr>
          <p:cNvSpPr txBox="1"/>
          <p:nvPr/>
        </p:nvSpPr>
        <p:spPr>
          <a:xfrm>
            <a:off x="487314" y="3877989"/>
            <a:ext cx="738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EJEMPLOS DE SUBPROGRAMAS: FUNCIONES INTRÍNSECAS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C2DEE84-7092-A1EF-D9DE-4EA0607AAA43}"/>
              </a:ext>
            </a:extLst>
          </p:cNvPr>
          <p:cNvSpPr txBox="1"/>
          <p:nvPr/>
        </p:nvSpPr>
        <p:spPr>
          <a:xfrm>
            <a:off x="814638" y="4585875"/>
            <a:ext cx="9949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x,y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,…)		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por defecto en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math.sin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(x)		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necesario importar módulo “</a:t>
            </a:r>
            <a:r>
              <a:rPr lang="es-ES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</a:t>
            </a:r>
            <a:endParaRPr lang="es-ES" sz="1600" i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math.prod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x,y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,…)	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lang="es-ES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idem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numpy.matmul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(m1,m2)	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necesario importar módulo “</a:t>
            </a:r>
            <a:r>
              <a:rPr lang="es-ES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es-ES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endParaRPr lang="es-ES" sz="1600" i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305E0EEF-8665-6042-BE83-8297A40E64B8}"/>
              </a:ext>
            </a:extLst>
          </p:cNvPr>
          <p:cNvSpPr txBox="1"/>
          <p:nvPr/>
        </p:nvSpPr>
        <p:spPr>
          <a:xfrm>
            <a:off x="487314" y="5663093"/>
            <a:ext cx="1027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Es posible ampliar la biblioteca de funciones intrínsecas con otras </a:t>
            </a:r>
            <a:r>
              <a:rPr lang="es-ES" sz="1600" b="1" dirty="0">
                <a:solidFill>
                  <a:schemeClr val="tx2"/>
                </a:solidFill>
              </a:rPr>
              <a:t>desarrolladas por usuario</a:t>
            </a:r>
            <a:r>
              <a:rPr lang="es-ES" sz="1600" dirty="0">
                <a:solidFill>
                  <a:schemeClr val="tx2"/>
                </a:solidFill>
              </a:rPr>
              <a:t>. Algunos ejemplos: cálculo de determinante, identificación de números primos, conversión a expresión binaria...</a:t>
            </a:r>
          </a:p>
        </p:txBody>
      </p:sp>
    </p:spTree>
    <p:extLst>
      <p:ext uri="{BB962C8B-B14F-4D97-AF65-F5344CB8AC3E}">
        <p14:creationId xmlns:p14="http://schemas.microsoft.com/office/powerpoint/2010/main" val="40959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DA9116FC-95E0-4545-83EC-9E3A20C08EA0}"/>
              </a:ext>
            </a:extLst>
          </p:cNvPr>
          <p:cNvSpPr txBox="1"/>
          <p:nvPr/>
        </p:nvSpPr>
        <p:spPr>
          <a:xfrm>
            <a:off x="815979" y="2656738"/>
            <a:ext cx="994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los </a:t>
            </a:r>
            <a:r>
              <a:rPr lang="es-ES" sz="1600" b="1" dirty="0">
                <a:solidFill>
                  <a:schemeClr val="tx2"/>
                </a:solidFill>
              </a:rPr>
              <a:t>parámetros</a:t>
            </a:r>
            <a:r>
              <a:rPr lang="es-ES" sz="1600" dirty="0">
                <a:solidFill>
                  <a:schemeClr val="tx2"/>
                </a:solidFill>
              </a:rPr>
              <a:t>, que son los valores que recibe la función como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código de la función</a:t>
            </a:r>
            <a:r>
              <a:rPr lang="es-ES" sz="1600" dirty="0">
                <a:solidFill>
                  <a:schemeClr val="tx2"/>
                </a:solidFill>
              </a:rPr>
              <a:t>, que son las operaciones que hace la función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resultado</a:t>
            </a:r>
            <a:r>
              <a:rPr lang="es-ES" sz="1600" dirty="0">
                <a:solidFill>
                  <a:schemeClr val="tx2"/>
                </a:solidFill>
              </a:rPr>
              <a:t> (o </a:t>
            </a:r>
            <a:r>
              <a:rPr lang="es-ES" sz="1600" b="1" dirty="0">
                <a:solidFill>
                  <a:schemeClr val="tx2"/>
                </a:solidFill>
              </a:rPr>
              <a:t>valor de retorno</a:t>
            </a:r>
            <a:r>
              <a:rPr lang="es-ES" sz="1600" dirty="0">
                <a:solidFill>
                  <a:schemeClr val="tx2"/>
                </a:solidFill>
              </a:rPr>
              <a:t>), que es el valor final que entrega la función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487315" y="2071963"/>
            <a:ext cx="1121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Una </a:t>
            </a:r>
            <a:r>
              <a:rPr lang="es-ES" sz="1600" b="1" dirty="0">
                <a:solidFill>
                  <a:schemeClr val="tx2"/>
                </a:solidFill>
              </a:rPr>
              <a:t>función</a:t>
            </a:r>
            <a:r>
              <a:rPr lang="es-ES" sz="1600" dirty="0">
                <a:solidFill>
                  <a:schemeClr val="tx2"/>
                </a:solidFill>
              </a:rPr>
              <a:t> es una sección de un programa que calcula un valor de manera independiente al resto del programa. Una función tiene tres componentes importantes: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C14BBACD-2EFF-E93D-0FB8-8A22BC726D10}"/>
              </a:ext>
            </a:extLst>
          </p:cNvPr>
          <p:cNvSpPr/>
          <p:nvPr/>
        </p:nvSpPr>
        <p:spPr>
          <a:xfrm>
            <a:off x="1387597" y="4129905"/>
            <a:ext cx="9377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nombre(arg1,arg2,…,darg1=valor1,darg2=valor2,…)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			&lt;sentencia 2&gt;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Consolas" panose="020B0609020204030204" pitchFamily="49" charset="0"/>
              </a:rPr>
              <a:t>resultados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BA740400-8E05-2F0D-55DD-95267C5E0F47}"/>
              </a:ext>
            </a:extLst>
          </p:cNvPr>
          <p:cNvSpPr txBox="1"/>
          <p:nvPr/>
        </p:nvSpPr>
        <p:spPr>
          <a:xfrm>
            <a:off x="487315" y="4368321"/>
            <a:ext cx="2419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Siempre hay que definirla antes de utilizarla.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s-ES" sz="1600" dirty="0">
                <a:solidFill>
                  <a:schemeClr val="tx2"/>
                </a:solidFill>
              </a:rPr>
              <a:t> al comienzo del programa principal.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xmlns="" id="{FCB28B86-8E00-2387-38E4-2448C27D433A}"/>
              </a:ext>
            </a:extLst>
          </p:cNvPr>
          <p:cNvSpPr/>
          <p:nvPr/>
        </p:nvSpPr>
        <p:spPr>
          <a:xfrm>
            <a:off x="2941608" y="4235809"/>
            <a:ext cx="290668" cy="1371424"/>
          </a:xfrm>
          <a:prstGeom prst="leftBrace">
            <a:avLst>
              <a:gd name="adj1" fmla="val 8333"/>
              <a:gd name="adj2" fmla="val 5052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5C71D5A2-3B25-4824-9144-021E2B056EA7}"/>
              </a:ext>
            </a:extLst>
          </p:cNvPr>
          <p:cNvCxnSpPr>
            <a:cxnSpLocks/>
          </p:cNvCxnSpPr>
          <p:nvPr/>
        </p:nvCxnSpPr>
        <p:spPr>
          <a:xfrm>
            <a:off x="7177177" y="4427257"/>
            <a:ext cx="1207698" cy="10301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10616639-9876-F54F-6107-CB7216CC4E7D}"/>
              </a:ext>
            </a:extLst>
          </p:cNvPr>
          <p:cNvCxnSpPr>
            <a:cxnSpLocks/>
          </p:cNvCxnSpPr>
          <p:nvPr/>
        </p:nvCxnSpPr>
        <p:spPr>
          <a:xfrm flipH="1">
            <a:off x="8479766" y="4427257"/>
            <a:ext cx="319177" cy="9593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A0F88935-250B-0DC1-3FF8-05954FF905E3}"/>
              </a:ext>
            </a:extLst>
          </p:cNvPr>
          <p:cNvSpPr txBox="1"/>
          <p:nvPr/>
        </p:nvSpPr>
        <p:spPr>
          <a:xfrm>
            <a:off x="8345950" y="5323568"/>
            <a:ext cx="241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Argumentos por defecto</a:t>
            </a:r>
          </a:p>
        </p:txBody>
      </p:sp>
    </p:spTree>
    <p:extLst>
      <p:ext uri="{BB962C8B-B14F-4D97-AF65-F5344CB8AC3E}">
        <p14:creationId xmlns:p14="http://schemas.microsoft.com/office/powerpoint/2010/main" val="10602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primer ejemplo: función </a:t>
            </a:r>
            <a:r>
              <a:rPr lang="es-ES" dirty="0" err="1">
                <a:solidFill>
                  <a:schemeClr val="tx2"/>
                </a:solidFill>
                <a:latin typeface="Consolas" panose="020B0609020204030204" pitchFamily="49" charset="0"/>
              </a:rPr>
              <a:t>sinc</a:t>
            </a:r>
            <a:r>
              <a:rPr lang="es-ES" dirty="0">
                <a:solidFill>
                  <a:schemeClr val="tx2"/>
                </a:solidFill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487315" y="3434875"/>
            <a:ext cx="4628190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Función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 ==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</a:p>
          <a:p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math.sin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(x)/x</a:t>
            </a:r>
          </a:p>
          <a:p>
            <a:endParaRPr lang="es-ES" sz="1600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=</a:t>
            </a:r>
            <a:r>
              <a:rPr lang="es-ES" sz="1600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float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input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'Deme un número: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,a,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 = '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(a))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5878068" y="3955211"/>
            <a:ext cx="4381328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Deme un número: 5.0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( 5.0 ) =  -0.1917848549326277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623B0D6-3DD6-7C17-257B-5CA47AD4EBD5}"/>
              </a:ext>
            </a:extLst>
          </p:cNvPr>
          <p:cNvSpPr txBox="1"/>
          <p:nvPr/>
        </p:nvSpPr>
        <p:spPr>
          <a:xfrm>
            <a:off x="5878068" y="5376751"/>
            <a:ext cx="4628190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Deme un número: 0.0001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( 0.0001 ) =  0.9999999983333334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F5D17DC-4D50-F04D-D913-CABA28A52F4E}"/>
              </a:ext>
            </a:extLst>
          </p:cNvPr>
          <p:cNvSpPr txBox="1"/>
          <p:nvPr/>
        </p:nvSpPr>
        <p:spPr>
          <a:xfrm>
            <a:off x="5878068" y="4665981"/>
            <a:ext cx="2282997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Deme un número: 0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sinc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( 0.0 ) =  1</a:t>
            </a:r>
          </a:p>
        </p:txBody>
      </p:sp>
      <p:grpSp>
        <p:nvGrpSpPr>
          <p:cNvPr id="141" name="Grupo 140" descr="\documentclass{article}&#10;\usepackage{amsmath}&#10;\usepackage{mathtools}&#10;\pagestyle{empty}&#10;\begin{document}&#10;&#10;\begin{align*}&#10;\text{sinc}(x) = \begin{dcases}&#10;                 \dfrac{\sin(x)}{x}, &amp; \text{si }x\neq 0 \\&#10;                 1,                  &amp; \text{si }x = 0&#10;           \end{dcases}&#10;\end{align*}&#10;&#10;\end{document}" title="IguanaTex Vector Display">
            <a:extLst>
              <a:ext uri="{FF2B5EF4-FFF2-40B4-BE49-F238E27FC236}">
                <a16:creationId xmlns:a16="http://schemas.microsoft.com/office/drawing/2014/main" xmlns="" id="{C6519017-A609-E50A-0CAE-A6EB9F0053B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63899" y="2393766"/>
            <a:ext cx="2097088" cy="660401"/>
            <a:chOff x="2454275" y="2160588"/>
            <a:chExt cx="2097088" cy="660401"/>
          </a:xfrm>
        </p:grpSpPr>
        <p:sp>
          <p:nvSpPr>
            <p:cNvPr id="107" name="Freeform 66">
              <a:extLst>
                <a:ext uri="{FF2B5EF4-FFF2-40B4-BE49-F238E27FC236}">
                  <a16:creationId xmlns:a16="http://schemas.microsoft.com/office/drawing/2014/main" xmlns="" id="{E58201F1-1B61-E3E4-9D39-59F723B0402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454275" y="2460626"/>
              <a:ext cx="55563" cy="82550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5" y="229"/>
                  </a:cubicBezTo>
                  <a:cubicBezTo>
                    <a:pt x="8" y="229"/>
                    <a:pt x="8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4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" name="Freeform 67">
              <a:extLst>
                <a:ext uri="{FF2B5EF4-FFF2-40B4-BE49-F238E27FC236}">
                  <a16:creationId xmlns:a16="http://schemas.microsoft.com/office/drawing/2014/main" xmlns="" id="{9EF41DF3-4DCB-60E5-876E-AA3C7B2906D0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519363" y="2419351"/>
              <a:ext cx="36513" cy="12223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8 h 334"/>
                <a:gd name="T12" fmla="*/ 0 w 107"/>
                <a:gd name="T13" fmla="*/ 334 h 334"/>
                <a:gd name="T14" fmla="*/ 55 w 107"/>
                <a:gd name="T15" fmla="*/ 332 h 334"/>
                <a:gd name="T16" fmla="*/ 107 w 107"/>
                <a:gd name="T17" fmla="*/ 334 h 334"/>
                <a:gd name="T18" fmla="*/ 107 w 107"/>
                <a:gd name="T19" fmla="*/ 318 h 334"/>
                <a:gd name="T20" fmla="*/ 72 w 107"/>
                <a:gd name="T21" fmla="*/ 296 h 334"/>
                <a:gd name="T22" fmla="*/ 72 w 107"/>
                <a:gd name="T23" fmla="*/ 113 h 334"/>
                <a:gd name="T24" fmla="*/ 74 w 107"/>
                <a:gd name="T25" fmla="*/ 26 h 334"/>
                <a:gd name="T26" fmla="*/ 48 w 107"/>
                <a:gd name="T27" fmla="*/ 0 h 334"/>
                <a:gd name="T28" fmla="*/ 21 w 107"/>
                <a:gd name="T29" fmla="*/ 26 h 334"/>
                <a:gd name="T30" fmla="*/ 48 w 107"/>
                <a:gd name="T31" fmla="*/ 53 h 334"/>
                <a:gd name="T32" fmla="*/ 74 w 107"/>
                <a:gd name="T33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4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" name="Freeform 68">
              <a:extLst>
                <a:ext uri="{FF2B5EF4-FFF2-40B4-BE49-F238E27FC236}">
                  <a16:creationId xmlns:a16="http://schemas.microsoft.com/office/drawing/2014/main" xmlns="" id="{12AD9680-A31A-4C10-E677-239FAABECC80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565400" y="2460626"/>
              <a:ext cx="84138" cy="80963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6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3 w 251"/>
                <a:gd name="T15" fmla="*/ 183 h 221"/>
                <a:gd name="T16" fmla="*/ 73 w 251"/>
                <a:gd name="T17" fmla="*/ 91 h 221"/>
                <a:gd name="T18" fmla="*/ 141 w 251"/>
                <a:gd name="T19" fmla="*/ 11 h 221"/>
                <a:gd name="T20" fmla="*/ 178 w 251"/>
                <a:gd name="T21" fmla="*/ 66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0 w 251"/>
                <a:gd name="T43" fmla="*/ 52 h 221"/>
                <a:gd name="T44" fmla="*/ 70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2"/>
                    <a:pt x="70" y="52"/>
                  </a:cubicBez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" name="Freeform 69">
              <a:extLst>
                <a:ext uri="{FF2B5EF4-FFF2-40B4-BE49-F238E27FC236}">
                  <a16:creationId xmlns:a16="http://schemas.microsoft.com/office/drawing/2014/main" xmlns="" id="{45BFF719-5DCA-0E23-6836-EEAF0457ED6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657475" y="2460626"/>
              <a:ext cx="63500" cy="82550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3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9" y="13"/>
                  </a:cubicBezTo>
                  <a:cubicBezTo>
                    <a:pt x="113" y="13"/>
                    <a:pt x="145" y="13"/>
                    <a:pt x="162" y="31"/>
                  </a:cubicBezTo>
                  <a:cubicBezTo>
                    <a:pt x="142" y="33"/>
                    <a:pt x="139" y="48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8"/>
                    <a:pt x="184" y="54"/>
                  </a:cubicBezTo>
                  <a:cubicBezTo>
                    <a:pt x="184" y="20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" name="Freeform 70">
              <a:extLst>
                <a:ext uri="{FF2B5EF4-FFF2-40B4-BE49-F238E27FC236}">
                  <a16:creationId xmlns:a16="http://schemas.microsoft.com/office/drawing/2014/main" xmlns="" id="{1EA24DC2-4D26-AA55-8D59-B4081E05287D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743200" y="2405063"/>
              <a:ext cx="38100" cy="18097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3 w 115"/>
                <a:gd name="T17" fmla="*/ 406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3"/>
                    <a:pt x="115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6"/>
                  </a:cubicBezTo>
                  <a:cubicBezTo>
                    <a:pt x="63" y="467"/>
                    <a:pt x="105" y="499"/>
                    <a:pt x="110" y="499"/>
                  </a:cubicBezTo>
                  <a:cubicBezTo>
                    <a:pt x="113" y="499"/>
                    <a:pt x="115" y="498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" name="Freeform 71">
              <a:extLst>
                <a:ext uri="{FF2B5EF4-FFF2-40B4-BE49-F238E27FC236}">
                  <a16:creationId xmlns:a16="http://schemas.microsoft.com/office/drawing/2014/main" xmlns="" id="{89389A1C-278E-6609-625E-A39349E11733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795588" y="2460626"/>
              <a:ext cx="82550" cy="825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" name="Freeform 72">
              <a:extLst>
                <a:ext uri="{FF2B5EF4-FFF2-40B4-BE49-F238E27FC236}">
                  <a16:creationId xmlns:a16="http://schemas.microsoft.com/office/drawing/2014/main" xmlns="" id="{5FDE6A09-AC10-8F25-143C-05FD0860DE9B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894013" y="2405063"/>
              <a:ext cx="38100" cy="180975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" name="Freeform 73">
              <a:extLst>
                <a:ext uri="{FF2B5EF4-FFF2-40B4-BE49-F238E27FC236}">
                  <a16:creationId xmlns:a16="http://schemas.microsoft.com/office/drawing/2014/main" xmlns="" id="{960960CB-4E17-99B9-B537-EF7A7EAE40A4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005138" y="2474913"/>
              <a:ext cx="109538" cy="42863"/>
            </a:xfrm>
            <a:custGeom>
              <a:avLst/>
              <a:gdLst>
                <a:gd name="T0" fmla="*/ 315 w 332"/>
                <a:gd name="T1" fmla="*/ 19 h 116"/>
                <a:gd name="T2" fmla="*/ 332 w 332"/>
                <a:gd name="T3" fmla="*/ 9 h 116"/>
                <a:gd name="T4" fmla="*/ 315 w 332"/>
                <a:gd name="T5" fmla="*/ 0 h 116"/>
                <a:gd name="T6" fmla="*/ 16 w 332"/>
                <a:gd name="T7" fmla="*/ 0 h 116"/>
                <a:gd name="T8" fmla="*/ 0 w 332"/>
                <a:gd name="T9" fmla="*/ 9 h 116"/>
                <a:gd name="T10" fmla="*/ 17 w 332"/>
                <a:gd name="T11" fmla="*/ 19 h 116"/>
                <a:gd name="T12" fmla="*/ 315 w 332"/>
                <a:gd name="T13" fmla="*/ 19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6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19"/>
                  </a:moveTo>
                  <a:cubicBezTo>
                    <a:pt x="322" y="19"/>
                    <a:pt x="332" y="19"/>
                    <a:pt x="332" y="9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315" y="19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xmlns="" id="{9C41C6FC-FF31-A6D8-8ADB-B67C4468B9AE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233738" y="2170113"/>
              <a:ext cx="55563" cy="165100"/>
            </a:xfrm>
            <a:custGeom>
              <a:avLst/>
              <a:gdLst>
                <a:gd name="T0" fmla="*/ 60 w 167"/>
                <a:gd name="T1" fmla="*/ 226 h 454"/>
                <a:gd name="T2" fmla="*/ 160 w 167"/>
                <a:gd name="T3" fmla="*/ 27 h 454"/>
                <a:gd name="T4" fmla="*/ 167 w 167"/>
                <a:gd name="T5" fmla="*/ 12 h 454"/>
                <a:gd name="T6" fmla="*/ 154 w 167"/>
                <a:gd name="T7" fmla="*/ 0 h 454"/>
                <a:gd name="T8" fmla="*/ 146 w 167"/>
                <a:gd name="T9" fmla="*/ 0 h 454"/>
                <a:gd name="T10" fmla="*/ 0 w 167"/>
                <a:gd name="T11" fmla="*/ 226 h 454"/>
                <a:gd name="T12" fmla="*/ 0 w 167"/>
                <a:gd name="T13" fmla="*/ 440 h 454"/>
                <a:gd name="T14" fmla="*/ 14 w 167"/>
                <a:gd name="T15" fmla="*/ 454 h 454"/>
                <a:gd name="T16" fmla="*/ 46 w 167"/>
                <a:gd name="T17" fmla="*/ 454 h 454"/>
                <a:gd name="T18" fmla="*/ 60 w 167"/>
                <a:gd name="T19" fmla="*/ 440 h 454"/>
                <a:gd name="T20" fmla="*/ 60 w 167"/>
                <a:gd name="T21" fmla="*/ 22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54">
                  <a:moveTo>
                    <a:pt x="60" y="226"/>
                  </a:moveTo>
                  <a:cubicBezTo>
                    <a:pt x="60" y="185"/>
                    <a:pt x="71" y="90"/>
                    <a:pt x="160" y="27"/>
                  </a:cubicBezTo>
                  <a:cubicBezTo>
                    <a:pt x="166" y="22"/>
                    <a:pt x="167" y="21"/>
                    <a:pt x="167" y="12"/>
                  </a:cubicBezTo>
                  <a:cubicBezTo>
                    <a:pt x="167" y="1"/>
                    <a:pt x="166" y="0"/>
                    <a:pt x="154" y="0"/>
                  </a:cubicBezTo>
                  <a:lnTo>
                    <a:pt x="146" y="0"/>
                  </a:lnTo>
                  <a:cubicBezTo>
                    <a:pt x="39" y="58"/>
                    <a:pt x="0" y="152"/>
                    <a:pt x="0" y="226"/>
                  </a:cubicBezTo>
                  <a:lnTo>
                    <a:pt x="0" y="440"/>
                  </a:lnTo>
                  <a:cubicBezTo>
                    <a:pt x="0" y="453"/>
                    <a:pt x="1" y="454"/>
                    <a:pt x="14" y="454"/>
                  </a:cubicBezTo>
                  <a:lnTo>
                    <a:pt x="46" y="454"/>
                  </a:lnTo>
                  <a:cubicBezTo>
                    <a:pt x="60" y="454"/>
                    <a:pt x="60" y="453"/>
                    <a:pt x="60" y="440"/>
                  </a:cubicBezTo>
                  <a:lnTo>
                    <a:pt x="60" y="2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xmlns="" id="{A784BDC3-BD29-E82F-A5F7-90EA8004E27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198813" y="2330451"/>
              <a:ext cx="53975" cy="330200"/>
            </a:xfrm>
            <a:custGeom>
              <a:avLst/>
              <a:gdLst>
                <a:gd name="T0" fmla="*/ 106 w 166"/>
                <a:gd name="T1" fmla="*/ 895 h 908"/>
                <a:gd name="T2" fmla="*/ 120 w 166"/>
                <a:gd name="T3" fmla="*/ 908 h 908"/>
                <a:gd name="T4" fmla="*/ 152 w 166"/>
                <a:gd name="T5" fmla="*/ 908 h 908"/>
                <a:gd name="T6" fmla="*/ 166 w 166"/>
                <a:gd name="T7" fmla="*/ 895 h 908"/>
                <a:gd name="T8" fmla="*/ 166 w 166"/>
                <a:gd name="T9" fmla="*/ 684 h 908"/>
                <a:gd name="T10" fmla="*/ 29 w 166"/>
                <a:gd name="T11" fmla="*/ 454 h 908"/>
                <a:gd name="T12" fmla="*/ 166 w 166"/>
                <a:gd name="T13" fmla="*/ 224 h 908"/>
                <a:gd name="T14" fmla="*/ 166 w 166"/>
                <a:gd name="T15" fmla="*/ 14 h 908"/>
                <a:gd name="T16" fmla="*/ 152 w 166"/>
                <a:gd name="T17" fmla="*/ 0 h 908"/>
                <a:gd name="T18" fmla="*/ 120 w 166"/>
                <a:gd name="T19" fmla="*/ 0 h 908"/>
                <a:gd name="T20" fmla="*/ 106 w 166"/>
                <a:gd name="T21" fmla="*/ 14 h 908"/>
                <a:gd name="T22" fmla="*/ 106 w 166"/>
                <a:gd name="T23" fmla="*/ 225 h 908"/>
                <a:gd name="T24" fmla="*/ 6 w 166"/>
                <a:gd name="T25" fmla="*/ 440 h 908"/>
                <a:gd name="T26" fmla="*/ 0 w 166"/>
                <a:gd name="T27" fmla="*/ 454 h 908"/>
                <a:gd name="T28" fmla="*/ 6 w 166"/>
                <a:gd name="T29" fmla="*/ 468 h 908"/>
                <a:gd name="T30" fmla="*/ 77 w 166"/>
                <a:gd name="T31" fmla="*/ 555 h 908"/>
                <a:gd name="T32" fmla="*/ 106 w 166"/>
                <a:gd name="T33" fmla="*/ 684 h 908"/>
                <a:gd name="T34" fmla="*/ 106 w 166"/>
                <a:gd name="T35" fmla="*/ 89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908">
                  <a:moveTo>
                    <a:pt x="106" y="895"/>
                  </a:moveTo>
                  <a:cubicBezTo>
                    <a:pt x="106" y="908"/>
                    <a:pt x="107" y="908"/>
                    <a:pt x="120" y="908"/>
                  </a:cubicBezTo>
                  <a:lnTo>
                    <a:pt x="152" y="908"/>
                  </a:lnTo>
                  <a:cubicBezTo>
                    <a:pt x="166" y="908"/>
                    <a:pt x="166" y="908"/>
                    <a:pt x="166" y="895"/>
                  </a:cubicBezTo>
                  <a:lnTo>
                    <a:pt x="166" y="684"/>
                  </a:lnTo>
                  <a:cubicBezTo>
                    <a:pt x="166" y="624"/>
                    <a:pt x="141" y="522"/>
                    <a:pt x="29" y="454"/>
                  </a:cubicBezTo>
                  <a:cubicBezTo>
                    <a:pt x="142" y="386"/>
                    <a:pt x="166" y="283"/>
                    <a:pt x="166" y="224"/>
                  </a:cubicBezTo>
                  <a:lnTo>
                    <a:pt x="166" y="14"/>
                  </a:lnTo>
                  <a:cubicBezTo>
                    <a:pt x="166" y="1"/>
                    <a:pt x="166" y="0"/>
                    <a:pt x="152" y="0"/>
                  </a:cubicBezTo>
                  <a:lnTo>
                    <a:pt x="120" y="0"/>
                  </a:lnTo>
                  <a:cubicBezTo>
                    <a:pt x="107" y="0"/>
                    <a:pt x="106" y="1"/>
                    <a:pt x="106" y="14"/>
                  </a:cubicBezTo>
                  <a:lnTo>
                    <a:pt x="106" y="225"/>
                  </a:lnTo>
                  <a:cubicBezTo>
                    <a:pt x="106" y="267"/>
                    <a:pt x="97" y="371"/>
                    <a:pt x="6" y="440"/>
                  </a:cubicBezTo>
                  <a:cubicBezTo>
                    <a:pt x="0" y="445"/>
                    <a:pt x="0" y="445"/>
                    <a:pt x="0" y="454"/>
                  </a:cubicBezTo>
                  <a:cubicBezTo>
                    <a:pt x="0" y="463"/>
                    <a:pt x="0" y="464"/>
                    <a:pt x="6" y="468"/>
                  </a:cubicBezTo>
                  <a:cubicBezTo>
                    <a:pt x="19" y="478"/>
                    <a:pt x="53" y="505"/>
                    <a:pt x="77" y="555"/>
                  </a:cubicBezTo>
                  <a:cubicBezTo>
                    <a:pt x="96" y="595"/>
                    <a:pt x="106" y="640"/>
                    <a:pt x="106" y="684"/>
                  </a:cubicBezTo>
                  <a:lnTo>
                    <a:pt x="106" y="8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" name="Freeform 76">
              <a:extLst>
                <a:ext uri="{FF2B5EF4-FFF2-40B4-BE49-F238E27FC236}">
                  <a16:creationId xmlns:a16="http://schemas.microsoft.com/office/drawing/2014/main" xmlns="" id="{F8AEC5E4-8DCC-CC42-B08B-BA66EC659894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233738" y="2657476"/>
              <a:ext cx="55563" cy="163513"/>
            </a:xfrm>
            <a:custGeom>
              <a:avLst/>
              <a:gdLst>
                <a:gd name="T0" fmla="*/ 154 w 167"/>
                <a:gd name="T1" fmla="*/ 453 h 453"/>
                <a:gd name="T2" fmla="*/ 167 w 167"/>
                <a:gd name="T3" fmla="*/ 441 h 453"/>
                <a:gd name="T4" fmla="*/ 164 w 167"/>
                <a:gd name="T5" fmla="*/ 430 h 453"/>
                <a:gd name="T6" fmla="*/ 90 w 167"/>
                <a:gd name="T7" fmla="*/ 347 h 453"/>
                <a:gd name="T8" fmla="*/ 60 w 167"/>
                <a:gd name="T9" fmla="*/ 228 h 453"/>
                <a:gd name="T10" fmla="*/ 60 w 167"/>
                <a:gd name="T11" fmla="*/ 13 h 453"/>
                <a:gd name="T12" fmla="*/ 46 w 167"/>
                <a:gd name="T13" fmla="*/ 0 h 453"/>
                <a:gd name="T14" fmla="*/ 14 w 167"/>
                <a:gd name="T15" fmla="*/ 0 h 453"/>
                <a:gd name="T16" fmla="*/ 0 w 167"/>
                <a:gd name="T17" fmla="*/ 13 h 453"/>
                <a:gd name="T18" fmla="*/ 0 w 167"/>
                <a:gd name="T19" fmla="*/ 228 h 453"/>
                <a:gd name="T20" fmla="*/ 146 w 167"/>
                <a:gd name="T21" fmla="*/ 453 h 453"/>
                <a:gd name="T22" fmla="*/ 154 w 167"/>
                <a:gd name="T23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7" h="453">
                  <a:moveTo>
                    <a:pt x="154" y="453"/>
                  </a:moveTo>
                  <a:cubicBezTo>
                    <a:pt x="166" y="453"/>
                    <a:pt x="167" y="453"/>
                    <a:pt x="167" y="441"/>
                  </a:cubicBezTo>
                  <a:cubicBezTo>
                    <a:pt x="167" y="432"/>
                    <a:pt x="166" y="432"/>
                    <a:pt x="164" y="430"/>
                  </a:cubicBezTo>
                  <a:cubicBezTo>
                    <a:pt x="149" y="419"/>
                    <a:pt x="113" y="393"/>
                    <a:pt x="90" y="347"/>
                  </a:cubicBezTo>
                  <a:cubicBezTo>
                    <a:pt x="70" y="309"/>
                    <a:pt x="60" y="271"/>
                    <a:pt x="60" y="228"/>
                  </a:cubicBezTo>
                  <a:lnTo>
                    <a:pt x="60" y="13"/>
                  </a:lnTo>
                  <a:cubicBezTo>
                    <a:pt x="60" y="0"/>
                    <a:pt x="60" y="0"/>
                    <a:pt x="46" y="0"/>
                  </a:cubicBezTo>
                  <a:lnTo>
                    <a:pt x="14" y="0"/>
                  </a:lnTo>
                  <a:cubicBezTo>
                    <a:pt x="1" y="0"/>
                    <a:pt x="0" y="0"/>
                    <a:pt x="0" y="13"/>
                  </a:cubicBezTo>
                  <a:lnTo>
                    <a:pt x="0" y="228"/>
                  </a:lnTo>
                  <a:cubicBezTo>
                    <a:pt x="0" y="301"/>
                    <a:pt x="39" y="396"/>
                    <a:pt x="146" y="453"/>
                  </a:cubicBezTo>
                  <a:lnTo>
                    <a:pt x="154" y="4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" name="Freeform 77">
              <a:extLst>
                <a:ext uri="{FF2B5EF4-FFF2-40B4-BE49-F238E27FC236}">
                  <a16:creationId xmlns:a16="http://schemas.microsoft.com/office/drawing/2014/main" xmlns="" id="{10658825-EE92-50E0-5DF4-13D44AAB3B46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341688" y="2214563"/>
              <a:ext cx="53975" cy="82550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0 w 163"/>
                <a:gd name="T37" fmla="*/ 63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5" y="229"/>
                  </a:cubicBezTo>
                  <a:cubicBezTo>
                    <a:pt x="8" y="229"/>
                    <a:pt x="8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8" y="75"/>
                    <a:pt x="143" y="75"/>
                    <a:pt x="144" y="75"/>
                  </a:cubicBezTo>
                  <a:cubicBezTo>
                    <a:pt x="150" y="75"/>
                    <a:pt x="150" y="72"/>
                    <a:pt x="150" y="63"/>
                  </a:cubicBezTo>
                  <a:lnTo>
                    <a:pt x="150" y="12"/>
                  </a:lnTo>
                  <a:cubicBezTo>
                    <a:pt x="150" y="4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9" y="13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" name="Freeform 78">
              <a:extLst>
                <a:ext uri="{FF2B5EF4-FFF2-40B4-BE49-F238E27FC236}">
                  <a16:creationId xmlns:a16="http://schemas.microsoft.com/office/drawing/2014/main" xmlns="" id="{27287557-AE12-81A3-1302-7CA013078B2F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406775" y="2174876"/>
              <a:ext cx="36513" cy="120650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8 h 334"/>
                <a:gd name="T12" fmla="*/ 0 w 107"/>
                <a:gd name="T13" fmla="*/ 334 h 334"/>
                <a:gd name="T14" fmla="*/ 55 w 107"/>
                <a:gd name="T15" fmla="*/ 332 h 334"/>
                <a:gd name="T16" fmla="*/ 107 w 107"/>
                <a:gd name="T17" fmla="*/ 334 h 334"/>
                <a:gd name="T18" fmla="*/ 107 w 107"/>
                <a:gd name="T19" fmla="*/ 318 h 334"/>
                <a:gd name="T20" fmla="*/ 72 w 107"/>
                <a:gd name="T21" fmla="*/ 296 h 334"/>
                <a:gd name="T22" fmla="*/ 72 w 107"/>
                <a:gd name="T23" fmla="*/ 113 h 334"/>
                <a:gd name="T24" fmla="*/ 74 w 107"/>
                <a:gd name="T25" fmla="*/ 26 h 334"/>
                <a:gd name="T26" fmla="*/ 48 w 107"/>
                <a:gd name="T27" fmla="*/ 0 h 334"/>
                <a:gd name="T28" fmla="*/ 21 w 107"/>
                <a:gd name="T29" fmla="*/ 26 h 334"/>
                <a:gd name="T30" fmla="*/ 48 w 107"/>
                <a:gd name="T31" fmla="*/ 53 h 334"/>
                <a:gd name="T32" fmla="*/ 74 w 107"/>
                <a:gd name="T33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4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" name="Freeform 79">
              <a:extLst>
                <a:ext uri="{FF2B5EF4-FFF2-40B4-BE49-F238E27FC236}">
                  <a16:creationId xmlns:a16="http://schemas.microsoft.com/office/drawing/2014/main" xmlns="" id="{F6853171-D536-43EF-4394-4CBF085774EA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452813" y="2216151"/>
              <a:ext cx="84138" cy="79375"/>
            </a:xfrm>
            <a:custGeom>
              <a:avLst/>
              <a:gdLst>
                <a:gd name="T0" fmla="*/ 39 w 251"/>
                <a:gd name="T1" fmla="*/ 49 h 221"/>
                <a:gd name="T2" fmla="*/ 39 w 251"/>
                <a:gd name="T3" fmla="*/ 183 h 221"/>
                <a:gd name="T4" fmla="*/ 0 w 251"/>
                <a:gd name="T5" fmla="*/ 205 h 221"/>
                <a:gd name="T6" fmla="*/ 0 w 251"/>
                <a:gd name="T7" fmla="*/ 221 h 221"/>
                <a:gd name="T8" fmla="*/ 57 w 251"/>
                <a:gd name="T9" fmla="*/ 219 h 221"/>
                <a:gd name="T10" fmla="*/ 112 w 251"/>
                <a:gd name="T11" fmla="*/ 221 h 221"/>
                <a:gd name="T12" fmla="*/ 112 w 251"/>
                <a:gd name="T13" fmla="*/ 205 h 221"/>
                <a:gd name="T14" fmla="*/ 74 w 251"/>
                <a:gd name="T15" fmla="*/ 183 h 221"/>
                <a:gd name="T16" fmla="*/ 74 w 251"/>
                <a:gd name="T17" fmla="*/ 91 h 221"/>
                <a:gd name="T18" fmla="*/ 141 w 251"/>
                <a:gd name="T19" fmla="*/ 11 h 221"/>
                <a:gd name="T20" fmla="*/ 178 w 251"/>
                <a:gd name="T21" fmla="*/ 67 h 221"/>
                <a:gd name="T22" fmla="*/ 178 w 251"/>
                <a:gd name="T23" fmla="*/ 183 h 221"/>
                <a:gd name="T24" fmla="*/ 139 w 251"/>
                <a:gd name="T25" fmla="*/ 205 h 221"/>
                <a:gd name="T26" fmla="*/ 139 w 251"/>
                <a:gd name="T27" fmla="*/ 221 h 221"/>
                <a:gd name="T28" fmla="*/ 195 w 251"/>
                <a:gd name="T29" fmla="*/ 219 h 221"/>
                <a:gd name="T30" fmla="*/ 251 w 251"/>
                <a:gd name="T31" fmla="*/ 221 h 221"/>
                <a:gd name="T32" fmla="*/ 251 w 251"/>
                <a:gd name="T33" fmla="*/ 205 h 221"/>
                <a:gd name="T34" fmla="*/ 212 w 251"/>
                <a:gd name="T35" fmla="*/ 190 h 221"/>
                <a:gd name="T36" fmla="*/ 212 w 251"/>
                <a:gd name="T37" fmla="*/ 95 h 221"/>
                <a:gd name="T38" fmla="*/ 197 w 251"/>
                <a:gd name="T39" fmla="*/ 19 h 221"/>
                <a:gd name="T40" fmla="*/ 144 w 251"/>
                <a:gd name="T41" fmla="*/ 0 h 221"/>
                <a:gd name="T42" fmla="*/ 71 w 251"/>
                <a:gd name="T43" fmla="*/ 53 h 221"/>
                <a:gd name="T44" fmla="*/ 71 w 251"/>
                <a:gd name="T45" fmla="*/ 0 h 221"/>
                <a:gd name="T46" fmla="*/ 0 w 251"/>
                <a:gd name="T47" fmla="*/ 6 h 221"/>
                <a:gd name="T48" fmla="*/ 0 w 251"/>
                <a:gd name="T49" fmla="*/ 21 h 221"/>
                <a:gd name="T50" fmla="*/ 39 w 251"/>
                <a:gd name="T51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2" y="221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7"/>
                    <a:pt x="197" y="19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" name="Freeform 80">
              <a:extLst>
                <a:ext uri="{FF2B5EF4-FFF2-40B4-BE49-F238E27FC236}">
                  <a16:creationId xmlns:a16="http://schemas.microsoft.com/office/drawing/2014/main" xmlns="" id="{2CAAE408-038F-34B2-F507-A75219DFF40C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556000" y="2160588"/>
              <a:ext cx="38100" cy="180975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8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2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4" y="420"/>
                    <a:pt x="28" y="325"/>
                    <a:pt x="28" y="249"/>
                  </a:cubicBezTo>
                  <a:cubicBezTo>
                    <a:pt x="28" y="162"/>
                    <a:pt x="47" y="75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3"/>
                    <a:pt x="31" y="97"/>
                  </a:cubicBezTo>
                  <a:cubicBezTo>
                    <a:pt x="5" y="152"/>
                    <a:pt x="0" y="207"/>
                    <a:pt x="0" y="249"/>
                  </a:cubicBezTo>
                  <a:cubicBezTo>
                    <a:pt x="0" y="288"/>
                    <a:pt x="5" y="348"/>
                    <a:pt x="32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2" name="Freeform 81">
              <a:extLst>
                <a:ext uri="{FF2B5EF4-FFF2-40B4-BE49-F238E27FC236}">
                  <a16:creationId xmlns:a16="http://schemas.microsoft.com/office/drawing/2014/main" xmlns="" id="{C410BB8A-D3FA-0F62-98E9-0A43296F86C3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608388" y="2216151"/>
              <a:ext cx="82550" cy="80963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" name="Freeform 82">
              <a:extLst>
                <a:ext uri="{FF2B5EF4-FFF2-40B4-BE49-F238E27FC236}">
                  <a16:creationId xmlns:a16="http://schemas.microsoft.com/office/drawing/2014/main" xmlns="" id="{EB0117A9-9D6C-16D3-D22E-C2AAC7F032FD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708400" y="2160588"/>
              <a:ext cx="38100" cy="1809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4" name="Rectangle 83">
              <a:extLst>
                <a:ext uri="{FF2B5EF4-FFF2-40B4-BE49-F238E27FC236}">
                  <a16:creationId xmlns:a16="http://schemas.microsoft.com/office/drawing/2014/main" xmlns="" id="{FFA31B1B-E97D-D846-65B9-EBE7A51B778F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336925" y="2368551"/>
              <a:ext cx="425450" cy="793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" name="Freeform 84">
              <a:extLst>
                <a:ext uri="{FF2B5EF4-FFF2-40B4-BE49-F238E27FC236}">
                  <a16:creationId xmlns:a16="http://schemas.microsoft.com/office/drawing/2014/main" xmlns="" id="{F49637D4-39BF-8C0A-CB2A-CB0BD6FD896B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506788" y="2462213"/>
              <a:ext cx="82550" cy="825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6" name="Freeform 85">
              <a:extLst>
                <a:ext uri="{FF2B5EF4-FFF2-40B4-BE49-F238E27FC236}">
                  <a16:creationId xmlns:a16="http://schemas.microsoft.com/office/drawing/2014/main" xmlns="" id="{6C54CA96-6ED1-60A7-CB7E-EABC3F472855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797300" y="2398713"/>
              <a:ext cx="19050" cy="539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" name="Freeform 86">
              <a:extLst>
                <a:ext uri="{FF2B5EF4-FFF2-40B4-BE49-F238E27FC236}">
                  <a16:creationId xmlns:a16="http://schemas.microsoft.com/office/drawing/2014/main" xmlns="" id="{BF6C0EA2-0B95-1659-39CB-27A92DB82858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998913" y="2336801"/>
              <a:ext cx="53975" cy="82550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3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5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9"/>
                    <a:pt x="142" y="113"/>
                  </a:cubicBezTo>
                  <a:cubicBezTo>
                    <a:pt x="126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" name="Freeform 87">
              <a:extLst>
                <a:ext uri="{FF2B5EF4-FFF2-40B4-BE49-F238E27FC236}">
                  <a16:creationId xmlns:a16="http://schemas.microsoft.com/office/drawing/2014/main" xmlns="" id="{344EDA82-CE4B-6D58-9CA4-9DCC80E201BC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4064000" y="2297113"/>
              <a:ext cx="36513" cy="120650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8 h 334"/>
                <a:gd name="T12" fmla="*/ 0 w 107"/>
                <a:gd name="T13" fmla="*/ 334 h 334"/>
                <a:gd name="T14" fmla="*/ 55 w 107"/>
                <a:gd name="T15" fmla="*/ 332 h 334"/>
                <a:gd name="T16" fmla="*/ 107 w 107"/>
                <a:gd name="T17" fmla="*/ 334 h 334"/>
                <a:gd name="T18" fmla="*/ 107 w 107"/>
                <a:gd name="T19" fmla="*/ 318 h 334"/>
                <a:gd name="T20" fmla="*/ 72 w 107"/>
                <a:gd name="T21" fmla="*/ 296 h 334"/>
                <a:gd name="T22" fmla="*/ 72 w 107"/>
                <a:gd name="T23" fmla="*/ 113 h 334"/>
                <a:gd name="T24" fmla="*/ 74 w 107"/>
                <a:gd name="T25" fmla="*/ 26 h 334"/>
                <a:gd name="T26" fmla="*/ 48 w 107"/>
                <a:gd name="T27" fmla="*/ 0 h 334"/>
                <a:gd name="T28" fmla="*/ 21 w 107"/>
                <a:gd name="T29" fmla="*/ 26 h 334"/>
                <a:gd name="T30" fmla="*/ 48 w 107"/>
                <a:gd name="T31" fmla="*/ 53 h 334"/>
                <a:gd name="T32" fmla="*/ 74 w 107"/>
                <a:gd name="T33" fmla="*/ 26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4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9" name="Freeform 88">
              <a:extLst>
                <a:ext uri="{FF2B5EF4-FFF2-40B4-BE49-F238E27FC236}">
                  <a16:creationId xmlns:a16="http://schemas.microsoft.com/office/drawing/2014/main" xmlns="" id="{55541712-0061-B483-B21A-A0885584FC59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165600" y="2338388"/>
              <a:ext cx="82550" cy="80963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0" name="Freeform 89">
              <a:extLst>
                <a:ext uri="{FF2B5EF4-FFF2-40B4-BE49-F238E27FC236}">
                  <a16:creationId xmlns:a16="http://schemas.microsoft.com/office/drawing/2014/main" xmlns="" id="{3DF90777-26EE-6C8D-8070-1EBF8138A8F5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324350" y="2289176"/>
              <a:ext cx="82550" cy="168275"/>
            </a:xfrm>
            <a:custGeom>
              <a:avLst/>
              <a:gdLst>
                <a:gd name="T0" fmla="*/ 245 w 249"/>
                <a:gd name="T1" fmla="*/ 19 h 465"/>
                <a:gd name="T2" fmla="*/ 249 w 249"/>
                <a:gd name="T3" fmla="*/ 10 h 465"/>
                <a:gd name="T4" fmla="*/ 239 w 249"/>
                <a:gd name="T5" fmla="*/ 0 h 465"/>
                <a:gd name="T6" fmla="*/ 228 w 249"/>
                <a:gd name="T7" fmla="*/ 10 h 465"/>
                <a:gd name="T8" fmla="*/ 4 w 249"/>
                <a:gd name="T9" fmla="*/ 445 h 465"/>
                <a:gd name="T10" fmla="*/ 0 w 249"/>
                <a:gd name="T11" fmla="*/ 455 h 465"/>
                <a:gd name="T12" fmla="*/ 10 w 249"/>
                <a:gd name="T13" fmla="*/ 465 h 465"/>
                <a:gd name="T14" fmla="*/ 21 w 249"/>
                <a:gd name="T15" fmla="*/ 455 h 465"/>
                <a:gd name="T16" fmla="*/ 245 w 249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65">
                  <a:moveTo>
                    <a:pt x="245" y="19"/>
                  </a:moveTo>
                  <a:cubicBezTo>
                    <a:pt x="249" y="12"/>
                    <a:pt x="249" y="11"/>
                    <a:pt x="249" y="10"/>
                  </a:cubicBezTo>
                  <a:cubicBezTo>
                    <a:pt x="249" y="6"/>
                    <a:pt x="246" y="0"/>
                    <a:pt x="239" y="0"/>
                  </a:cubicBezTo>
                  <a:cubicBezTo>
                    <a:pt x="233" y="0"/>
                    <a:pt x="231" y="3"/>
                    <a:pt x="228" y="10"/>
                  </a:cubicBezTo>
                  <a:lnTo>
                    <a:pt x="4" y="445"/>
                  </a:lnTo>
                  <a:cubicBezTo>
                    <a:pt x="0" y="452"/>
                    <a:pt x="0" y="453"/>
                    <a:pt x="0" y="455"/>
                  </a:cubicBezTo>
                  <a:cubicBezTo>
                    <a:pt x="0" y="459"/>
                    <a:pt x="3" y="465"/>
                    <a:pt x="10" y="465"/>
                  </a:cubicBezTo>
                  <a:cubicBezTo>
                    <a:pt x="16" y="465"/>
                    <a:pt x="17" y="462"/>
                    <a:pt x="21" y="455"/>
                  </a:cubicBezTo>
                  <a:lnTo>
                    <a:pt x="245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1" name="Freeform 90">
              <a:extLst>
                <a:ext uri="{FF2B5EF4-FFF2-40B4-BE49-F238E27FC236}">
                  <a16:creationId xmlns:a16="http://schemas.microsoft.com/office/drawing/2014/main" xmlns="" id="{DD20E6C1-7D5B-3A98-1516-E2CE650ECDB3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4310063" y="2352676"/>
              <a:ext cx="109538" cy="41275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6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6 h 116"/>
                <a:gd name="T20" fmla="*/ 16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6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4" y="96"/>
                  </a:cubicBezTo>
                  <a:lnTo>
                    <a:pt x="16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2" name="Freeform 91">
              <a:extLst>
                <a:ext uri="{FF2B5EF4-FFF2-40B4-BE49-F238E27FC236}">
                  <a16:creationId xmlns:a16="http://schemas.microsoft.com/office/drawing/2014/main" xmlns="" id="{FB873973-E4F2-4A2F-17F5-564C32E5EF74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4481513" y="2297113"/>
              <a:ext cx="69850" cy="125413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0 h 343"/>
                <a:gd name="T28" fmla="*/ 164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7"/>
                    <a:pt x="126" y="0"/>
                    <a:pt x="105" y="0"/>
                  </a:cubicBezTo>
                  <a:cubicBezTo>
                    <a:pt x="75" y="0"/>
                    <a:pt x="39" y="12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0"/>
                    <a:pt x="105" y="10"/>
                  </a:cubicBezTo>
                  <a:cubicBezTo>
                    <a:pt x="121" y="10"/>
                    <a:pt x="154" y="19"/>
                    <a:pt x="164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3" name="Freeform 92">
              <a:extLst>
                <a:ext uri="{FF2B5EF4-FFF2-40B4-BE49-F238E27FC236}">
                  <a16:creationId xmlns:a16="http://schemas.microsoft.com/office/drawing/2014/main" xmlns="" id="{C78EE1D2-C931-0F4A-5E91-9F93E8BDAB77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332163" y="2646363"/>
              <a:ext cx="53975" cy="12065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1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1"/>
                    <a:pt x="16" y="31"/>
                    <a:pt x="0" y="31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4" name="Freeform 93">
              <a:extLst>
                <a:ext uri="{FF2B5EF4-FFF2-40B4-BE49-F238E27FC236}">
                  <a16:creationId xmlns:a16="http://schemas.microsoft.com/office/drawing/2014/main" xmlns="" id="{E7670119-918E-3114-670F-D411CE0C05A8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413125" y="2747963"/>
              <a:ext cx="20638" cy="53975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5" name="Freeform 94">
              <a:extLst>
                <a:ext uri="{FF2B5EF4-FFF2-40B4-BE49-F238E27FC236}">
                  <a16:creationId xmlns:a16="http://schemas.microsoft.com/office/drawing/2014/main" xmlns="" id="{B918D134-79EE-7D15-7DB0-0430DA5D1A24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998913" y="2686051"/>
              <a:ext cx="53975" cy="82550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3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3 h 229"/>
                <a:gd name="T26" fmla="*/ 85 w 163"/>
                <a:gd name="T27" fmla="*/ 89 h 229"/>
                <a:gd name="T28" fmla="*/ 24 w 163"/>
                <a:gd name="T29" fmla="*/ 48 h 229"/>
                <a:gd name="T30" fmla="*/ 80 w 163"/>
                <a:gd name="T31" fmla="*/ 10 h 229"/>
                <a:gd name="T32" fmla="*/ 138 w 163"/>
                <a:gd name="T33" fmla="*/ 70 h 229"/>
                <a:gd name="T34" fmla="*/ 144 w 163"/>
                <a:gd name="T35" fmla="*/ 75 h 229"/>
                <a:gd name="T36" fmla="*/ 151 w 163"/>
                <a:gd name="T37" fmla="*/ 63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2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3"/>
                    <a:pt x="0" y="151"/>
                  </a:cubicBezTo>
                  <a:lnTo>
                    <a:pt x="0" y="217"/>
                  </a:lnTo>
                  <a:cubicBezTo>
                    <a:pt x="0" y="226"/>
                    <a:pt x="0" y="229"/>
                    <a:pt x="6" y="229"/>
                  </a:cubicBezTo>
                  <a:cubicBezTo>
                    <a:pt x="8" y="229"/>
                    <a:pt x="9" y="229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9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4"/>
                    <a:pt x="148" y="119"/>
                    <a:pt x="142" y="113"/>
                  </a:cubicBezTo>
                  <a:cubicBezTo>
                    <a:pt x="126" y="97"/>
                    <a:pt x="106" y="93"/>
                    <a:pt x="85" y="89"/>
                  </a:cubicBezTo>
                  <a:cubicBezTo>
                    <a:pt x="57" y="83"/>
                    <a:pt x="24" y="77"/>
                    <a:pt x="24" y="48"/>
                  </a:cubicBezTo>
                  <a:cubicBezTo>
                    <a:pt x="24" y="30"/>
                    <a:pt x="37" y="10"/>
                    <a:pt x="80" y="10"/>
                  </a:cubicBezTo>
                  <a:cubicBezTo>
                    <a:pt x="135" y="10"/>
                    <a:pt x="137" y="55"/>
                    <a:pt x="138" y="70"/>
                  </a:cubicBezTo>
                  <a:cubicBezTo>
                    <a:pt x="139" y="75"/>
                    <a:pt x="143" y="75"/>
                    <a:pt x="144" y="75"/>
                  </a:cubicBezTo>
                  <a:cubicBezTo>
                    <a:pt x="151" y="75"/>
                    <a:pt x="151" y="72"/>
                    <a:pt x="151" y="63"/>
                  </a:cubicBezTo>
                  <a:lnTo>
                    <a:pt x="151" y="12"/>
                  </a:lnTo>
                  <a:cubicBezTo>
                    <a:pt x="151" y="4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3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4"/>
                    <a:pt x="0" y="62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6" name="Freeform 95">
              <a:extLst>
                <a:ext uri="{FF2B5EF4-FFF2-40B4-BE49-F238E27FC236}">
                  <a16:creationId xmlns:a16="http://schemas.microsoft.com/office/drawing/2014/main" xmlns="" id="{B81AD3D5-BDBF-B2BF-6A72-5B777E607EA4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4064000" y="2644776"/>
              <a:ext cx="36513" cy="122238"/>
            </a:xfrm>
            <a:custGeom>
              <a:avLst/>
              <a:gdLst>
                <a:gd name="T0" fmla="*/ 72 w 107"/>
                <a:gd name="T1" fmla="*/ 113 h 334"/>
                <a:gd name="T2" fmla="*/ 2 w 107"/>
                <a:gd name="T3" fmla="*/ 119 h 334"/>
                <a:gd name="T4" fmla="*/ 2 w 107"/>
                <a:gd name="T5" fmla="*/ 134 h 334"/>
                <a:gd name="T6" fmla="*/ 39 w 107"/>
                <a:gd name="T7" fmla="*/ 162 h 334"/>
                <a:gd name="T8" fmla="*/ 39 w 107"/>
                <a:gd name="T9" fmla="*/ 296 h 334"/>
                <a:gd name="T10" fmla="*/ 0 w 107"/>
                <a:gd name="T11" fmla="*/ 318 h 334"/>
                <a:gd name="T12" fmla="*/ 0 w 107"/>
                <a:gd name="T13" fmla="*/ 334 h 334"/>
                <a:gd name="T14" fmla="*/ 55 w 107"/>
                <a:gd name="T15" fmla="*/ 332 h 334"/>
                <a:gd name="T16" fmla="*/ 107 w 107"/>
                <a:gd name="T17" fmla="*/ 334 h 334"/>
                <a:gd name="T18" fmla="*/ 107 w 107"/>
                <a:gd name="T19" fmla="*/ 318 h 334"/>
                <a:gd name="T20" fmla="*/ 72 w 107"/>
                <a:gd name="T21" fmla="*/ 296 h 334"/>
                <a:gd name="T22" fmla="*/ 72 w 107"/>
                <a:gd name="T23" fmla="*/ 113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3"/>
                  </a:moveTo>
                  <a:lnTo>
                    <a:pt x="2" y="119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2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4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4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2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7" name="Freeform 96">
              <a:extLst>
                <a:ext uri="{FF2B5EF4-FFF2-40B4-BE49-F238E27FC236}">
                  <a16:creationId xmlns:a16="http://schemas.microsoft.com/office/drawing/2014/main" xmlns="" id="{0C0AE3D3-222C-BF11-983F-FAD22804515F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165600" y="2686051"/>
              <a:ext cx="82550" cy="825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8" name="Freeform 97">
              <a:extLst>
                <a:ext uri="{FF2B5EF4-FFF2-40B4-BE49-F238E27FC236}">
                  <a16:creationId xmlns:a16="http://schemas.microsoft.com/office/drawing/2014/main" xmlns="" id="{F9EBA033-7862-AFFB-1625-4EC4989846D1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4310063" y="2700338"/>
              <a:ext cx="109538" cy="41275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6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7 h 116"/>
                <a:gd name="T20" fmla="*/ 16 w 331"/>
                <a:gd name="T21" fmla="*/ 97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6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6" y="97"/>
                  </a:lnTo>
                  <a:cubicBezTo>
                    <a:pt x="9" y="97"/>
                    <a:pt x="0" y="97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9" name="Freeform 98">
              <a:extLst>
                <a:ext uri="{FF2B5EF4-FFF2-40B4-BE49-F238E27FC236}">
                  <a16:creationId xmlns:a16="http://schemas.microsoft.com/office/drawing/2014/main" xmlns="" id="{6524DC0C-3DA5-7892-CEFB-1BAE9466C61C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4481513" y="2646363"/>
              <a:ext cx="69850" cy="123825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2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6A4A31D4-4FE3-6F98-F415-286CE0C29BAC}"/>
              </a:ext>
            </a:extLst>
          </p:cNvPr>
          <p:cNvSpPr txBox="1"/>
          <p:nvPr/>
        </p:nvSpPr>
        <p:spPr>
          <a:xfrm>
            <a:off x="487315" y="1831276"/>
            <a:ext cx="1121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Se define función real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sinc</a:t>
            </a:r>
            <a:r>
              <a:rPr lang="es-ES" sz="1600" dirty="0">
                <a:solidFill>
                  <a:schemeClr val="tx2"/>
                </a:solidFill>
              </a:rPr>
              <a:t> mediante: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5F3E0947-AA49-50CA-A86B-8562EF0157FB}"/>
              </a:ext>
            </a:extLst>
          </p:cNvPr>
          <p:cNvSpPr txBox="1"/>
          <p:nvPr/>
        </p:nvSpPr>
        <p:spPr>
          <a:xfrm>
            <a:off x="6403350" y="1810450"/>
            <a:ext cx="5301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desea programar una función con argumento de tipo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real</a:t>
            </a:r>
            <a:r>
              <a:rPr lang="es-ES" sz="1600" dirty="0">
                <a:solidFill>
                  <a:schemeClr val="tx2"/>
                </a:solidFill>
              </a:rPr>
              <a:t> y resultado de tipo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real </a:t>
            </a:r>
            <a:r>
              <a:rPr lang="es-ES" sz="1600" dirty="0">
                <a:solidFill>
                  <a:schemeClr val="tx2"/>
                </a:solidFill>
              </a:rPr>
              <a:t>que implemente esta función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Desde el código principal se llamará a esta función mediante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sinc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(variable)</a:t>
            </a:r>
            <a:r>
              <a:rPr lang="es-ES" sz="1600" dirty="0">
                <a:solidFill>
                  <a:schemeClr val="tx2"/>
                </a:solidFill>
              </a:rPr>
              <a:t>, como se hace para las funciones intrínsecas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1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95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segundo ejemplo: norma </a:t>
            </a:r>
            <a:r>
              <a:rPr lang="es-ES" i="1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L</a:t>
            </a:r>
            <a:r>
              <a:rPr lang="es-ES" i="1" baseline="30000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p</a:t>
            </a:r>
            <a:endParaRPr lang="es-ES" i="1" baseline="300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5514105" y="1461944"/>
            <a:ext cx="6479659" cy="280076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Norma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L^p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 vector en R^2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v,p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** p +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** p) ** 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/p)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'norma(w,1)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,norma(w,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'norma(w,4)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,norma(w,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6686701" y="4631002"/>
            <a:ext cx="4134465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norma(w,1) =  14.299999999999999</a:t>
            </a:r>
          </a:p>
          <a:p>
            <a:r>
              <a:rPr lang="pl-PL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norma(w,4) =  9.05148576770212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pSp>
        <p:nvGrpSpPr>
          <p:cNvPr id="38" name="Grupo 37" descr="\documentclass{article}&#10;\usepackage{amsmath}&#10;\usepackage{mathtools}&#10;\pagestyle{empty}&#10;\begin{document}&#10;&#10;\begin{align*}&#10;||\mathbf{v}||_p = \left(\sum_{i=1}^{n}|v_i|^p\right)^{1/p}&#10;\end{align*}&#10;&#10;\end{document}" title="IguanaTex Vector Display">
            <a:extLst>
              <a:ext uri="{FF2B5EF4-FFF2-40B4-BE49-F238E27FC236}">
                <a16:creationId xmlns:a16="http://schemas.microsoft.com/office/drawing/2014/main" xmlns="" id="{FD601681-88F9-9FF1-6A32-3C828B8BFB8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97693" y="2604655"/>
            <a:ext cx="1609726" cy="587376"/>
            <a:chOff x="1416051" y="2609850"/>
            <a:chExt cx="1609726" cy="587376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46D9BBB-E120-75C0-587D-E46A0376E4F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41605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08453FC2-9750-1224-CBB0-DBB8BFD26A2C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462089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B5FD62B-3367-8EBF-7CED-FE6BDB036A4A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492251" y="2894013"/>
              <a:ext cx="93663" cy="79375"/>
            </a:xfrm>
            <a:custGeom>
              <a:avLst/>
              <a:gdLst>
                <a:gd name="T0" fmla="*/ 239 w 276"/>
                <a:gd name="T1" fmla="*/ 34 h 223"/>
                <a:gd name="T2" fmla="*/ 276 w 276"/>
                <a:gd name="T3" fmla="*/ 23 h 223"/>
                <a:gd name="T4" fmla="*/ 276 w 276"/>
                <a:gd name="T5" fmla="*/ 0 h 223"/>
                <a:gd name="T6" fmla="*/ 237 w 276"/>
                <a:gd name="T7" fmla="*/ 1 h 223"/>
                <a:gd name="T8" fmla="*/ 191 w 276"/>
                <a:gd name="T9" fmla="*/ 0 h 223"/>
                <a:gd name="T10" fmla="*/ 191 w 276"/>
                <a:gd name="T11" fmla="*/ 23 h 223"/>
                <a:gd name="T12" fmla="*/ 215 w 276"/>
                <a:gd name="T13" fmla="*/ 29 h 223"/>
                <a:gd name="T14" fmla="*/ 213 w 276"/>
                <a:gd name="T15" fmla="*/ 35 h 223"/>
                <a:gd name="T16" fmla="*/ 155 w 276"/>
                <a:gd name="T17" fmla="*/ 160 h 223"/>
                <a:gd name="T18" fmla="*/ 91 w 276"/>
                <a:gd name="T19" fmla="*/ 23 h 223"/>
                <a:gd name="T20" fmla="*/ 118 w 276"/>
                <a:gd name="T21" fmla="*/ 23 h 223"/>
                <a:gd name="T22" fmla="*/ 118 w 276"/>
                <a:gd name="T23" fmla="*/ 0 h 223"/>
                <a:gd name="T24" fmla="*/ 57 w 276"/>
                <a:gd name="T25" fmla="*/ 1 h 223"/>
                <a:gd name="T26" fmla="*/ 0 w 276"/>
                <a:gd name="T27" fmla="*/ 0 h 223"/>
                <a:gd name="T28" fmla="*/ 0 w 276"/>
                <a:gd name="T29" fmla="*/ 23 h 223"/>
                <a:gd name="T30" fmla="*/ 32 w 276"/>
                <a:gd name="T31" fmla="*/ 23 h 223"/>
                <a:gd name="T32" fmla="*/ 119 w 276"/>
                <a:gd name="T33" fmla="*/ 211 h 223"/>
                <a:gd name="T34" fmla="*/ 138 w 276"/>
                <a:gd name="T35" fmla="*/ 223 h 223"/>
                <a:gd name="T36" fmla="*/ 156 w 276"/>
                <a:gd name="T37" fmla="*/ 211 h 223"/>
                <a:gd name="T38" fmla="*/ 239 w 276"/>
                <a:gd name="T39" fmla="*/ 3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6" h="223">
                  <a:moveTo>
                    <a:pt x="239" y="34"/>
                  </a:moveTo>
                  <a:cubicBezTo>
                    <a:pt x="242" y="27"/>
                    <a:pt x="244" y="23"/>
                    <a:pt x="276" y="23"/>
                  </a:cubicBezTo>
                  <a:lnTo>
                    <a:pt x="276" y="0"/>
                  </a:lnTo>
                  <a:cubicBezTo>
                    <a:pt x="264" y="1"/>
                    <a:pt x="249" y="1"/>
                    <a:pt x="237" y="1"/>
                  </a:cubicBezTo>
                  <a:cubicBezTo>
                    <a:pt x="224" y="1"/>
                    <a:pt x="202" y="0"/>
                    <a:pt x="191" y="0"/>
                  </a:cubicBezTo>
                  <a:lnTo>
                    <a:pt x="191" y="23"/>
                  </a:lnTo>
                  <a:cubicBezTo>
                    <a:pt x="201" y="23"/>
                    <a:pt x="215" y="25"/>
                    <a:pt x="215" y="29"/>
                  </a:cubicBezTo>
                  <a:cubicBezTo>
                    <a:pt x="215" y="29"/>
                    <a:pt x="215" y="30"/>
                    <a:pt x="213" y="35"/>
                  </a:cubicBezTo>
                  <a:lnTo>
                    <a:pt x="155" y="160"/>
                  </a:lnTo>
                  <a:lnTo>
                    <a:pt x="91" y="23"/>
                  </a:lnTo>
                  <a:lnTo>
                    <a:pt x="118" y="23"/>
                  </a:lnTo>
                  <a:lnTo>
                    <a:pt x="118" y="0"/>
                  </a:lnTo>
                  <a:cubicBezTo>
                    <a:pt x="102" y="1"/>
                    <a:pt x="57" y="1"/>
                    <a:pt x="57" y="1"/>
                  </a:cubicBezTo>
                  <a:cubicBezTo>
                    <a:pt x="43" y="1"/>
                    <a:pt x="20" y="0"/>
                    <a:pt x="0" y="0"/>
                  </a:cubicBezTo>
                  <a:lnTo>
                    <a:pt x="0" y="23"/>
                  </a:lnTo>
                  <a:lnTo>
                    <a:pt x="32" y="23"/>
                  </a:lnTo>
                  <a:lnTo>
                    <a:pt x="119" y="211"/>
                  </a:lnTo>
                  <a:cubicBezTo>
                    <a:pt x="125" y="223"/>
                    <a:pt x="131" y="223"/>
                    <a:pt x="138" y="223"/>
                  </a:cubicBezTo>
                  <a:cubicBezTo>
                    <a:pt x="146" y="223"/>
                    <a:pt x="151" y="222"/>
                    <a:pt x="156" y="211"/>
                  </a:cubicBezTo>
                  <a:lnTo>
                    <a:pt x="239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AC4E86B2-E39F-B56E-5726-5875E496FE6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61290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A113C8E5-F963-82C2-FE24-1DCE3EFD6AF3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658939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678A7AC4-47EC-17E9-69DD-CF1FE7E6C576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85926" y="2944813"/>
              <a:ext cx="65088" cy="79375"/>
            </a:xfrm>
            <a:custGeom>
              <a:avLst/>
              <a:gdLst>
                <a:gd name="T0" fmla="*/ 26 w 194"/>
                <a:gd name="T1" fmla="*/ 197 h 222"/>
                <a:gd name="T2" fmla="*/ 9 w 194"/>
                <a:gd name="T3" fmla="*/ 209 h 222"/>
                <a:gd name="T4" fmla="*/ 0 w 194"/>
                <a:gd name="T5" fmla="*/ 217 h 222"/>
                <a:gd name="T6" fmla="*/ 4 w 194"/>
                <a:gd name="T7" fmla="*/ 222 h 222"/>
                <a:gd name="T8" fmla="*/ 34 w 194"/>
                <a:gd name="T9" fmla="*/ 220 h 222"/>
                <a:gd name="T10" fmla="*/ 71 w 194"/>
                <a:gd name="T11" fmla="*/ 222 h 222"/>
                <a:gd name="T12" fmla="*/ 78 w 194"/>
                <a:gd name="T13" fmla="*/ 214 h 222"/>
                <a:gd name="T14" fmla="*/ 69 w 194"/>
                <a:gd name="T15" fmla="*/ 209 h 222"/>
                <a:gd name="T16" fmla="*/ 52 w 194"/>
                <a:gd name="T17" fmla="*/ 205 h 222"/>
                <a:gd name="T18" fmla="*/ 56 w 194"/>
                <a:gd name="T19" fmla="*/ 189 h 222"/>
                <a:gd name="T20" fmla="*/ 69 w 194"/>
                <a:gd name="T21" fmla="*/ 137 h 222"/>
                <a:gd name="T22" fmla="*/ 105 w 194"/>
                <a:gd name="T23" fmla="*/ 158 h 222"/>
                <a:gd name="T24" fmla="*/ 194 w 194"/>
                <a:gd name="T25" fmla="*/ 59 h 222"/>
                <a:gd name="T26" fmla="*/ 142 w 194"/>
                <a:gd name="T27" fmla="*/ 0 h 222"/>
                <a:gd name="T28" fmla="*/ 92 w 194"/>
                <a:gd name="T29" fmla="*/ 25 h 222"/>
                <a:gd name="T30" fmla="*/ 56 w 194"/>
                <a:gd name="T31" fmla="*/ 0 h 222"/>
                <a:gd name="T32" fmla="*/ 29 w 194"/>
                <a:gd name="T33" fmla="*/ 19 h 222"/>
                <a:gd name="T34" fmla="*/ 16 w 194"/>
                <a:gd name="T35" fmla="*/ 54 h 222"/>
                <a:gd name="T36" fmla="*/ 22 w 194"/>
                <a:gd name="T37" fmla="*/ 58 h 222"/>
                <a:gd name="T38" fmla="*/ 30 w 194"/>
                <a:gd name="T39" fmla="*/ 48 h 222"/>
                <a:gd name="T40" fmla="*/ 55 w 194"/>
                <a:gd name="T41" fmla="*/ 10 h 222"/>
                <a:gd name="T42" fmla="*/ 67 w 194"/>
                <a:gd name="T43" fmla="*/ 27 h 222"/>
                <a:gd name="T44" fmla="*/ 66 w 194"/>
                <a:gd name="T45" fmla="*/ 38 h 222"/>
                <a:gd name="T46" fmla="*/ 26 w 194"/>
                <a:gd name="T47" fmla="*/ 197 h 222"/>
                <a:gd name="T48" fmla="*/ 92 w 194"/>
                <a:gd name="T49" fmla="*/ 42 h 222"/>
                <a:gd name="T50" fmla="*/ 141 w 194"/>
                <a:gd name="T51" fmla="*/ 10 h 222"/>
                <a:gd name="T52" fmla="*/ 166 w 194"/>
                <a:gd name="T53" fmla="*/ 44 h 222"/>
                <a:gd name="T54" fmla="*/ 148 w 194"/>
                <a:gd name="T55" fmla="*/ 114 h 222"/>
                <a:gd name="T56" fmla="*/ 105 w 194"/>
                <a:gd name="T57" fmla="*/ 148 h 222"/>
                <a:gd name="T58" fmla="*/ 73 w 194"/>
                <a:gd name="T59" fmla="*/ 118 h 222"/>
                <a:gd name="T60" fmla="*/ 75 w 194"/>
                <a:gd name="T61" fmla="*/ 112 h 222"/>
                <a:gd name="T62" fmla="*/ 92 w 194"/>
                <a:gd name="T63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2">
                  <a:moveTo>
                    <a:pt x="26" y="197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4" y="209"/>
                    <a:pt x="0" y="209"/>
                    <a:pt x="0" y="217"/>
                  </a:cubicBezTo>
                  <a:cubicBezTo>
                    <a:pt x="0" y="220"/>
                    <a:pt x="3" y="222"/>
                    <a:pt x="4" y="222"/>
                  </a:cubicBezTo>
                  <a:cubicBezTo>
                    <a:pt x="14" y="222"/>
                    <a:pt x="25" y="220"/>
                    <a:pt x="34" y="220"/>
                  </a:cubicBezTo>
                  <a:cubicBezTo>
                    <a:pt x="46" y="220"/>
                    <a:pt x="60" y="222"/>
                    <a:pt x="71" y="222"/>
                  </a:cubicBezTo>
                  <a:cubicBezTo>
                    <a:pt x="74" y="222"/>
                    <a:pt x="78" y="221"/>
                    <a:pt x="78" y="214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1" y="209"/>
                    <a:pt x="52" y="209"/>
                    <a:pt x="52" y="205"/>
                  </a:cubicBezTo>
                  <a:cubicBezTo>
                    <a:pt x="52" y="203"/>
                    <a:pt x="54" y="194"/>
                    <a:pt x="56" y="189"/>
                  </a:cubicBezTo>
                  <a:cubicBezTo>
                    <a:pt x="60" y="171"/>
                    <a:pt x="65" y="152"/>
                    <a:pt x="69" y="137"/>
                  </a:cubicBezTo>
                  <a:cubicBezTo>
                    <a:pt x="73" y="144"/>
                    <a:pt x="84" y="158"/>
                    <a:pt x="105" y="158"/>
                  </a:cubicBezTo>
                  <a:cubicBezTo>
                    <a:pt x="147" y="158"/>
                    <a:pt x="194" y="111"/>
                    <a:pt x="194" y="59"/>
                  </a:cubicBezTo>
                  <a:cubicBezTo>
                    <a:pt x="194" y="18"/>
                    <a:pt x="166" y="0"/>
                    <a:pt x="142" y="0"/>
                  </a:cubicBezTo>
                  <a:cubicBezTo>
                    <a:pt x="120" y="0"/>
                    <a:pt x="102" y="15"/>
                    <a:pt x="92" y="25"/>
                  </a:cubicBezTo>
                  <a:cubicBezTo>
                    <a:pt x="86" y="5"/>
                    <a:pt x="67" y="0"/>
                    <a:pt x="56" y="0"/>
                  </a:cubicBezTo>
                  <a:cubicBezTo>
                    <a:pt x="43" y="0"/>
                    <a:pt x="34" y="9"/>
                    <a:pt x="29" y="19"/>
                  </a:cubicBezTo>
                  <a:cubicBezTo>
                    <a:pt x="22" y="31"/>
                    <a:pt x="16" y="52"/>
                    <a:pt x="16" y="54"/>
                  </a:cubicBezTo>
                  <a:cubicBezTo>
                    <a:pt x="16" y="58"/>
                    <a:pt x="21" y="58"/>
                    <a:pt x="22" y="58"/>
                  </a:cubicBezTo>
                  <a:cubicBezTo>
                    <a:pt x="27" y="58"/>
                    <a:pt x="27" y="57"/>
                    <a:pt x="30" y="48"/>
                  </a:cubicBezTo>
                  <a:cubicBezTo>
                    <a:pt x="35" y="28"/>
                    <a:pt x="42" y="10"/>
                    <a:pt x="55" y="10"/>
                  </a:cubicBezTo>
                  <a:cubicBezTo>
                    <a:pt x="64" y="10"/>
                    <a:pt x="67" y="18"/>
                    <a:pt x="67" y="27"/>
                  </a:cubicBezTo>
                  <a:cubicBezTo>
                    <a:pt x="67" y="31"/>
                    <a:pt x="66" y="36"/>
                    <a:pt x="66" y="38"/>
                  </a:cubicBezTo>
                  <a:lnTo>
                    <a:pt x="26" y="197"/>
                  </a:lnTo>
                  <a:close/>
                  <a:moveTo>
                    <a:pt x="92" y="42"/>
                  </a:moveTo>
                  <a:cubicBezTo>
                    <a:pt x="112" y="15"/>
                    <a:pt x="130" y="10"/>
                    <a:pt x="141" y="10"/>
                  </a:cubicBezTo>
                  <a:cubicBezTo>
                    <a:pt x="154" y="10"/>
                    <a:pt x="166" y="20"/>
                    <a:pt x="166" y="44"/>
                  </a:cubicBezTo>
                  <a:cubicBezTo>
                    <a:pt x="166" y="58"/>
                    <a:pt x="159" y="94"/>
                    <a:pt x="148" y="114"/>
                  </a:cubicBezTo>
                  <a:cubicBezTo>
                    <a:pt x="139" y="131"/>
                    <a:pt x="122" y="148"/>
                    <a:pt x="105" y="148"/>
                  </a:cubicBezTo>
                  <a:cubicBezTo>
                    <a:pt x="80" y="148"/>
                    <a:pt x="73" y="121"/>
                    <a:pt x="73" y="118"/>
                  </a:cubicBezTo>
                  <a:cubicBezTo>
                    <a:pt x="73" y="116"/>
                    <a:pt x="74" y="114"/>
                    <a:pt x="75" y="112"/>
                  </a:cubicBezTo>
                  <a:lnTo>
                    <a:pt x="92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320F9D72-A571-01E4-428B-6F957E85A57E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817689" y="2908300"/>
              <a:ext cx="111125" cy="412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D04FC35D-01F8-506A-B492-8516A5009E6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024064" y="2659063"/>
              <a:ext cx="87313" cy="538163"/>
            </a:xfrm>
            <a:custGeom>
              <a:avLst/>
              <a:gdLst>
                <a:gd name="T0" fmla="*/ 260 w 260"/>
                <a:gd name="T1" fmla="*/ 1491 h 1496"/>
                <a:gd name="T2" fmla="*/ 257 w 260"/>
                <a:gd name="T3" fmla="*/ 1485 h 1496"/>
                <a:gd name="T4" fmla="*/ 140 w 260"/>
                <a:gd name="T5" fmla="*/ 1294 h 1496"/>
                <a:gd name="T6" fmla="*/ 49 w 260"/>
                <a:gd name="T7" fmla="*/ 749 h 1496"/>
                <a:gd name="T8" fmla="*/ 147 w 260"/>
                <a:gd name="T9" fmla="*/ 186 h 1496"/>
                <a:gd name="T10" fmla="*/ 258 w 260"/>
                <a:gd name="T11" fmla="*/ 10 h 1496"/>
                <a:gd name="T12" fmla="*/ 260 w 260"/>
                <a:gd name="T13" fmla="*/ 5 h 1496"/>
                <a:gd name="T14" fmla="*/ 249 w 260"/>
                <a:gd name="T15" fmla="*/ 0 h 1496"/>
                <a:gd name="T16" fmla="*/ 240 w 260"/>
                <a:gd name="T17" fmla="*/ 1 h 1496"/>
                <a:gd name="T18" fmla="*/ 169 w 260"/>
                <a:gd name="T19" fmla="*/ 86 h 1496"/>
                <a:gd name="T20" fmla="*/ 16 w 260"/>
                <a:gd name="T21" fmla="*/ 505 h 1496"/>
                <a:gd name="T22" fmla="*/ 0 w 260"/>
                <a:gd name="T23" fmla="*/ 748 h 1496"/>
                <a:gd name="T24" fmla="*/ 103 w 260"/>
                <a:gd name="T25" fmla="*/ 1296 h 1496"/>
                <a:gd name="T26" fmla="*/ 236 w 260"/>
                <a:gd name="T27" fmla="*/ 1492 h 1496"/>
                <a:gd name="T28" fmla="*/ 249 w 260"/>
                <a:gd name="T29" fmla="*/ 1496 h 1496"/>
                <a:gd name="T30" fmla="*/ 260 w 260"/>
                <a:gd name="T31" fmla="*/ 1491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1496">
                  <a:moveTo>
                    <a:pt x="260" y="1491"/>
                  </a:moveTo>
                  <a:cubicBezTo>
                    <a:pt x="260" y="1490"/>
                    <a:pt x="260" y="1489"/>
                    <a:pt x="257" y="1485"/>
                  </a:cubicBezTo>
                  <a:cubicBezTo>
                    <a:pt x="209" y="1428"/>
                    <a:pt x="169" y="1364"/>
                    <a:pt x="140" y="1294"/>
                  </a:cubicBezTo>
                  <a:cubicBezTo>
                    <a:pt x="75" y="1142"/>
                    <a:pt x="49" y="963"/>
                    <a:pt x="49" y="749"/>
                  </a:cubicBezTo>
                  <a:cubicBezTo>
                    <a:pt x="49" y="536"/>
                    <a:pt x="73" y="349"/>
                    <a:pt x="147" y="186"/>
                  </a:cubicBezTo>
                  <a:cubicBezTo>
                    <a:pt x="176" y="122"/>
                    <a:pt x="214" y="64"/>
                    <a:pt x="258" y="10"/>
                  </a:cubicBezTo>
                  <a:cubicBezTo>
                    <a:pt x="259" y="8"/>
                    <a:pt x="260" y="7"/>
                    <a:pt x="260" y="5"/>
                  </a:cubicBezTo>
                  <a:cubicBezTo>
                    <a:pt x="260" y="0"/>
                    <a:pt x="257" y="0"/>
                    <a:pt x="249" y="0"/>
                  </a:cubicBezTo>
                  <a:cubicBezTo>
                    <a:pt x="242" y="0"/>
                    <a:pt x="241" y="0"/>
                    <a:pt x="240" y="1"/>
                  </a:cubicBezTo>
                  <a:cubicBezTo>
                    <a:pt x="239" y="2"/>
                    <a:pt x="208" y="32"/>
                    <a:pt x="169" y="86"/>
                  </a:cubicBezTo>
                  <a:cubicBezTo>
                    <a:pt x="83" y="209"/>
                    <a:pt x="39" y="356"/>
                    <a:pt x="16" y="505"/>
                  </a:cubicBezTo>
                  <a:cubicBezTo>
                    <a:pt x="4" y="585"/>
                    <a:pt x="0" y="667"/>
                    <a:pt x="0" y="748"/>
                  </a:cubicBezTo>
                  <a:cubicBezTo>
                    <a:pt x="0" y="935"/>
                    <a:pt x="24" y="1125"/>
                    <a:pt x="103" y="1296"/>
                  </a:cubicBezTo>
                  <a:cubicBezTo>
                    <a:pt x="139" y="1372"/>
                    <a:pt x="186" y="1440"/>
                    <a:pt x="236" y="1492"/>
                  </a:cubicBezTo>
                  <a:cubicBezTo>
                    <a:pt x="240" y="1496"/>
                    <a:pt x="241" y="1496"/>
                    <a:pt x="249" y="1496"/>
                  </a:cubicBezTo>
                  <a:cubicBezTo>
                    <a:pt x="257" y="1496"/>
                    <a:pt x="260" y="1496"/>
                    <a:pt x="260" y="14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DCCE033A-B266-F1B4-F1B8-4FC00533CE08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201864" y="2693988"/>
              <a:ext cx="71438" cy="57150"/>
            </a:xfrm>
            <a:custGeom>
              <a:avLst/>
              <a:gdLst>
                <a:gd name="T0" fmla="*/ 26 w 213"/>
                <a:gd name="T1" fmla="*/ 131 h 157"/>
                <a:gd name="T2" fmla="*/ 23 w 213"/>
                <a:gd name="T3" fmla="*/ 146 h 157"/>
                <a:gd name="T4" fmla="*/ 34 w 213"/>
                <a:gd name="T5" fmla="*/ 157 h 157"/>
                <a:gd name="T6" fmla="*/ 48 w 213"/>
                <a:gd name="T7" fmla="*/ 149 h 157"/>
                <a:gd name="T8" fmla="*/ 54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3 w 213"/>
                <a:gd name="T15" fmla="*/ 41 h 157"/>
                <a:gd name="T16" fmla="*/ 135 w 213"/>
                <a:gd name="T17" fmla="*/ 9 h 157"/>
                <a:gd name="T18" fmla="*/ 155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2 w 213"/>
                <a:gd name="T39" fmla="*/ 39 h 157"/>
                <a:gd name="T40" fmla="*/ 136 w 213"/>
                <a:gd name="T41" fmla="*/ 0 h 157"/>
                <a:gd name="T42" fmla="*/ 77 w 213"/>
                <a:gd name="T43" fmla="*/ 31 h 157"/>
                <a:gd name="T44" fmla="*/ 40 w 213"/>
                <a:gd name="T45" fmla="*/ 0 h 157"/>
                <a:gd name="T46" fmla="*/ 13 w 213"/>
                <a:gd name="T47" fmla="*/ 18 h 157"/>
                <a:gd name="T48" fmla="*/ 0 w 213"/>
                <a:gd name="T49" fmla="*/ 53 h 157"/>
                <a:gd name="T50" fmla="*/ 6 w 213"/>
                <a:gd name="T51" fmla="*/ 57 h 157"/>
                <a:gd name="T52" fmla="*/ 14 w 213"/>
                <a:gd name="T53" fmla="*/ 47 h 157"/>
                <a:gd name="T54" fmla="*/ 39 w 213"/>
                <a:gd name="T55" fmla="*/ 9 h 157"/>
                <a:gd name="T56" fmla="*/ 51 w 213"/>
                <a:gd name="T57" fmla="*/ 26 h 157"/>
                <a:gd name="T58" fmla="*/ 45 w 213"/>
                <a:gd name="T59" fmla="*/ 55 h 157"/>
                <a:gd name="T60" fmla="*/ 37 w 213"/>
                <a:gd name="T61" fmla="*/ 87 h 157"/>
                <a:gd name="T62" fmla="*/ 26 w 213"/>
                <a:gd name="T63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1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3"/>
                    <a:pt x="29" y="157"/>
                    <a:pt x="34" y="157"/>
                  </a:cubicBezTo>
                  <a:cubicBezTo>
                    <a:pt x="41" y="157"/>
                    <a:pt x="46" y="152"/>
                    <a:pt x="48" y="149"/>
                  </a:cubicBezTo>
                  <a:cubicBezTo>
                    <a:pt x="50" y="146"/>
                    <a:pt x="53" y="135"/>
                    <a:pt x="54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2" y="56"/>
                    <a:pt x="83" y="41"/>
                  </a:cubicBezTo>
                  <a:cubicBezTo>
                    <a:pt x="92" y="27"/>
                    <a:pt x="109" y="9"/>
                    <a:pt x="135" y="9"/>
                  </a:cubicBezTo>
                  <a:cubicBezTo>
                    <a:pt x="155" y="9"/>
                    <a:pt x="155" y="27"/>
                    <a:pt x="155" y="34"/>
                  </a:cubicBezTo>
                  <a:cubicBezTo>
                    <a:pt x="155" y="55"/>
                    <a:pt x="140" y="93"/>
                    <a:pt x="135" y="108"/>
                  </a:cubicBezTo>
                  <a:cubicBezTo>
                    <a:pt x="131" y="118"/>
                    <a:pt x="130" y="121"/>
                    <a:pt x="130" y="127"/>
                  </a:cubicBezTo>
                  <a:cubicBezTo>
                    <a:pt x="130" y="145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99"/>
                    <a:pt x="209" y="99"/>
                    <a:pt x="207" y="99"/>
                  </a:cubicBezTo>
                  <a:cubicBezTo>
                    <a:pt x="203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5" y="142"/>
                    <a:pt x="155" y="135"/>
                  </a:cubicBezTo>
                  <a:cubicBezTo>
                    <a:pt x="155" y="127"/>
                    <a:pt x="157" y="122"/>
                    <a:pt x="163" y="107"/>
                  </a:cubicBezTo>
                  <a:cubicBezTo>
                    <a:pt x="167" y="96"/>
                    <a:pt x="182" y="59"/>
                    <a:pt x="182" y="39"/>
                  </a:cubicBezTo>
                  <a:cubicBezTo>
                    <a:pt x="182" y="5"/>
                    <a:pt x="155" y="0"/>
                    <a:pt x="136" y="0"/>
                  </a:cubicBezTo>
                  <a:cubicBezTo>
                    <a:pt x="107" y="0"/>
                    <a:pt x="88" y="17"/>
                    <a:pt x="77" y="31"/>
                  </a:cubicBezTo>
                  <a:cubicBezTo>
                    <a:pt x="75" y="7"/>
                    <a:pt x="54" y="0"/>
                    <a:pt x="40" y="0"/>
                  </a:cubicBezTo>
                  <a:cubicBezTo>
                    <a:pt x="25" y="0"/>
                    <a:pt x="17" y="10"/>
                    <a:pt x="13" y="18"/>
                  </a:cubicBezTo>
                  <a:cubicBezTo>
                    <a:pt x="5" y="31"/>
                    <a:pt x="0" y="51"/>
                    <a:pt x="0" y="53"/>
                  </a:cubicBezTo>
                  <a:cubicBezTo>
                    <a:pt x="0" y="57"/>
                    <a:pt x="5" y="57"/>
                    <a:pt x="6" y="57"/>
                  </a:cubicBezTo>
                  <a:cubicBezTo>
                    <a:pt x="11" y="57"/>
                    <a:pt x="11" y="56"/>
                    <a:pt x="14" y="47"/>
                  </a:cubicBezTo>
                  <a:cubicBezTo>
                    <a:pt x="19" y="26"/>
                    <a:pt x="25" y="9"/>
                    <a:pt x="39" y="9"/>
                  </a:cubicBezTo>
                  <a:cubicBezTo>
                    <a:pt x="48" y="9"/>
                    <a:pt x="51" y="17"/>
                    <a:pt x="51" y="26"/>
                  </a:cubicBezTo>
                  <a:cubicBezTo>
                    <a:pt x="51" y="33"/>
                    <a:pt x="47" y="46"/>
                    <a:pt x="45" y="55"/>
                  </a:cubicBezTo>
                  <a:cubicBezTo>
                    <a:pt x="43" y="65"/>
                    <a:pt x="39" y="79"/>
                    <a:pt x="37" y="87"/>
                  </a:cubicBezTo>
                  <a:lnTo>
                    <a:pt x="26" y="1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xmlns="" id="{0E6FD70D-8C1E-B840-82D7-879EB944519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127251" y="2803525"/>
              <a:ext cx="222250" cy="250825"/>
            </a:xfrm>
            <a:custGeom>
              <a:avLst/>
              <a:gdLst>
                <a:gd name="T0" fmla="*/ 603 w 664"/>
                <a:gd name="T1" fmla="*/ 698 h 698"/>
                <a:gd name="T2" fmla="*/ 664 w 664"/>
                <a:gd name="T3" fmla="*/ 539 h 698"/>
                <a:gd name="T4" fmla="*/ 651 w 664"/>
                <a:gd name="T5" fmla="*/ 539 h 698"/>
                <a:gd name="T6" fmla="*/ 522 w 664"/>
                <a:gd name="T7" fmla="*/ 640 h 698"/>
                <a:gd name="T8" fmla="*/ 366 w 664"/>
                <a:gd name="T9" fmla="*/ 655 h 698"/>
                <a:gd name="T10" fmla="*/ 66 w 664"/>
                <a:gd name="T11" fmla="*/ 655 h 698"/>
                <a:gd name="T12" fmla="*/ 320 w 664"/>
                <a:gd name="T13" fmla="*/ 357 h 698"/>
                <a:gd name="T14" fmla="*/ 324 w 664"/>
                <a:gd name="T15" fmla="*/ 349 h 698"/>
                <a:gd name="T16" fmla="*/ 321 w 664"/>
                <a:gd name="T17" fmla="*/ 342 h 698"/>
                <a:gd name="T18" fmla="*/ 88 w 664"/>
                <a:gd name="T19" fmla="*/ 24 h 698"/>
                <a:gd name="T20" fmla="*/ 362 w 664"/>
                <a:gd name="T21" fmla="*/ 24 h 698"/>
                <a:gd name="T22" fmla="*/ 478 w 664"/>
                <a:gd name="T23" fmla="*/ 32 h 698"/>
                <a:gd name="T24" fmla="*/ 588 w 664"/>
                <a:gd name="T25" fmla="*/ 69 h 698"/>
                <a:gd name="T26" fmla="*/ 651 w 664"/>
                <a:gd name="T27" fmla="*/ 140 h 698"/>
                <a:gd name="T28" fmla="*/ 664 w 664"/>
                <a:gd name="T29" fmla="*/ 140 h 698"/>
                <a:gd name="T30" fmla="*/ 603 w 664"/>
                <a:gd name="T31" fmla="*/ 0 h 698"/>
                <a:gd name="T32" fmla="*/ 14 w 664"/>
                <a:gd name="T33" fmla="*/ 0 h 698"/>
                <a:gd name="T34" fmla="*/ 0 w 664"/>
                <a:gd name="T35" fmla="*/ 3 h 698"/>
                <a:gd name="T36" fmla="*/ 0 w 664"/>
                <a:gd name="T37" fmla="*/ 20 h 698"/>
                <a:gd name="T38" fmla="*/ 264 w 664"/>
                <a:gd name="T39" fmla="*/ 381 h 698"/>
                <a:gd name="T40" fmla="*/ 5 w 664"/>
                <a:gd name="T41" fmla="*/ 684 h 698"/>
                <a:gd name="T42" fmla="*/ 0 w 664"/>
                <a:gd name="T43" fmla="*/ 693 h 698"/>
                <a:gd name="T44" fmla="*/ 14 w 664"/>
                <a:gd name="T45" fmla="*/ 698 h 698"/>
                <a:gd name="T46" fmla="*/ 603 w 664"/>
                <a:gd name="T4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4" h="698">
                  <a:moveTo>
                    <a:pt x="603" y="698"/>
                  </a:moveTo>
                  <a:lnTo>
                    <a:pt x="664" y="539"/>
                  </a:lnTo>
                  <a:lnTo>
                    <a:pt x="651" y="539"/>
                  </a:lnTo>
                  <a:cubicBezTo>
                    <a:pt x="632" y="591"/>
                    <a:pt x="579" y="625"/>
                    <a:pt x="522" y="640"/>
                  </a:cubicBezTo>
                  <a:cubicBezTo>
                    <a:pt x="511" y="642"/>
                    <a:pt x="462" y="655"/>
                    <a:pt x="366" y="655"/>
                  </a:cubicBezTo>
                  <a:lnTo>
                    <a:pt x="66" y="655"/>
                  </a:lnTo>
                  <a:lnTo>
                    <a:pt x="320" y="357"/>
                  </a:lnTo>
                  <a:cubicBezTo>
                    <a:pt x="323" y="353"/>
                    <a:pt x="324" y="352"/>
                    <a:pt x="324" y="349"/>
                  </a:cubicBezTo>
                  <a:cubicBezTo>
                    <a:pt x="324" y="348"/>
                    <a:pt x="324" y="347"/>
                    <a:pt x="321" y="342"/>
                  </a:cubicBezTo>
                  <a:lnTo>
                    <a:pt x="88" y="24"/>
                  </a:lnTo>
                  <a:lnTo>
                    <a:pt x="362" y="24"/>
                  </a:lnTo>
                  <a:cubicBezTo>
                    <a:pt x="428" y="24"/>
                    <a:pt x="474" y="31"/>
                    <a:pt x="478" y="32"/>
                  </a:cubicBezTo>
                  <a:cubicBezTo>
                    <a:pt x="505" y="36"/>
                    <a:pt x="549" y="44"/>
                    <a:pt x="588" y="69"/>
                  </a:cubicBezTo>
                  <a:cubicBezTo>
                    <a:pt x="600" y="77"/>
                    <a:pt x="634" y="100"/>
                    <a:pt x="651" y="140"/>
                  </a:cubicBezTo>
                  <a:lnTo>
                    <a:pt x="664" y="140"/>
                  </a:lnTo>
                  <a:lnTo>
                    <a:pt x="603" y="0"/>
                  </a:lnTo>
                  <a:lnTo>
                    <a:pt x="14" y="0"/>
                  </a:lnTo>
                  <a:cubicBezTo>
                    <a:pt x="2" y="0"/>
                    <a:pt x="2" y="0"/>
                    <a:pt x="0" y="3"/>
                  </a:cubicBezTo>
                  <a:cubicBezTo>
                    <a:pt x="0" y="5"/>
                    <a:pt x="0" y="14"/>
                    <a:pt x="0" y="20"/>
                  </a:cubicBezTo>
                  <a:lnTo>
                    <a:pt x="264" y="381"/>
                  </a:lnTo>
                  <a:lnTo>
                    <a:pt x="5" y="684"/>
                  </a:lnTo>
                  <a:cubicBezTo>
                    <a:pt x="0" y="690"/>
                    <a:pt x="0" y="692"/>
                    <a:pt x="0" y="693"/>
                  </a:cubicBezTo>
                  <a:cubicBezTo>
                    <a:pt x="0" y="698"/>
                    <a:pt x="5" y="698"/>
                    <a:pt x="14" y="698"/>
                  </a:cubicBezTo>
                  <a:lnTo>
                    <a:pt x="603" y="6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8B9781-5724-501E-3886-0F4BF3D8D88D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135189" y="3101975"/>
              <a:ext cx="34925" cy="84138"/>
            </a:xfrm>
            <a:custGeom>
              <a:avLst/>
              <a:gdLst>
                <a:gd name="T0" fmla="*/ 97 w 106"/>
                <a:gd name="T1" fmla="*/ 13 h 235"/>
                <a:gd name="T2" fmla="*/ 83 w 106"/>
                <a:gd name="T3" fmla="*/ 0 h 235"/>
                <a:gd name="T4" fmla="*/ 64 w 106"/>
                <a:gd name="T5" fmla="*/ 19 h 235"/>
                <a:gd name="T6" fmla="*/ 78 w 106"/>
                <a:gd name="T7" fmla="*/ 33 h 235"/>
                <a:gd name="T8" fmla="*/ 97 w 106"/>
                <a:gd name="T9" fmla="*/ 13 h 235"/>
                <a:gd name="T10" fmla="*/ 26 w 106"/>
                <a:gd name="T11" fmla="*/ 191 h 235"/>
                <a:gd name="T12" fmla="*/ 23 w 106"/>
                <a:gd name="T13" fmla="*/ 205 h 235"/>
                <a:gd name="T14" fmla="*/ 56 w 106"/>
                <a:gd name="T15" fmla="*/ 235 h 235"/>
                <a:gd name="T16" fmla="*/ 106 w 106"/>
                <a:gd name="T17" fmla="*/ 182 h 235"/>
                <a:gd name="T18" fmla="*/ 101 w 106"/>
                <a:gd name="T19" fmla="*/ 177 h 235"/>
                <a:gd name="T20" fmla="*/ 94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4 w 106"/>
                <a:gd name="T27" fmla="*/ 191 h 235"/>
                <a:gd name="T28" fmla="*/ 65 w 106"/>
                <a:gd name="T29" fmla="*/ 163 h 235"/>
                <a:gd name="T30" fmla="*/ 82 w 106"/>
                <a:gd name="T31" fmla="*/ 118 h 235"/>
                <a:gd name="T32" fmla="*/ 84 w 106"/>
                <a:gd name="T33" fmla="*/ 107 h 235"/>
                <a:gd name="T34" fmla="*/ 51 w 106"/>
                <a:gd name="T35" fmla="*/ 78 h 235"/>
                <a:gd name="T36" fmla="*/ 0 w 106"/>
                <a:gd name="T37" fmla="*/ 131 h 235"/>
                <a:gd name="T38" fmla="*/ 6 w 106"/>
                <a:gd name="T39" fmla="*/ 135 h 235"/>
                <a:gd name="T40" fmla="*/ 13 w 106"/>
                <a:gd name="T41" fmla="*/ 130 h 235"/>
                <a:gd name="T42" fmla="*/ 50 w 106"/>
                <a:gd name="T43" fmla="*/ 87 h 235"/>
                <a:gd name="T44" fmla="*/ 59 w 106"/>
                <a:gd name="T45" fmla="*/ 100 h 235"/>
                <a:gd name="T46" fmla="*/ 48 w 106"/>
                <a:gd name="T47" fmla="*/ 134 h 235"/>
                <a:gd name="T48" fmla="*/ 26 w 106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3"/>
                  </a:moveTo>
                  <a:cubicBezTo>
                    <a:pt x="97" y="8"/>
                    <a:pt x="93" y="0"/>
                    <a:pt x="83" y="0"/>
                  </a:cubicBezTo>
                  <a:cubicBezTo>
                    <a:pt x="74" y="0"/>
                    <a:pt x="64" y="9"/>
                    <a:pt x="64" y="19"/>
                  </a:cubicBezTo>
                  <a:cubicBezTo>
                    <a:pt x="64" y="25"/>
                    <a:pt x="68" y="33"/>
                    <a:pt x="78" y="33"/>
                  </a:cubicBezTo>
                  <a:cubicBezTo>
                    <a:pt x="88" y="33"/>
                    <a:pt x="97" y="23"/>
                    <a:pt x="97" y="13"/>
                  </a:cubicBezTo>
                  <a:close/>
                  <a:moveTo>
                    <a:pt x="26" y="191"/>
                  </a:moveTo>
                  <a:cubicBezTo>
                    <a:pt x="25" y="195"/>
                    <a:pt x="23" y="199"/>
                    <a:pt x="23" y="205"/>
                  </a:cubicBezTo>
                  <a:cubicBezTo>
                    <a:pt x="23" y="222"/>
                    <a:pt x="37" y="235"/>
                    <a:pt x="56" y="235"/>
                  </a:cubicBezTo>
                  <a:cubicBezTo>
                    <a:pt x="91" y="235"/>
                    <a:pt x="106" y="187"/>
                    <a:pt x="106" y="182"/>
                  </a:cubicBezTo>
                  <a:cubicBezTo>
                    <a:pt x="106" y="177"/>
                    <a:pt x="102" y="177"/>
                    <a:pt x="101" y="177"/>
                  </a:cubicBezTo>
                  <a:cubicBezTo>
                    <a:pt x="96" y="177"/>
                    <a:pt x="95" y="179"/>
                    <a:pt x="94" y="183"/>
                  </a:cubicBezTo>
                  <a:cubicBezTo>
                    <a:pt x="86" y="211"/>
                    <a:pt x="71" y="225"/>
                    <a:pt x="57" y="225"/>
                  </a:cubicBezTo>
                  <a:cubicBezTo>
                    <a:pt x="50" y="225"/>
                    <a:pt x="48" y="221"/>
                    <a:pt x="48" y="213"/>
                  </a:cubicBezTo>
                  <a:cubicBezTo>
                    <a:pt x="48" y="205"/>
                    <a:pt x="51" y="198"/>
                    <a:pt x="54" y="191"/>
                  </a:cubicBezTo>
                  <a:cubicBezTo>
                    <a:pt x="57" y="181"/>
                    <a:pt x="61" y="172"/>
                    <a:pt x="65" y="163"/>
                  </a:cubicBezTo>
                  <a:cubicBezTo>
                    <a:pt x="68" y="154"/>
                    <a:pt x="81" y="123"/>
                    <a:pt x="82" y="118"/>
                  </a:cubicBezTo>
                  <a:cubicBezTo>
                    <a:pt x="83" y="115"/>
                    <a:pt x="84" y="111"/>
                    <a:pt x="84" y="107"/>
                  </a:cubicBezTo>
                  <a:cubicBezTo>
                    <a:pt x="84" y="91"/>
                    <a:pt x="70" y="78"/>
                    <a:pt x="51" y="78"/>
                  </a:cubicBezTo>
                  <a:cubicBezTo>
                    <a:pt x="17" y="78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2" y="134"/>
                    <a:pt x="13" y="130"/>
                  </a:cubicBezTo>
                  <a:cubicBezTo>
                    <a:pt x="22" y="100"/>
                    <a:pt x="37" y="87"/>
                    <a:pt x="50" y="87"/>
                  </a:cubicBezTo>
                  <a:cubicBezTo>
                    <a:pt x="56" y="87"/>
                    <a:pt x="59" y="90"/>
                    <a:pt x="59" y="100"/>
                  </a:cubicBezTo>
                  <a:cubicBezTo>
                    <a:pt x="59" y="108"/>
                    <a:pt x="57" y="113"/>
                    <a:pt x="48" y="134"/>
                  </a:cubicBezTo>
                  <a:lnTo>
                    <a:pt x="26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FAB2E5EE-17FA-0A0D-AC48-C76CA08FEF61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84401" y="3136900"/>
              <a:ext cx="87313" cy="33338"/>
            </a:xfrm>
            <a:custGeom>
              <a:avLst/>
              <a:gdLst>
                <a:gd name="T0" fmla="*/ 244 w 257"/>
                <a:gd name="T1" fmla="*/ 17 h 94"/>
                <a:gd name="T2" fmla="*/ 257 w 257"/>
                <a:gd name="T3" fmla="*/ 8 h 94"/>
                <a:gd name="T4" fmla="*/ 244 w 257"/>
                <a:gd name="T5" fmla="*/ 0 h 94"/>
                <a:gd name="T6" fmla="*/ 13 w 257"/>
                <a:gd name="T7" fmla="*/ 0 h 94"/>
                <a:gd name="T8" fmla="*/ 0 w 257"/>
                <a:gd name="T9" fmla="*/ 8 h 94"/>
                <a:gd name="T10" fmla="*/ 14 w 257"/>
                <a:gd name="T11" fmla="*/ 17 h 94"/>
                <a:gd name="T12" fmla="*/ 244 w 257"/>
                <a:gd name="T13" fmla="*/ 17 h 94"/>
                <a:gd name="T14" fmla="*/ 244 w 257"/>
                <a:gd name="T15" fmla="*/ 94 h 94"/>
                <a:gd name="T16" fmla="*/ 257 w 257"/>
                <a:gd name="T17" fmla="*/ 86 h 94"/>
                <a:gd name="T18" fmla="*/ 244 w 257"/>
                <a:gd name="T19" fmla="*/ 77 h 94"/>
                <a:gd name="T20" fmla="*/ 14 w 257"/>
                <a:gd name="T21" fmla="*/ 77 h 94"/>
                <a:gd name="T22" fmla="*/ 0 w 257"/>
                <a:gd name="T23" fmla="*/ 86 h 94"/>
                <a:gd name="T24" fmla="*/ 13 w 257"/>
                <a:gd name="T25" fmla="*/ 94 h 94"/>
                <a:gd name="T26" fmla="*/ 244 w 257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94">
                  <a:moveTo>
                    <a:pt x="244" y="17"/>
                  </a:move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3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44" y="17"/>
                  </a:lnTo>
                  <a:close/>
                  <a:moveTo>
                    <a:pt x="244" y="94"/>
                  </a:moveTo>
                  <a:cubicBezTo>
                    <a:pt x="249" y="94"/>
                    <a:pt x="257" y="94"/>
                    <a:pt x="257" y="86"/>
                  </a:cubicBezTo>
                  <a:cubicBezTo>
                    <a:pt x="257" y="77"/>
                    <a:pt x="249" y="77"/>
                    <a:pt x="244" y="77"/>
                  </a:cubicBezTo>
                  <a:lnTo>
                    <a:pt x="14" y="77"/>
                  </a:lnTo>
                  <a:cubicBezTo>
                    <a:pt x="8" y="77"/>
                    <a:pt x="0" y="77"/>
                    <a:pt x="0" y="86"/>
                  </a:cubicBezTo>
                  <a:cubicBezTo>
                    <a:pt x="0" y="94"/>
                    <a:pt x="9" y="94"/>
                    <a:pt x="13" y="94"/>
                  </a:cubicBezTo>
                  <a:lnTo>
                    <a:pt x="244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C90C1E21-10AE-00F5-CFD4-768397EE46A8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292351" y="3101975"/>
              <a:ext cx="42863" cy="82550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57771E29-C24C-3E17-0AAF-2CC1265801F2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40665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xmlns="" id="{206A816F-1CDA-76FF-7F9F-F11EA32F5210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438401" y="2894013"/>
              <a:ext cx="73025" cy="80963"/>
            </a:xfrm>
            <a:custGeom>
              <a:avLst/>
              <a:gdLst>
                <a:gd name="T0" fmla="*/ 218 w 218"/>
                <a:gd name="T1" fmla="*/ 35 h 226"/>
                <a:gd name="T2" fmla="*/ 196 w 218"/>
                <a:gd name="T3" fmla="*/ 0 h 226"/>
                <a:gd name="T4" fmla="*/ 172 w 218"/>
                <a:gd name="T5" fmla="*/ 24 h 226"/>
                <a:gd name="T6" fmla="*/ 180 w 218"/>
                <a:gd name="T7" fmla="*/ 39 h 226"/>
                <a:gd name="T8" fmla="*/ 197 w 218"/>
                <a:gd name="T9" fmla="*/ 80 h 226"/>
                <a:gd name="T10" fmla="*/ 108 w 218"/>
                <a:gd name="T11" fmla="*/ 215 h 226"/>
                <a:gd name="T12" fmla="*/ 71 w 218"/>
                <a:gd name="T13" fmla="*/ 172 h 226"/>
                <a:gd name="T14" fmla="*/ 100 w 218"/>
                <a:gd name="T15" fmla="*/ 66 h 226"/>
                <a:gd name="T16" fmla="*/ 106 w 218"/>
                <a:gd name="T17" fmla="*/ 41 h 226"/>
                <a:gd name="T18" fmla="*/ 65 w 218"/>
                <a:gd name="T19" fmla="*/ 0 h 226"/>
                <a:gd name="T20" fmla="*/ 0 w 218"/>
                <a:gd name="T21" fmla="*/ 77 h 226"/>
                <a:gd name="T22" fmla="*/ 5 w 218"/>
                <a:gd name="T23" fmla="*/ 82 h 226"/>
                <a:gd name="T24" fmla="*/ 13 w 218"/>
                <a:gd name="T25" fmla="*/ 73 h 226"/>
                <a:gd name="T26" fmla="*/ 64 w 218"/>
                <a:gd name="T27" fmla="*/ 11 h 226"/>
                <a:gd name="T28" fmla="*/ 76 w 218"/>
                <a:gd name="T29" fmla="*/ 27 h 226"/>
                <a:gd name="T30" fmla="*/ 68 w 218"/>
                <a:gd name="T31" fmla="*/ 62 h 226"/>
                <a:gd name="T32" fmla="*/ 39 w 218"/>
                <a:gd name="T33" fmla="*/ 164 h 226"/>
                <a:gd name="T34" fmla="*/ 106 w 218"/>
                <a:gd name="T35" fmla="*/ 226 h 226"/>
                <a:gd name="T36" fmla="*/ 218 w 218"/>
                <a:gd name="T37" fmla="*/ 3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226">
                  <a:moveTo>
                    <a:pt x="218" y="35"/>
                  </a:moveTo>
                  <a:cubicBezTo>
                    <a:pt x="218" y="8"/>
                    <a:pt x="205" y="0"/>
                    <a:pt x="196" y="0"/>
                  </a:cubicBezTo>
                  <a:cubicBezTo>
                    <a:pt x="184" y="0"/>
                    <a:pt x="172" y="13"/>
                    <a:pt x="172" y="24"/>
                  </a:cubicBezTo>
                  <a:cubicBezTo>
                    <a:pt x="172" y="30"/>
                    <a:pt x="175" y="33"/>
                    <a:pt x="180" y="39"/>
                  </a:cubicBezTo>
                  <a:cubicBezTo>
                    <a:pt x="191" y="49"/>
                    <a:pt x="197" y="62"/>
                    <a:pt x="197" y="80"/>
                  </a:cubicBezTo>
                  <a:cubicBezTo>
                    <a:pt x="197" y="101"/>
                    <a:pt x="167" y="215"/>
                    <a:pt x="108" y="215"/>
                  </a:cubicBezTo>
                  <a:cubicBezTo>
                    <a:pt x="83" y="215"/>
                    <a:pt x="71" y="198"/>
                    <a:pt x="71" y="172"/>
                  </a:cubicBezTo>
                  <a:cubicBezTo>
                    <a:pt x="71" y="144"/>
                    <a:pt x="85" y="107"/>
                    <a:pt x="100" y="66"/>
                  </a:cubicBezTo>
                  <a:cubicBezTo>
                    <a:pt x="104" y="57"/>
                    <a:pt x="106" y="50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2"/>
                    <a:pt x="4" y="82"/>
                    <a:pt x="5" y="82"/>
                  </a:cubicBezTo>
                  <a:cubicBezTo>
                    <a:pt x="10" y="82"/>
                    <a:pt x="11" y="81"/>
                    <a:pt x="13" y="73"/>
                  </a:cubicBezTo>
                  <a:cubicBezTo>
                    <a:pt x="28" y="22"/>
                    <a:pt x="49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39"/>
                    <a:pt x="71" y="53"/>
                    <a:pt x="68" y="62"/>
                  </a:cubicBezTo>
                  <a:cubicBezTo>
                    <a:pt x="46" y="120"/>
                    <a:pt x="39" y="143"/>
                    <a:pt x="39" y="164"/>
                  </a:cubicBezTo>
                  <a:cubicBezTo>
                    <a:pt x="39" y="218"/>
                    <a:pt x="83" y="226"/>
                    <a:pt x="106" y="226"/>
                  </a:cubicBezTo>
                  <a:cubicBezTo>
                    <a:pt x="190" y="226"/>
                    <a:pt x="218" y="61"/>
                    <a:pt x="218" y="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B076D03-8D92-B76D-AC53-D4925C110A2B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2519364" y="2917825"/>
              <a:ext cx="34925" cy="84138"/>
            </a:xfrm>
            <a:custGeom>
              <a:avLst/>
              <a:gdLst>
                <a:gd name="T0" fmla="*/ 97 w 106"/>
                <a:gd name="T1" fmla="*/ 13 h 235"/>
                <a:gd name="T2" fmla="*/ 83 w 106"/>
                <a:gd name="T3" fmla="*/ 0 h 235"/>
                <a:gd name="T4" fmla="*/ 63 w 106"/>
                <a:gd name="T5" fmla="*/ 19 h 235"/>
                <a:gd name="T6" fmla="*/ 77 w 106"/>
                <a:gd name="T7" fmla="*/ 32 h 235"/>
                <a:gd name="T8" fmla="*/ 97 w 106"/>
                <a:gd name="T9" fmla="*/ 13 h 235"/>
                <a:gd name="T10" fmla="*/ 25 w 106"/>
                <a:gd name="T11" fmla="*/ 190 h 235"/>
                <a:gd name="T12" fmla="*/ 22 w 106"/>
                <a:gd name="T13" fmla="*/ 205 h 235"/>
                <a:gd name="T14" fmla="*/ 55 w 106"/>
                <a:gd name="T15" fmla="*/ 235 h 235"/>
                <a:gd name="T16" fmla="*/ 106 w 106"/>
                <a:gd name="T17" fmla="*/ 181 h 235"/>
                <a:gd name="T18" fmla="*/ 100 w 106"/>
                <a:gd name="T19" fmla="*/ 177 h 235"/>
                <a:gd name="T20" fmla="*/ 93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3 w 106"/>
                <a:gd name="T27" fmla="*/ 190 h 235"/>
                <a:gd name="T28" fmla="*/ 65 w 106"/>
                <a:gd name="T29" fmla="*/ 162 h 235"/>
                <a:gd name="T30" fmla="*/ 82 w 106"/>
                <a:gd name="T31" fmla="*/ 118 h 235"/>
                <a:gd name="T32" fmla="*/ 84 w 106"/>
                <a:gd name="T33" fmla="*/ 107 h 235"/>
                <a:gd name="T34" fmla="*/ 51 w 106"/>
                <a:gd name="T35" fmla="*/ 77 h 235"/>
                <a:gd name="T36" fmla="*/ 0 w 106"/>
                <a:gd name="T37" fmla="*/ 131 h 235"/>
                <a:gd name="T38" fmla="*/ 6 w 106"/>
                <a:gd name="T39" fmla="*/ 135 h 235"/>
                <a:gd name="T40" fmla="*/ 12 w 106"/>
                <a:gd name="T41" fmla="*/ 130 h 235"/>
                <a:gd name="T42" fmla="*/ 50 w 106"/>
                <a:gd name="T43" fmla="*/ 87 h 235"/>
                <a:gd name="T44" fmla="*/ 58 w 106"/>
                <a:gd name="T45" fmla="*/ 99 h 235"/>
                <a:gd name="T46" fmla="*/ 47 w 106"/>
                <a:gd name="T47" fmla="*/ 134 h 235"/>
                <a:gd name="T48" fmla="*/ 25 w 106"/>
                <a:gd name="T49" fmla="*/ 19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3"/>
                  </a:moveTo>
                  <a:cubicBezTo>
                    <a:pt x="97" y="8"/>
                    <a:pt x="92" y="0"/>
                    <a:pt x="83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8" y="32"/>
                    <a:pt x="77" y="32"/>
                  </a:cubicBezTo>
                  <a:cubicBezTo>
                    <a:pt x="87" y="32"/>
                    <a:pt x="97" y="23"/>
                    <a:pt x="97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5"/>
                    <a:pt x="55" y="235"/>
                  </a:cubicBezTo>
                  <a:cubicBezTo>
                    <a:pt x="90" y="235"/>
                    <a:pt x="106" y="186"/>
                    <a:pt x="106" y="181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1"/>
                    <a:pt x="70" y="225"/>
                    <a:pt x="57" y="225"/>
                  </a:cubicBezTo>
                  <a:cubicBezTo>
                    <a:pt x="50" y="225"/>
                    <a:pt x="48" y="220"/>
                    <a:pt x="48" y="213"/>
                  </a:cubicBezTo>
                  <a:cubicBezTo>
                    <a:pt x="48" y="205"/>
                    <a:pt x="50" y="198"/>
                    <a:pt x="53" y="190"/>
                  </a:cubicBezTo>
                  <a:cubicBezTo>
                    <a:pt x="57" y="181"/>
                    <a:pt x="61" y="171"/>
                    <a:pt x="65" y="162"/>
                  </a:cubicBezTo>
                  <a:cubicBezTo>
                    <a:pt x="68" y="154"/>
                    <a:pt x="80" y="122"/>
                    <a:pt x="82" y="118"/>
                  </a:cubicBezTo>
                  <a:cubicBezTo>
                    <a:pt x="83" y="115"/>
                    <a:pt x="84" y="110"/>
                    <a:pt x="84" y="107"/>
                  </a:cubicBezTo>
                  <a:cubicBezTo>
                    <a:pt x="84" y="91"/>
                    <a:pt x="70" y="77"/>
                    <a:pt x="51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2" y="130"/>
                  </a:cubicBezTo>
                  <a:cubicBezTo>
                    <a:pt x="21" y="100"/>
                    <a:pt x="37" y="87"/>
                    <a:pt x="50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3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89D0224D-D9FE-8412-4FB6-4CCC8AE84823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589214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CBA732BD-2A07-4178-FDB2-30B6F9ACA17A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2616201" y="2844800"/>
              <a:ext cx="65088" cy="79375"/>
            </a:xfrm>
            <a:custGeom>
              <a:avLst/>
              <a:gdLst>
                <a:gd name="T0" fmla="*/ 26 w 194"/>
                <a:gd name="T1" fmla="*/ 196 h 221"/>
                <a:gd name="T2" fmla="*/ 9 w 194"/>
                <a:gd name="T3" fmla="*/ 209 h 221"/>
                <a:gd name="T4" fmla="*/ 0 w 194"/>
                <a:gd name="T5" fmla="*/ 216 h 221"/>
                <a:gd name="T6" fmla="*/ 4 w 194"/>
                <a:gd name="T7" fmla="*/ 221 h 221"/>
                <a:gd name="T8" fmla="*/ 34 w 194"/>
                <a:gd name="T9" fmla="*/ 220 h 221"/>
                <a:gd name="T10" fmla="*/ 71 w 194"/>
                <a:gd name="T11" fmla="*/ 221 h 221"/>
                <a:gd name="T12" fmla="*/ 78 w 194"/>
                <a:gd name="T13" fmla="*/ 214 h 221"/>
                <a:gd name="T14" fmla="*/ 69 w 194"/>
                <a:gd name="T15" fmla="*/ 209 h 221"/>
                <a:gd name="T16" fmla="*/ 52 w 194"/>
                <a:gd name="T17" fmla="*/ 205 h 221"/>
                <a:gd name="T18" fmla="*/ 56 w 194"/>
                <a:gd name="T19" fmla="*/ 188 h 221"/>
                <a:gd name="T20" fmla="*/ 69 w 194"/>
                <a:gd name="T21" fmla="*/ 136 h 221"/>
                <a:gd name="T22" fmla="*/ 104 w 194"/>
                <a:gd name="T23" fmla="*/ 157 h 221"/>
                <a:gd name="T24" fmla="*/ 194 w 194"/>
                <a:gd name="T25" fmla="*/ 58 h 221"/>
                <a:gd name="T26" fmla="*/ 142 w 194"/>
                <a:gd name="T27" fmla="*/ 0 h 221"/>
                <a:gd name="T28" fmla="*/ 92 w 194"/>
                <a:gd name="T29" fmla="*/ 24 h 221"/>
                <a:gd name="T30" fmla="*/ 56 w 194"/>
                <a:gd name="T31" fmla="*/ 0 h 221"/>
                <a:gd name="T32" fmla="*/ 29 w 194"/>
                <a:gd name="T33" fmla="*/ 18 h 221"/>
                <a:gd name="T34" fmla="*/ 16 w 194"/>
                <a:gd name="T35" fmla="*/ 53 h 221"/>
                <a:gd name="T36" fmla="*/ 22 w 194"/>
                <a:gd name="T37" fmla="*/ 58 h 221"/>
                <a:gd name="T38" fmla="*/ 30 w 194"/>
                <a:gd name="T39" fmla="*/ 47 h 221"/>
                <a:gd name="T40" fmla="*/ 55 w 194"/>
                <a:gd name="T41" fmla="*/ 9 h 221"/>
                <a:gd name="T42" fmla="*/ 67 w 194"/>
                <a:gd name="T43" fmla="*/ 27 h 221"/>
                <a:gd name="T44" fmla="*/ 66 w 194"/>
                <a:gd name="T45" fmla="*/ 37 h 221"/>
                <a:gd name="T46" fmla="*/ 26 w 194"/>
                <a:gd name="T47" fmla="*/ 196 h 221"/>
                <a:gd name="T48" fmla="*/ 92 w 194"/>
                <a:gd name="T49" fmla="*/ 42 h 221"/>
                <a:gd name="T50" fmla="*/ 141 w 194"/>
                <a:gd name="T51" fmla="*/ 9 h 221"/>
                <a:gd name="T52" fmla="*/ 166 w 194"/>
                <a:gd name="T53" fmla="*/ 43 h 221"/>
                <a:gd name="T54" fmla="*/ 148 w 194"/>
                <a:gd name="T55" fmla="*/ 113 h 221"/>
                <a:gd name="T56" fmla="*/ 104 w 194"/>
                <a:gd name="T57" fmla="*/ 147 h 221"/>
                <a:gd name="T58" fmla="*/ 73 w 194"/>
                <a:gd name="T59" fmla="*/ 117 h 221"/>
                <a:gd name="T60" fmla="*/ 74 w 194"/>
                <a:gd name="T61" fmla="*/ 112 h 221"/>
                <a:gd name="T62" fmla="*/ 92 w 194"/>
                <a:gd name="T63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1">
                  <a:moveTo>
                    <a:pt x="26" y="196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4" y="209"/>
                    <a:pt x="0" y="209"/>
                    <a:pt x="0" y="216"/>
                  </a:cubicBezTo>
                  <a:cubicBezTo>
                    <a:pt x="0" y="220"/>
                    <a:pt x="3" y="221"/>
                    <a:pt x="4" y="221"/>
                  </a:cubicBezTo>
                  <a:cubicBezTo>
                    <a:pt x="13" y="221"/>
                    <a:pt x="25" y="220"/>
                    <a:pt x="34" y="220"/>
                  </a:cubicBezTo>
                  <a:cubicBezTo>
                    <a:pt x="46" y="220"/>
                    <a:pt x="59" y="221"/>
                    <a:pt x="71" y="221"/>
                  </a:cubicBezTo>
                  <a:cubicBezTo>
                    <a:pt x="74" y="221"/>
                    <a:pt x="78" y="220"/>
                    <a:pt x="78" y="214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1" y="209"/>
                    <a:pt x="52" y="209"/>
                    <a:pt x="52" y="205"/>
                  </a:cubicBezTo>
                  <a:cubicBezTo>
                    <a:pt x="52" y="203"/>
                    <a:pt x="54" y="194"/>
                    <a:pt x="56" y="188"/>
                  </a:cubicBezTo>
                  <a:cubicBezTo>
                    <a:pt x="60" y="170"/>
                    <a:pt x="65" y="151"/>
                    <a:pt x="69" y="136"/>
                  </a:cubicBezTo>
                  <a:cubicBezTo>
                    <a:pt x="73" y="143"/>
                    <a:pt x="84" y="157"/>
                    <a:pt x="104" y="157"/>
                  </a:cubicBezTo>
                  <a:cubicBezTo>
                    <a:pt x="147" y="157"/>
                    <a:pt x="194" y="110"/>
                    <a:pt x="194" y="58"/>
                  </a:cubicBezTo>
                  <a:cubicBezTo>
                    <a:pt x="194" y="17"/>
                    <a:pt x="166" y="0"/>
                    <a:pt x="142" y="0"/>
                  </a:cubicBezTo>
                  <a:cubicBezTo>
                    <a:pt x="120" y="0"/>
                    <a:pt x="102" y="14"/>
                    <a:pt x="92" y="24"/>
                  </a:cubicBezTo>
                  <a:cubicBezTo>
                    <a:pt x="86" y="4"/>
                    <a:pt x="67" y="0"/>
                    <a:pt x="56" y="0"/>
                  </a:cubicBezTo>
                  <a:cubicBezTo>
                    <a:pt x="43" y="0"/>
                    <a:pt x="34" y="9"/>
                    <a:pt x="29" y="18"/>
                  </a:cubicBezTo>
                  <a:cubicBezTo>
                    <a:pt x="22" y="30"/>
                    <a:pt x="16" y="51"/>
                    <a:pt x="16" y="53"/>
                  </a:cubicBezTo>
                  <a:cubicBezTo>
                    <a:pt x="16" y="58"/>
                    <a:pt x="21" y="58"/>
                    <a:pt x="22" y="58"/>
                  </a:cubicBezTo>
                  <a:cubicBezTo>
                    <a:pt x="27" y="58"/>
                    <a:pt x="27" y="57"/>
                    <a:pt x="30" y="47"/>
                  </a:cubicBezTo>
                  <a:cubicBezTo>
                    <a:pt x="35" y="27"/>
                    <a:pt x="42" y="9"/>
                    <a:pt x="55" y="9"/>
                  </a:cubicBezTo>
                  <a:cubicBezTo>
                    <a:pt x="64" y="9"/>
                    <a:pt x="67" y="17"/>
                    <a:pt x="67" y="27"/>
                  </a:cubicBezTo>
                  <a:cubicBezTo>
                    <a:pt x="67" y="30"/>
                    <a:pt x="66" y="35"/>
                    <a:pt x="66" y="37"/>
                  </a:cubicBezTo>
                  <a:lnTo>
                    <a:pt x="26" y="196"/>
                  </a:lnTo>
                  <a:close/>
                  <a:moveTo>
                    <a:pt x="92" y="42"/>
                  </a:moveTo>
                  <a:cubicBezTo>
                    <a:pt x="112" y="15"/>
                    <a:pt x="130" y="9"/>
                    <a:pt x="141" y="9"/>
                  </a:cubicBezTo>
                  <a:cubicBezTo>
                    <a:pt x="154" y="9"/>
                    <a:pt x="166" y="20"/>
                    <a:pt x="166" y="43"/>
                  </a:cubicBezTo>
                  <a:cubicBezTo>
                    <a:pt x="166" y="58"/>
                    <a:pt x="158" y="93"/>
                    <a:pt x="148" y="113"/>
                  </a:cubicBezTo>
                  <a:cubicBezTo>
                    <a:pt x="139" y="131"/>
                    <a:pt x="122" y="147"/>
                    <a:pt x="104" y="147"/>
                  </a:cubicBezTo>
                  <a:cubicBezTo>
                    <a:pt x="80" y="147"/>
                    <a:pt x="73" y="120"/>
                    <a:pt x="73" y="117"/>
                  </a:cubicBezTo>
                  <a:cubicBezTo>
                    <a:pt x="73" y="116"/>
                    <a:pt x="74" y="113"/>
                    <a:pt x="74" y="112"/>
                  </a:cubicBezTo>
                  <a:lnTo>
                    <a:pt x="92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CBB240A-29EF-DB2E-01F1-ABC7AE59F6F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698751" y="2659063"/>
              <a:ext cx="87313" cy="538163"/>
            </a:xfrm>
            <a:custGeom>
              <a:avLst/>
              <a:gdLst>
                <a:gd name="T0" fmla="*/ 260 w 260"/>
                <a:gd name="T1" fmla="*/ 749 h 1496"/>
                <a:gd name="T2" fmla="*/ 157 w 260"/>
                <a:gd name="T3" fmla="*/ 201 h 1496"/>
                <a:gd name="T4" fmla="*/ 24 w 260"/>
                <a:gd name="T5" fmla="*/ 5 h 1496"/>
                <a:gd name="T6" fmla="*/ 11 w 260"/>
                <a:gd name="T7" fmla="*/ 0 h 1496"/>
                <a:gd name="T8" fmla="*/ 0 w 260"/>
                <a:gd name="T9" fmla="*/ 5 h 1496"/>
                <a:gd name="T10" fmla="*/ 3 w 260"/>
                <a:gd name="T11" fmla="*/ 11 h 1496"/>
                <a:gd name="T12" fmla="*/ 120 w 260"/>
                <a:gd name="T13" fmla="*/ 202 h 1496"/>
                <a:gd name="T14" fmla="*/ 212 w 260"/>
                <a:gd name="T15" fmla="*/ 748 h 1496"/>
                <a:gd name="T16" fmla="*/ 113 w 260"/>
                <a:gd name="T17" fmla="*/ 1311 h 1496"/>
                <a:gd name="T18" fmla="*/ 2 w 260"/>
                <a:gd name="T19" fmla="*/ 1487 h 1496"/>
                <a:gd name="T20" fmla="*/ 0 w 260"/>
                <a:gd name="T21" fmla="*/ 1491 h 1496"/>
                <a:gd name="T22" fmla="*/ 11 w 260"/>
                <a:gd name="T23" fmla="*/ 1496 h 1496"/>
                <a:gd name="T24" fmla="*/ 21 w 260"/>
                <a:gd name="T25" fmla="*/ 1495 h 1496"/>
                <a:gd name="T26" fmla="*/ 91 w 260"/>
                <a:gd name="T27" fmla="*/ 1410 h 1496"/>
                <a:gd name="T28" fmla="*/ 244 w 260"/>
                <a:gd name="T29" fmla="*/ 992 h 1496"/>
                <a:gd name="T30" fmla="*/ 260 w 260"/>
                <a:gd name="T31" fmla="*/ 749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1496">
                  <a:moveTo>
                    <a:pt x="260" y="749"/>
                  </a:moveTo>
                  <a:cubicBezTo>
                    <a:pt x="260" y="562"/>
                    <a:pt x="236" y="371"/>
                    <a:pt x="157" y="201"/>
                  </a:cubicBezTo>
                  <a:cubicBezTo>
                    <a:pt x="121" y="125"/>
                    <a:pt x="74" y="57"/>
                    <a:pt x="24" y="5"/>
                  </a:cubicBezTo>
                  <a:cubicBezTo>
                    <a:pt x="20" y="1"/>
                    <a:pt x="20" y="0"/>
                    <a:pt x="11" y="0"/>
                  </a:cubicBezTo>
                  <a:cubicBezTo>
                    <a:pt x="4" y="0"/>
                    <a:pt x="0" y="0"/>
                    <a:pt x="0" y="5"/>
                  </a:cubicBezTo>
                  <a:cubicBezTo>
                    <a:pt x="0" y="7"/>
                    <a:pt x="2" y="10"/>
                    <a:pt x="3" y="11"/>
                  </a:cubicBezTo>
                  <a:cubicBezTo>
                    <a:pt x="51" y="69"/>
                    <a:pt x="91" y="133"/>
                    <a:pt x="120" y="202"/>
                  </a:cubicBezTo>
                  <a:cubicBezTo>
                    <a:pt x="186" y="355"/>
                    <a:pt x="212" y="534"/>
                    <a:pt x="212" y="748"/>
                  </a:cubicBezTo>
                  <a:cubicBezTo>
                    <a:pt x="212" y="961"/>
                    <a:pt x="187" y="1147"/>
                    <a:pt x="113" y="1311"/>
                  </a:cubicBezTo>
                  <a:cubicBezTo>
                    <a:pt x="84" y="1374"/>
                    <a:pt x="46" y="1433"/>
                    <a:pt x="2" y="1487"/>
                  </a:cubicBezTo>
                  <a:cubicBezTo>
                    <a:pt x="2" y="1488"/>
                    <a:pt x="0" y="1490"/>
                    <a:pt x="0" y="1491"/>
                  </a:cubicBezTo>
                  <a:cubicBezTo>
                    <a:pt x="0" y="1496"/>
                    <a:pt x="4" y="1496"/>
                    <a:pt x="11" y="1496"/>
                  </a:cubicBezTo>
                  <a:cubicBezTo>
                    <a:pt x="19" y="1496"/>
                    <a:pt x="20" y="1496"/>
                    <a:pt x="21" y="1495"/>
                  </a:cubicBezTo>
                  <a:cubicBezTo>
                    <a:pt x="21" y="1495"/>
                    <a:pt x="52" y="1465"/>
                    <a:pt x="91" y="1410"/>
                  </a:cubicBezTo>
                  <a:cubicBezTo>
                    <a:pt x="178" y="1287"/>
                    <a:pt x="221" y="1141"/>
                    <a:pt x="244" y="992"/>
                  </a:cubicBezTo>
                  <a:cubicBezTo>
                    <a:pt x="256" y="912"/>
                    <a:pt x="260" y="830"/>
                    <a:pt x="260" y="7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59C750D-5ED5-EB91-3691-A3C5D245AB36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838451" y="2620963"/>
              <a:ext cx="42863" cy="82550"/>
            </a:xfrm>
            <a:custGeom>
              <a:avLst/>
              <a:gdLst>
                <a:gd name="T0" fmla="*/ 78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8 w 127"/>
                <a:gd name="T27" fmla="*/ 203 h 231"/>
                <a:gd name="T28" fmla="*/ 78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887D8E5A-5A30-D2AB-F143-441FDDC5CA2F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900364" y="2609850"/>
              <a:ext cx="50800" cy="125413"/>
            </a:xfrm>
            <a:custGeom>
              <a:avLst/>
              <a:gdLst>
                <a:gd name="T0" fmla="*/ 148 w 150"/>
                <a:gd name="T1" fmla="*/ 15 h 349"/>
                <a:gd name="T2" fmla="*/ 150 w 150"/>
                <a:gd name="T3" fmla="*/ 9 h 349"/>
                <a:gd name="T4" fmla="*/ 142 w 150"/>
                <a:gd name="T5" fmla="*/ 0 h 349"/>
                <a:gd name="T6" fmla="*/ 132 w 150"/>
                <a:gd name="T7" fmla="*/ 9 h 349"/>
                <a:gd name="T8" fmla="*/ 2 w 150"/>
                <a:gd name="T9" fmla="*/ 333 h 349"/>
                <a:gd name="T10" fmla="*/ 0 w 150"/>
                <a:gd name="T11" fmla="*/ 340 h 349"/>
                <a:gd name="T12" fmla="*/ 8 w 150"/>
                <a:gd name="T13" fmla="*/ 349 h 349"/>
                <a:gd name="T14" fmla="*/ 18 w 150"/>
                <a:gd name="T15" fmla="*/ 340 h 349"/>
                <a:gd name="T16" fmla="*/ 148 w 150"/>
                <a:gd name="T17" fmla="*/ 1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49">
                  <a:moveTo>
                    <a:pt x="148" y="15"/>
                  </a:moveTo>
                  <a:cubicBezTo>
                    <a:pt x="150" y="11"/>
                    <a:pt x="150" y="10"/>
                    <a:pt x="150" y="9"/>
                  </a:cubicBezTo>
                  <a:cubicBezTo>
                    <a:pt x="150" y="3"/>
                    <a:pt x="145" y="0"/>
                    <a:pt x="142" y="0"/>
                  </a:cubicBezTo>
                  <a:cubicBezTo>
                    <a:pt x="136" y="0"/>
                    <a:pt x="134" y="4"/>
                    <a:pt x="132" y="9"/>
                  </a:cubicBezTo>
                  <a:lnTo>
                    <a:pt x="2" y="333"/>
                  </a:lnTo>
                  <a:cubicBezTo>
                    <a:pt x="0" y="338"/>
                    <a:pt x="0" y="339"/>
                    <a:pt x="0" y="340"/>
                  </a:cubicBezTo>
                  <a:cubicBezTo>
                    <a:pt x="0" y="346"/>
                    <a:pt x="5" y="349"/>
                    <a:pt x="8" y="349"/>
                  </a:cubicBezTo>
                  <a:cubicBezTo>
                    <a:pt x="14" y="349"/>
                    <a:pt x="16" y="344"/>
                    <a:pt x="18" y="340"/>
                  </a:cubicBezTo>
                  <a:lnTo>
                    <a:pt x="148" y="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AA834F78-8018-0BE9-B5E3-1D61CAD41601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960689" y="2649538"/>
              <a:ext cx="65088" cy="79375"/>
            </a:xfrm>
            <a:custGeom>
              <a:avLst/>
              <a:gdLst>
                <a:gd name="T0" fmla="*/ 26 w 194"/>
                <a:gd name="T1" fmla="*/ 196 h 221"/>
                <a:gd name="T2" fmla="*/ 9 w 194"/>
                <a:gd name="T3" fmla="*/ 209 h 221"/>
                <a:gd name="T4" fmla="*/ 0 w 194"/>
                <a:gd name="T5" fmla="*/ 216 h 221"/>
                <a:gd name="T6" fmla="*/ 5 w 194"/>
                <a:gd name="T7" fmla="*/ 221 h 221"/>
                <a:gd name="T8" fmla="*/ 35 w 194"/>
                <a:gd name="T9" fmla="*/ 220 h 221"/>
                <a:gd name="T10" fmla="*/ 71 w 194"/>
                <a:gd name="T11" fmla="*/ 221 h 221"/>
                <a:gd name="T12" fmla="*/ 78 w 194"/>
                <a:gd name="T13" fmla="*/ 213 h 221"/>
                <a:gd name="T14" fmla="*/ 69 w 194"/>
                <a:gd name="T15" fmla="*/ 209 h 221"/>
                <a:gd name="T16" fmla="*/ 52 w 194"/>
                <a:gd name="T17" fmla="*/ 204 h 221"/>
                <a:gd name="T18" fmla="*/ 56 w 194"/>
                <a:gd name="T19" fmla="*/ 188 h 221"/>
                <a:gd name="T20" fmla="*/ 69 w 194"/>
                <a:gd name="T21" fmla="*/ 136 h 221"/>
                <a:gd name="T22" fmla="*/ 105 w 194"/>
                <a:gd name="T23" fmla="*/ 157 h 221"/>
                <a:gd name="T24" fmla="*/ 194 w 194"/>
                <a:gd name="T25" fmla="*/ 58 h 221"/>
                <a:gd name="T26" fmla="*/ 142 w 194"/>
                <a:gd name="T27" fmla="*/ 0 h 221"/>
                <a:gd name="T28" fmla="*/ 93 w 194"/>
                <a:gd name="T29" fmla="*/ 24 h 221"/>
                <a:gd name="T30" fmla="*/ 57 w 194"/>
                <a:gd name="T31" fmla="*/ 0 h 221"/>
                <a:gd name="T32" fmla="*/ 29 w 194"/>
                <a:gd name="T33" fmla="*/ 18 h 221"/>
                <a:gd name="T34" fmla="*/ 17 w 194"/>
                <a:gd name="T35" fmla="*/ 53 h 221"/>
                <a:gd name="T36" fmla="*/ 23 w 194"/>
                <a:gd name="T37" fmla="*/ 58 h 221"/>
                <a:gd name="T38" fmla="*/ 30 w 194"/>
                <a:gd name="T39" fmla="*/ 47 h 221"/>
                <a:gd name="T40" fmla="*/ 56 w 194"/>
                <a:gd name="T41" fmla="*/ 9 h 221"/>
                <a:gd name="T42" fmla="*/ 67 w 194"/>
                <a:gd name="T43" fmla="*/ 26 h 221"/>
                <a:gd name="T44" fmla="*/ 66 w 194"/>
                <a:gd name="T45" fmla="*/ 37 h 221"/>
                <a:gd name="T46" fmla="*/ 26 w 194"/>
                <a:gd name="T47" fmla="*/ 196 h 221"/>
                <a:gd name="T48" fmla="*/ 92 w 194"/>
                <a:gd name="T49" fmla="*/ 41 h 221"/>
                <a:gd name="T50" fmla="*/ 141 w 194"/>
                <a:gd name="T51" fmla="*/ 9 h 221"/>
                <a:gd name="T52" fmla="*/ 167 w 194"/>
                <a:gd name="T53" fmla="*/ 43 h 221"/>
                <a:gd name="T54" fmla="*/ 148 w 194"/>
                <a:gd name="T55" fmla="*/ 113 h 221"/>
                <a:gd name="T56" fmla="*/ 105 w 194"/>
                <a:gd name="T57" fmla="*/ 147 h 221"/>
                <a:gd name="T58" fmla="*/ 74 w 194"/>
                <a:gd name="T59" fmla="*/ 117 h 221"/>
                <a:gd name="T60" fmla="*/ 75 w 194"/>
                <a:gd name="T61" fmla="*/ 112 h 221"/>
                <a:gd name="T62" fmla="*/ 92 w 194"/>
                <a:gd name="T63" fmla="*/ 4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1">
                  <a:moveTo>
                    <a:pt x="26" y="196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5" y="209"/>
                    <a:pt x="0" y="209"/>
                    <a:pt x="0" y="216"/>
                  </a:cubicBezTo>
                  <a:cubicBezTo>
                    <a:pt x="0" y="220"/>
                    <a:pt x="3" y="221"/>
                    <a:pt x="5" y="221"/>
                  </a:cubicBezTo>
                  <a:cubicBezTo>
                    <a:pt x="14" y="221"/>
                    <a:pt x="25" y="220"/>
                    <a:pt x="35" y="220"/>
                  </a:cubicBezTo>
                  <a:cubicBezTo>
                    <a:pt x="47" y="220"/>
                    <a:pt x="60" y="221"/>
                    <a:pt x="71" y="221"/>
                  </a:cubicBezTo>
                  <a:cubicBezTo>
                    <a:pt x="74" y="221"/>
                    <a:pt x="78" y="220"/>
                    <a:pt x="78" y="213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2" y="209"/>
                    <a:pt x="52" y="209"/>
                    <a:pt x="52" y="204"/>
                  </a:cubicBezTo>
                  <a:cubicBezTo>
                    <a:pt x="52" y="203"/>
                    <a:pt x="55" y="194"/>
                    <a:pt x="56" y="188"/>
                  </a:cubicBezTo>
                  <a:cubicBezTo>
                    <a:pt x="60" y="170"/>
                    <a:pt x="65" y="151"/>
                    <a:pt x="69" y="136"/>
                  </a:cubicBezTo>
                  <a:cubicBezTo>
                    <a:pt x="73" y="143"/>
                    <a:pt x="84" y="157"/>
                    <a:pt x="105" y="157"/>
                  </a:cubicBezTo>
                  <a:cubicBezTo>
                    <a:pt x="147" y="157"/>
                    <a:pt x="194" y="110"/>
                    <a:pt x="194" y="58"/>
                  </a:cubicBezTo>
                  <a:cubicBezTo>
                    <a:pt x="194" y="17"/>
                    <a:pt x="166" y="0"/>
                    <a:pt x="142" y="0"/>
                  </a:cubicBezTo>
                  <a:cubicBezTo>
                    <a:pt x="121" y="0"/>
                    <a:pt x="102" y="14"/>
                    <a:pt x="93" y="24"/>
                  </a:cubicBezTo>
                  <a:cubicBezTo>
                    <a:pt x="87" y="4"/>
                    <a:pt x="67" y="0"/>
                    <a:pt x="57" y="0"/>
                  </a:cubicBezTo>
                  <a:cubicBezTo>
                    <a:pt x="43" y="0"/>
                    <a:pt x="35" y="9"/>
                    <a:pt x="29" y="18"/>
                  </a:cubicBezTo>
                  <a:cubicBezTo>
                    <a:pt x="22" y="30"/>
                    <a:pt x="17" y="51"/>
                    <a:pt x="17" y="53"/>
                  </a:cubicBezTo>
                  <a:cubicBezTo>
                    <a:pt x="17" y="58"/>
                    <a:pt x="21" y="58"/>
                    <a:pt x="23" y="58"/>
                  </a:cubicBezTo>
                  <a:cubicBezTo>
                    <a:pt x="27" y="58"/>
                    <a:pt x="28" y="56"/>
                    <a:pt x="30" y="47"/>
                  </a:cubicBezTo>
                  <a:cubicBezTo>
                    <a:pt x="35" y="27"/>
                    <a:pt x="42" y="9"/>
                    <a:pt x="56" y="9"/>
                  </a:cubicBezTo>
                  <a:cubicBezTo>
                    <a:pt x="65" y="9"/>
                    <a:pt x="67" y="17"/>
                    <a:pt x="67" y="26"/>
                  </a:cubicBezTo>
                  <a:cubicBezTo>
                    <a:pt x="67" y="30"/>
                    <a:pt x="66" y="35"/>
                    <a:pt x="66" y="37"/>
                  </a:cubicBezTo>
                  <a:lnTo>
                    <a:pt x="26" y="196"/>
                  </a:lnTo>
                  <a:close/>
                  <a:moveTo>
                    <a:pt x="92" y="41"/>
                  </a:moveTo>
                  <a:cubicBezTo>
                    <a:pt x="113" y="15"/>
                    <a:pt x="130" y="9"/>
                    <a:pt x="141" y="9"/>
                  </a:cubicBezTo>
                  <a:cubicBezTo>
                    <a:pt x="155" y="9"/>
                    <a:pt x="167" y="19"/>
                    <a:pt x="167" y="43"/>
                  </a:cubicBezTo>
                  <a:cubicBezTo>
                    <a:pt x="167" y="58"/>
                    <a:pt x="159" y="93"/>
                    <a:pt x="148" y="113"/>
                  </a:cubicBezTo>
                  <a:cubicBezTo>
                    <a:pt x="140" y="130"/>
                    <a:pt x="123" y="147"/>
                    <a:pt x="105" y="147"/>
                  </a:cubicBezTo>
                  <a:cubicBezTo>
                    <a:pt x="80" y="147"/>
                    <a:pt x="74" y="120"/>
                    <a:pt x="74" y="117"/>
                  </a:cubicBezTo>
                  <a:cubicBezTo>
                    <a:pt x="74" y="115"/>
                    <a:pt x="74" y="113"/>
                    <a:pt x="75" y="112"/>
                  </a:cubicBezTo>
                  <a:lnTo>
                    <a:pt x="92" y="4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6A4A31D4-4FE3-6F98-F415-286CE0C29BAC}"/>
              </a:ext>
            </a:extLst>
          </p:cNvPr>
          <p:cNvSpPr txBox="1"/>
          <p:nvPr/>
        </p:nvSpPr>
        <p:spPr>
          <a:xfrm>
            <a:off x="487316" y="1831276"/>
            <a:ext cx="3950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Dados un vector </a:t>
            </a:r>
            <a:r>
              <a:rPr lang="es-ES" sz="1600" b="1" dirty="0">
                <a:solidFill>
                  <a:schemeClr val="tx2"/>
                </a:solidFill>
              </a:rPr>
              <a:t>v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R</a:t>
            </a:r>
            <a:r>
              <a:rPr lang="es-ES" sz="1600" baseline="30000" dirty="0">
                <a:solidFill>
                  <a:schemeClr val="tx2"/>
                </a:solidFill>
              </a:rPr>
              <a:t>n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i="1" dirty="0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N se define la norma </a:t>
            </a:r>
            <a:r>
              <a:rPr lang="es-ES" sz="1600" i="1" dirty="0" err="1">
                <a:solidFill>
                  <a:schemeClr val="tx2"/>
                </a:solidFill>
              </a:rPr>
              <a:t>L</a:t>
            </a:r>
            <a:r>
              <a:rPr lang="es-ES" sz="1600" i="1" baseline="30000" dirty="0" err="1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de </a:t>
            </a:r>
            <a:r>
              <a:rPr lang="es-ES" sz="1600" b="1" dirty="0">
                <a:solidFill>
                  <a:schemeClr val="tx2"/>
                </a:solidFill>
              </a:rPr>
              <a:t>v</a:t>
            </a:r>
            <a:r>
              <a:rPr lang="es-ES" sz="1600" dirty="0">
                <a:solidFill>
                  <a:schemeClr val="tx2"/>
                </a:solidFill>
              </a:rPr>
              <a:t> mediante: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5F3E0947-AA49-50CA-A86B-8562EF0157FB}"/>
              </a:ext>
            </a:extLst>
          </p:cNvPr>
          <p:cNvSpPr txBox="1"/>
          <p:nvPr/>
        </p:nvSpPr>
        <p:spPr>
          <a:xfrm>
            <a:off x="487315" y="3560322"/>
            <a:ext cx="4809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implementa una función </a:t>
            </a:r>
            <a:r>
              <a:rPr lang="pt-BR" sz="1600" dirty="0">
                <a:solidFill>
                  <a:schemeClr val="tx2"/>
                </a:solidFill>
              </a:rPr>
              <a:t>para cálculo norma </a:t>
            </a:r>
            <a:r>
              <a:rPr lang="pt-BR" sz="1600" i="1" dirty="0" err="1">
                <a:solidFill>
                  <a:schemeClr val="tx2"/>
                </a:solidFill>
              </a:rPr>
              <a:t>L</a:t>
            </a:r>
            <a:r>
              <a:rPr lang="pt-BR" sz="1600" i="1" baseline="30000" dirty="0" err="1">
                <a:solidFill>
                  <a:schemeClr val="tx2"/>
                </a:solidFill>
              </a:rPr>
              <a:t>p</a:t>
            </a:r>
            <a:r>
              <a:rPr lang="pt-BR" sz="1600" dirty="0">
                <a:solidFill>
                  <a:schemeClr val="tx2"/>
                </a:solidFill>
              </a:rPr>
              <a:t> de vector </a:t>
            </a:r>
            <a:r>
              <a:rPr lang="pt-BR" sz="1600" dirty="0" err="1">
                <a:solidFill>
                  <a:schemeClr val="tx2"/>
                </a:solidFill>
              </a:rPr>
              <a:t>en</a:t>
            </a:r>
            <a:r>
              <a:rPr lang="pt-BR" sz="1600" dirty="0">
                <a:solidFill>
                  <a:schemeClr val="tx2"/>
                </a:solidFill>
              </a:rPr>
              <a:t> R</a:t>
            </a:r>
            <a:r>
              <a:rPr lang="pt-BR" sz="1600" baseline="30000" dirty="0">
                <a:solidFill>
                  <a:schemeClr val="tx2"/>
                </a:solidFill>
              </a:rPr>
              <a:t>2</a:t>
            </a:r>
            <a:r>
              <a:rPr lang="pt-BR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tx2"/>
                </a:solidFill>
              </a:rPr>
              <a:t>con dos argumentos: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vector </a:t>
            </a:r>
            <a:r>
              <a:rPr lang="es-ES" sz="1600" b="1" dirty="0">
                <a:solidFill>
                  <a:schemeClr val="tx2"/>
                </a:solidFill>
              </a:rPr>
              <a:t>v</a:t>
            </a:r>
            <a:r>
              <a:rPr lang="es-ES" sz="1600" dirty="0">
                <a:solidFill>
                  <a:schemeClr val="tx2"/>
                </a:solidFill>
              </a:rPr>
              <a:t> (del que se calcula la norma)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número natural </a:t>
            </a:r>
            <a:r>
              <a:rPr lang="es-ES" sz="1600" i="1" dirty="0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(especifica norma empleada)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</a:rPr>
              <a:t>Se llamará a la función con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norma(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vector,indice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s-ES" sz="1600" dirty="0">
                <a:solidFill>
                  <a:schemeClr val="tx2"/>
                </a:solidFill>
              </a:rPr>
              <a:t>donde el segundo argumento recoge el índice </a:t>
            </a:r>
            <a:r>
              <a:rPr lang="es-ES" sz="1600" i="1" dirty="0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de la norma</a:t>
            </a:r>
            <a:endParaRPr lang="es-ES" sz="1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395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Un segundo ejemplo: norma </a:t>
            </a:r>
            <a:r>
              <a:rPr lang="es-ES" i="1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L</a:t>
            </a:r>
            <a:r>
              <a:rPr lang="es-ES" i="1" baseline="30000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p</a:t>
            </a:r>
            <a:endParaRPr lang="es-ES" i="1" baseline="300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1A0363F-EBCA-91BC-64B5-FD0E2310066F}"/>
              </a:ext>
            </a:extLst>
          </p:cNvPr>
          <p:cNvSpPr txBox="1"/>
          <p:nvPr/>
        </p:nvSpPr>
        <p:spPr>
          <a:xfrm>
            <a:off x="5218616" y="1491903"/>
            <a:ext cx="6973384" cy="4770537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Norma </a:t>
            </a:r>
            <a:r>
              <a:rPr lang="es-ES" sz="1600" i="1" dirty="0" err="1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L^p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de vector en R^2</a:t>
            </a:r>
          </a:p>
          <a:p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v,p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(p == </a:t>
            </a:r>
            <a:r>
              <a:rPr lang="en-U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'inf'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max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]), </a:t>
            </a:r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(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** p +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abs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** p) ** (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/p)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Lp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(v):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norma(v,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norma(v,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norma(v,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inf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 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np.array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norma1, norma2,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normainf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normas(w)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'L1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,norma1)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'L2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,norma2)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Linf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s-ES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normainf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FD77AB8-D073-3D8D-4792-620CD854DA27}"/>
              </a:ext>
            </a:extLst>
          </p:cNvPr>
          <p:cNvSpPr txBox="1"/>
          <p:nvPr/>
        </p:nvSpPr>
        <p:spPr>
          <a:xfrm>
            <a:off x="1433898" y="5602047"/>
            <a:ext cx="3147015" cy="830997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L1 =  14.299999999999999</a:t>
            </a:r>
          </a:p>
          <a:p>
            <a:r>
              <a:rPr lang="de-DE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L2 =  10.346496991735897</a:t>
            </a:r>
          </a:p>
          <a:p>
            <a:r>
              <a:rPr lang="de-DE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Linf =  8.7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pSp>
        <p:nvGrpSpPr>
          <p:cNvPr id="38" name="Grupo 37" descr="\documentclass{article}&#10;\usepackage{amsmath}&#10;\usepackage{mathtools}&#10;\pagestyle{empty}&#10;\begin{document}&#10;&#10;\begin{align*}&#10;||\mathbf{v}||_p = \left(\sum_{i=1}^{n}|v_i|^p\right)^{1/p}&#10;\end{align*}&#10;&#10;\end{document}" title="IguanaTex Vector Display">
            <a:extLst>
              <a:ext uri="{FF2B5EF4-FFF2-40B4-BE49-F238E27FC236}">
                <a16:creationId xmlns:a16="http://schemas.microsoft.com/office/drawing/2014/main" xmlns="" id="{FD601681-88F9-9FF1-6A32-3C828B8BFB8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97693" y="2604655"/>
            <a:ext cx="1609726" cy="587376"/>
            <a:chOff x="1416051" y="2609850"/>
            <a:chExt cx="1609726" cy="587376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46D9BBB-E120-75C0-587D-E46A0376E4F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41605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08453FC2-9750-1224-CBB0-DBB8BFD26A2C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462089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B5FD62B-3367-8EBF-7CED-FE6BDB036A4A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492251" y="2894013"/>
              <a:ext cx="93663" cy="79375"/>
            </a:xfrm>
            <a:custGeom>
              <a:avLst/>
              <a:gdLst>
                <a:gd name="T0" fmla="*/ 239 w 276"/>
                <a:gd name="T1" fmla="*/ 34 h 223"/>
                <a:gd name="T2" fmla="*/ 276 w 276"/>
                <a:gd name="T3" fmla="*/ 23 h 223"/>
                <a:gd name="T4" fmla="*/ 276 w 276"/>
                <a:gd name="T5" fmla="*/ 0 h 223"/>
                <a:gd name="T6" fmla="*/ 237 w 276"/>
                <a:gd name="T7" fmla="*/ 1 h 223"/>
                <a:gd name="T8" fmla="*/ 191 w 276"/>
                <a:gd name="T9" fmla="*/ 0 h 223"/>
                <a:gd name="T10" fmla="*/ 191 w 276"/>
                <a:gd name="T11" fmla="*/ 23 h 223"/>
                <a:gd name="T12" fmla="*/ 215 w 276"/>
                <a:gd name="T13" fmla="*/ 29 h 223"/>
                <a:gd name="T14" fmla="*/ 213 w 276"/>
                <a:gd name="T15" fmla="*/ 35 h 223"/>
                <a:gd name="T16" fmla="*/ 155 w 276"/>
                <a:gd name="T17" fmla="*/ 160 h 223"/>
                <a:gd name="T18" fmla="*/ 91 w 276"/>
                <a:gd name="T19" fmla="*/ 23 h 223"/>
                <a:gd name="T20" fmla="*/ 118 w 276"/>
                <a:gd name="T21" fmla="*/ 23 h 223"/>
                <a:gd name="T22" fmla="*/ 118 w 276"/>
                <a:gd name="T23" fmla="*/ 0 h 223"/>
                <a:gd name="T24" fmla="*/ 57 w 276"/>
                <a:gd name="T25" fmla="*/ 1 h 223"/>
                <a:gd name="T26" fmla="*/ 0 w 276"/>
                <a:gd name="T27" fmla="*/ 0 h 223"/>
                <a:gd name="T28" fmla="*/ 0 w 276"/>
                <a:gd name="T29" fmla="*/ 23 h 223"/>
                <a:gd name="T30" fmla="*/ 32 w 276"/>
                <a:gd name="T31" fmla="*/ 23 h 223"/>
                <a:gd name="T32" fmla="*/ 119 w 276"/>
                <a:gd name="T33" fmla="*/ 211 h 223"/>
                <a:gd name="T34" fmla="*/ 138 w 276"/>
                <a:gd name="T35" fmla="*/ 223 h 223"/>
                <a:gd name="T36" fmla="*/ 156 w 276"/>
                <a:gd name="T37" fmla="*/ 211 h 223"/>
                <a:gd name="T38" fmla="*/ 239 w 276"/>
                <a:gd name="T39" fmla="*/ 3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6" h="223">
                  <a:moveTo>
                    <a:pt x="239" y="34"/>
                  </a:moveTo>
                  <a:cubicBezTo>
                    <a:pt x="242" y="27"/>
                    <a:pt x="244" y="23"/>
                    <a:pt x="276" y="23"/>
                  </a:cubicBezTo>
                  <a:lnTo>
                    <a:pt x="276" y="0"/>
                  </a:lnTo>
                  <a:cubicBezTo>
                    <a:pt x="264" y="1"/>
                    <a:pt x="249" y="1"/>
                    <a:pt x="237" y="1"/>
                  </a:cubicBezTo>
                  <a:cubicBezTo>
                    <a:pt x="224" y="1"/>
                    <a:pt x="202" y="0"/>
                    <a:pt x="191" y="0"/>
                  </a:cubicBezTo>
                  <a:lnTo>
                    <a:pt x="191" y="23"/>
                  </a:lnTo>
                  <a:cubicBezTo>
                    <a:pt x="201" y="23"/>
                    <a:pt x="215" y="25"/>
                    <a:pt x="215" y="29"/>
                  </a:cubicBezTo>
                  <a:cubicBezTo>
                    <a:pt x="215" y="29"/>
                    <a:pt x="215" y="30"/>
                    <a:pt x="213" y="35"/>
                  </a:cubicBezTo>
                  <a:lnTo>
                    <a:pt x="155" y="160"/>
                  </a:lnTo>
                  <a:lnTo>
                    <a:pt x="91" y="23"/>
                  </a:lnTo>
                  <a:lnTo>
                    <a:pt x="118" y="23"/>
                  </a:lnTo>
                  <a:lnTo>
                    <a:pt x="118" y="0"/>
                  </a:lnTo>
                  <a:cubicBezTo>
                    <a:pt x="102" y="1"/>
                    <a:pt x="57" y="1"/>
                    <a:pt x="57" y="1"/>
                  </a:cubicBezTo>
                  <a:cubicBezTo>
                    <a:pt x="43" y="1"/>
                    <a:pt x="20" y="0"/>
                    <a:pt x="0" y="0"/>
                  </a:cubicBezTo>
                  <a:lnTo>
                    <a:pt x="0" y="23"/>
                  </a:lnTo>
                  <a:lnTo>
                    <a:pt x="32" y="23"/>
                  </a:lnTo>
                  <a:lnTo>
                    <a:pt x="119" y="211"/>
                  </a:lnTo>
                  <a:cubicBezTo>
                    <a:pt x="125" y="223"/>
                    <a:pt x="131" y="223"/>
                    <a:pt x="138" y="223"/>
                  </a:cubicBezTo>
                  <a:cubicBezTo>
                    <a:pt x="146" y="223"/>
                    <a:pt x="151" y="222"/>
                    <a:pt x="156" y="211"/>
                  </a:cubicBezTo>
                  <a:lnTo>
                    <a:pt x="239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AC4E86B2-E39F-B56E-5726-5875E496FE6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61290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A113C8E5-F963-82C2-FE24-1DCE3EFD6AF3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658939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678A7AC4-47EC-17E9-69DD-CF1FE7E6C576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685926" y="2944813"/>
              <a:ext cx="65088" cy="79375"/>
            </a:xfrm>
            <a:custGeom>
              <a:avLst/>
              <a:gdLst>
                <a:gd name="T0" fmla="*/ 26 w 194"/>
                <a:gd name="T1" fmla="*/ 197 h 222"/>
                <a:gd name="T2" fmla="*/ 9 w 194"/>
                <a:gd name="T3" fmla="*/ 209 h 222"/>
                <a:gd name="T4" fmla="*/ 0 w 194"/>
                <a:gd name="T5" fmla="*/ 217 h 222"/>
                <a:gd name="T6" fmla="*/ 4 w 194"/>
                <a:gd name="T7" fmla="*/ 222 h 222"/>
                <a:gd name="T8" fmla="*/ 34 w 194"/>
                <a:gd name="T9" fmla="*/ 220 h 222"/>
                <a:gd name="T10" fmla="*/ 71 w 194"/>
                <a:gd name="T11" fmla="*/ 222 h 222"/>
                <a:gd name="T12" fmla="*/ 78 w 194"/>
                <a:gd name="T13" fmla="*/ 214 h 222"/>
                <a:gd name="T14" fmla="*/ 69 w 194"/>
                <a:gd name="T15" fmla="*/ 209 h 222"/>
                <a:gd name="T16" fmla="*/ 52 w 194"/>
                <a:gd name="T17" fmla="*/ 205 h 222"/>
                <a:gd name="T18" fmla="*/ 56 w 194"/>
                <a:gd name="T19" fmla="*/ 189 h 222"/>
                <a:gd name="T20" fmla="*/ 69 w 194"/>
                <a:gd name="T21" fmla="*/ 137 h 222"/>
                <a:gd name="T22" fmla="*/ 105 w 194"/>
                <a:gd name="T23" fmla="*/ 158 h 222"/>
                <a:gd name="T24" fmla="*/ 194 w 194"/>
                <a:gd name="T25" fmla="*/ 59 h 222"/>
                <a:gd name="T26" fmla="*/ 142 w 194"/>
                <a:gd name="T27" fmla="*/ 0 h 222"/>
                <a:gd name="T28" fmla="*/ 92 w 194"/>
                <a:gd name="T29" fmla="*/ 25 h 222"/>
                <a:gd name="T30" fmla="*/ 56 w 194"/>
                <a:gd name="T31" fmla="*/ 0 h 222"/>
                <a:gd name="T32" fmla="*/ 29 w 194"/>
                <a:gd name="T33" fmla="*/ 19 h 222"/>
                <a:gd name="T34" fmla="*/ 16 w 194"/>
                <a:gd name="T35" fmla="*/ 54 h 222"/>
                <a:gd name="T36" fmla="*/ 22 w 194"/>
                <a:gd name="T37" fmla="*/ 58 h 222"/>
                <a:gd name="T38" fmla="*/ 30 w 194"/>
                <a:gd name="T39" fmla="*/ 48 h 222"/>
                <a:gd name="T40" fmla="*/ 55 w 194"/>
                <a:gd name="T41" fmla="*/ 10 h 222"/>
                <a:gd name="T42" fmla="*/ 67 w 194"/>
                <a:gd name="T43" fmla="*/ 27 h 222"/>
                <a:gd name="T44" fmla="*/ 66 w 194"/>
                <a:gd name="T45" fmla="*/ 38 h 222"/>
                <a:gd name="T46" fmla="*/ 26 w 194"/>
                <a:gd name="T47" fmla="*/ 197 h 222"/>
                <a:gd name="T48" fmla="*/ 92 w 194"/>
                <a:gd name="T49" fmla="*/ 42 h 222"/>
                <a:gd name="T50" fmla="*/ 141 w 194"/>
                <a:gd name="T51" fmla="*/ 10 h 222"/>
                <a:gd name="T52" fmla="*/ 166 w 194"/>
                <a:gd name="T53" fmla="*/ 44 h 222"/>
                <a:gd name="T54" fmla="*/ 148 w 194"/>
                <a:gd name="T55" fmla="*/ 114 h 222"/>
                <a:gd name="T56" fmla="*/ 105 w 194"/>
                <a:gd name="T57" fmla="*/ 148 h 222"/>
                <a:gd name="T58" fmla="*/ 73 w 194"/>
                <a:gd name="T59" fmla="*/ 118 h 222"/>
                <a:gd name="T60" fmla="*/ 75 w 194"/>
                <a:gd name="T61" fmla="*/ 112 h 222"/>
                <a:gd name="T62" fmla="*/ 92 w 194"/>
                <a:gd name="T63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2">
                  <a:moveTo>
                    <a:pt x="26" y="197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4" y="209"/>
                    <a:pt x="0" y="209"/>
                    <a:pt x="0" y="217"/>
                  </a:cubicBezTo>
                  <a:cubicBezTo>
                    <a:pt x="0" y="220"/>
                    <a:pt x="3" y="222"/>
                    <a:pt x="4" y="222"/>
                  </a:cubicBezTo>
                  <a:cubicBezTo>
                    <a:pt x="14" y="222"/>
                    <a:pt x="25" y="220"/>
                    <a:pt x="34" y="220"/>
                  </a:cubicBezTo>
                  <a:cubicBezTo>
                    <a:pt x="46" y="220"/>
                    <a:pt x="60" y="222"/>
                    <a:pt x="71" y="222"/>
                  </a:cubicBezTo>
                  <a:cubicBezTo>
                    <a:pt x="74" y="222"/>
                    <a:pt x="78" y="221"/>
                    <a:pt x="78" y="214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1" y="209"/>
                    <a:pt x="52" y="209"/>
                    <a:pt x="52" y="205"/>
                  </a:cubicBezTo>
                  <a:cubicBezTo>
                    <a:pt x="52" y="203"/>
                    <a:pt x="54" y="194"/>
                    <a:pt x="56" y="189"/>
                  </a:cubicBezTo>
                  <a:cubicBezTo>
                    <a:pt x="60" y="171"/>
                    <a:pt x="65" y="152"/>
                    <a:pt x="69" y="137"/>
                  </a:cubicBezTo>
                  <a:cubicBezTo>
                    <a:pt x="73" y="144"/>
                    <a:pt x="84" y="158"/>
                    <a:pt x="105" y="158"/>
                  </a:cubicBezTo>
                  <a:cubicBezTo>
                    <a:pt x="147" y="158"/>
                    <a:pt x="194" y="111"/>
                    <a:pt x="194" y="59"/>
                  </a:cubicBezTo>
                  <a:cubicBezTo>
                    <a:pt x="194" y="18"/>
                    <a:pt x="166" y="0"/>
                    <a:pt x="142" y="0"/>
                  </a:cubicBezTo>
                  <a:cubicBezTo>
                    <a:pt x="120" y="0"/>
                    <a:pt x="102" y="15"/>
                    <a:pt x="92" y="25"/>
                  </a:cubicBezTo>
                  <a:cubicBezTo>
                    <a:pt x="86" y="5"/>
                    <a:pt x="67" y="0"/>
                    <a:pt x="56" y="0"/>
                  </a:cubicBezTo>
                  <a:cubicBezTo>
                    <a:pt x="43" y="0"/>
                    <a:pt x="34" y="9"/>
                    <a:pt x="29" y="19"/>
                  </a:cubicBezTo>
                  <a:cubicBezTo>
                    <a:pt x="22" y="31"/>
                    <a:pt x="16" y="52"/>
                    <a:pt x="16" y="54"/>
                  </a:cubicBezTo>
                  <a:cubicBezTo>
                    <a:pt x="16" y="58"/>
                    <a:pt x="21" y="58"/>
                    <a:pt x="22" y="58"/>
                  </a:cubicBezTo>
                  <a:cubicBezTo>
                    <a:pt x="27" y="58"/>
                    <a:pt x="27" y="57"/>
                    <a:pt x="30" y="48"/>
                  </a:cubicBezTo>
                  <a:cubicBezTo>
                    <a:pt x="35" y="28"/>
                    <a:pt x="42" y="10"/>
                    <a:pt x="55" y="10"/>
                  </a:cubicBezTo>
                  <a:cubicBezTo>
                    <a:pt x="64" y="10"/>
                    <a:pt x="67" y="18"/>
                    <a:pt x="67" y="27"/>
                  </a:cubicBezTo>
                  <a:cubicBezTo>
                    <a:pt x="67" y="31"/>
                    <a:pt x="66" y="36"/>
                    <a:pt x="66" y="38"/>
                  </a:cubicBezTo>
                  <a:lnTo>
                    <a:pt x="26" y="197"/>
                  </a:lnTo>
                  <a:close/>
                  <a:moveTo>
                    <a:pt x="92" y="42"/>
                  </a:moveTo>
                  <a:cubicBezTo>
                    <a:pt x="112" y="15"/>
                    <a:pt x="130" y="10"/>
                    <a:pt x="141" y="10"/>
                  </a:cubicBezTo>
                  <a:cubicBezTo>
                    <a:pt x="154" y="10"/>
                    <a:pt x="166" y="20"/>
                    <a:pt x="166" y="44"/>
                  </a:cubicBezTo>
                  <a:cubicBezTo>
                    <a:pt x="166" y="58"/>
                    <a:pt x="159" y="94"/>
                    <a:pt x="148" y="114"/>
                  </a:cubicBezTo>
                  <a:cubicBezTo>
                    <a:pt x="139" y="131"/>
                    <a:pt x="122" y="148"/>
                    <a:pt x="105" y="148"/>
                  </a:cubicBezTo>
                  <a:cubicBezTo>
                    <a:pt x="80" y="148"/>
                    <a:pt x="73" y="121"/>
                    <a:pt x="73" y="118"/>
                  </a:cubicBezTo>
                  <a:cubicBezTo>
                    <a:pt x="73" y="116"/>
                    <a:pt x="74" y="114"/>
                    <a:pt x="75" y="112"/>
                  </a:cubicBezTo>
                  <a:lnTo>
                    <a:pt x="92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320F9D72-A571-01E4-428B-6F957E85A57E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817689" y="2908300"/>
              <a:ext cx="111125" cy="412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D04FC35D-01F8-506A-B492-8516A5009E6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024064" y="2659063"/>
              <a:ext cx="87313" cy="538163"/>
            </a:xfrm>
            <a:custGeom>
              <a:avLst/>
              <a:gdLst>
                <a:gd name="T0" fmla="*/ 260 w 260"/>
                <a:gd name="T1" fmla="*/ 1491 h 1496"/>
                <a:gd name="T2" fmla="*/ 257 w 260"/>
                <a:gd name="T3" fmla="*/ 1485 h 1496"/>
                <a:gd name="T4" fmla="*/ 140 w 260"/>
                <a:gd name="T5" fmla="*/ 1294 h 1496"/>
                <a:gd name="T6" fmla="*/ 49 w 260"/>
                <a:gd name="T7" fmla="*/ 749 h 1496"/>
                <a:gd name="T8" fmla="*/ 147 w 260"/>
                <a:gd name="T9" fmla="*/ 186 h 1496"/>
                <a:gd name="T10" fmla="*/ 258 w 260"/>
                <a:gd name="T11" fmla="*/ 10 h 1496"/>
                <a:gd name="T12" fmla="*/ 260 w 260"/>
                <a:gd name="T13" fmla="*/ 5 h 1496"/>
                <a:gd name="T14" fmla="*/ 249 w 260"/>
                <a:gd name="T15" fmla="*/ 0 h 1496"/>
                <a:gd name="T16" fmla="*/ 240 w 260"/>
                <a:gd name="T17" fmla="*/ 1 h 1496"/>
                <a:gd name="T18" fmla="*/ 169 w 260"/>
                <a:gd name="T19" fmla="*/ 86 h 1496"/>
                <a:gd name="T20" fmla="*/ 16 w 260"/>
                <a:gd name="T21" fmla="*/ 505 h 1496"/>
                <a:gd name="T22" fmla="*/ 0 w 260"/>
                <a:gd name="T23" fmla="*/ 748 h 1496"/>
                <a:gd name="T24" fmla="*/ 103 w 260"/>
                <a:gd name="T25" fmla="*/ 1296 h 1496"/>
                <a:gd name="T26" fmla="*/ 236 w 260"/>
                <a:gd name="T27" fmla="*/ 1492 h 1496"/>
                <a:gd name="T28" fmla="*/ 249 w 260"/>
                <a:gd name="T29" fmla="*/ 1496 h 1496"/>
                <a:gd name="T30" fmla="*/ 260 w 260"/>
                <a:gd name="T31" fmla="*/ 1491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1496">
                  <a:moveTo>
                    <a:pt x="260" y="1491"/>
                  </a:moveTo>
                  <a:cubicBezTo>
                    <a:pt x="260" y="1490"/>
                    <a:pt x="260" y="1489"/>
                    <a:pt x="257" y="1485"/>
                  </a:cubicBezTo>
                  <a:cubicBezTo>
                    <a:pt x="209" y="1428"/>
                    <a:pt x="169" y="1364"/>
                    <a:pt x="140" y="1294"/>
                  </a:cubicBezTo>
                  <a:cubicBezTo>
                    <a:pt x="75" y="1142"/>
                    <a:pt x="49" y="963"/>
                    <a:pt x="49" y="749"/>
                  </a:cubicBezTo>
                  <a:cubicBezTo>
                    <a:pt x="49" y="536"/>
                    <a:pt x="73" y="349"/>
                    <a:pt x="147" y="186"/>
                  </a:cubicBezTo>
                  <a:cubicBezTo>
                    <a:pt x="176" y="122"/>
                    <a:pt x="214" y="64"/>
                    <a:pt x="258" y="10"/>
                  </a:cubicBezTo>
                  <a:cubicBezTo>
                    <a:pt x="259" y="8"/>
                    <a:pt x="260" y="7"/>
                    <a:pt x="260" y="5"/>
                  </a:cubicBezTo>
                  <a:cubicBezTo>
                    <a:pt x="260" y="0"/>
                    <a:pt x="257" y="0"/>
                    <a:pt x="249" y="0"/>
                  </a:cubicBezTo>
                  <a:cubicBezTo>
                    <a:pt x="242" y="0"/>
                    <a:pt x="241" y="0"/>
                    <a:pt x="240" y="1"/>
                  </a:cubicBezTo>
                  <a:cubicBezTo>
                    <a:pt x="239" y="2"/>
                    <a:pt x="208" y="32"/>
                    <a:pt x="169" y="86"/>
                  </a:cubicBezTo>
                  <a:cubicBezTo>
                    <a:pt x="83" y="209"/>
                    <a:pt x="39" y="356"/>
                    <a:pt x="16" y="505"/>
                  </a:cubicBezTo>
                  <a:cubicBezTo>
                    <a:pt x="4" y="585"/>
                    <a:pt x="0" y="667"/>
                    <a:pt x="0" y="748"/>
                  </a:cubicBezTo>
                  <a:cubicBezTo>
                    <a:pt x="0" y="935"/>
                    <a:pt x="24" y="1125"/>
                    <a:pt x="103" y="1296"/>
                  </a:cubicBezTo>
                  <a:cubicBezTo>
                    <a:pt x="139" y="1372"/>
                    <a:pt x="186" y="1440"/>
                    <a:pt x="236" y="1492"/>
                  </a:cubicBezTo>
                  <a:cubicBezTo>
                    <a:pt x="240" y="1496"/>
                    <a:pt x="241" y="1496"/>
                    <a:pt x="249" y="1496"/>
                  </a:cubicBezTo>
                  <a:cubicBezTo>
                    <a:pt x="257" y="1496"/>
                    <a:pt x="260" y="1496"/>
                    <a:pt x="260" y="14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DCCE033A-B266-F1B4-F1B8-4FC00533CE08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201864" y="2693988"/>
              <a:ext cx="71438" cy="57150"/>
            </a:xfrm>
            <a:custGeom>
              <a:avLst/>
              <a:gdLst>
                <a:gd name="T0" fmla="*/ 26 w 213"/>
                <a:gd name="T1" fmla="*/ 131 h 157"/>
                <a:gd name="T2" fmla="*/ 23 w 213"/>
                <a:gd name="T3" fmla="*/ 146 h 157"/>
                <a:gd name="T4" fmla="*/ 34 w 213"/>
                <a:gd name="T5" fmla="*/ 157 h 157"/>
                <a:gd name="T6" fmla="*/ 48 w 213"/>
                <a:gd name="T7" fmla="*/ 149 h 157"/>
                <a:gd name="T8" fmla="*/ 54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3 w 213"/>
                <a:gd name="T15" fmla="*/ 41 h 157"/>
                <a:gd name="T16" fmla="*/ 135 w 213"/>
                <a:gd name="T17" fmla="*/ 9 h 157"/>
                <a:gd name="T18" fmla="*/ 155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2 w 213"/>
                <a:gd name="T39" fmla="*/ 39 h 157"/>
                <a:gd name="T40" fmla="*/ 136 w 213"/>
                <a:gd name="T41" fmla="*/ 0 h 157"/>
                <a:gd name="T42" fmla="*/ 77 w 213"/>
                <a:gd name="T43" fmla="*/ 31 h 157"/>
                <a:gd name="T44" fmla="*/ 40 w 213"/>
                <a:gd name="T45" fmla="*/ 0 h 157"/>
                <a:gd name="T46" fmla="*/ 13 w 213"/>
                <a:gd name="T47" fmla="*/ 18 h 157"/>
                <a:gd name="T48" fmla="*/ 0 w 213"/>
                <a:gd name="T49" fmla="*/ 53 h 157"/>
                <a:gd name="T50" fmla="*/ 6 w 213"/>
                <a:gd name="T51" fmla="*/ 57 h 157"/>
                <a:gd name="T52" fmla="*/ 14 w 213"/>
                <a:gd name="T53" fmla="*/ 47 h 157"/>
                <a:gd name="T54" fmla="*/ 39 w 213"/>
                <a:gd name="T55" fmla="*/ 9 h 157"/>
                <a:gd name="T56" fmla="*/ 51 w 213"/>
                <a:gd name="T57" fmla="*/ 26 h 157"/>
                <a:gd name="T58" fmla="*/ 45 w 213"/>
                <a:gd name="T59" fmla="*/ 55 h 157"/>
                <a:gd name="T60" fmla="*/ 37 w 213"/>
                <a:gd name="T61" fmla="*/ 87 h 157"/>
                <a:gd name="T62" fmla="*/ 26 w 213"/>
                <a:gd name="T63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1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3"/>
                    <a:pt x="29" y="157"/>
                    <a:pt x="34" y="157"/>
                  </a:cubicBezTo>
                  <a:cubicBezTo>
                    <a:pt x="41" y="157"/>
                    <a:pt x="46" y="152"/>
                    <a:pt x="48" y="149"/>
                  </a:cubicBezTo>
                  <a:cubicBezTo>
                    <a:pt x="50" y="146"/>
                    <a:pt x="53" y="135"/>
                    <a:pt x="54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2" y="56"/>
                    <a:pt x="83" y="41"/>
                  </a:cubicBezTo>
                  <a:cubicBezTo>
                    <a:pt x="92" y="27"/>
                    <a:pt x="109" y="9"/>
                    <a:pt x="135" y="9"/>
                  </a:cubicBezTo>
                  <a:cubicBezTo>
                    <a:pt x="155" y="9"/>
                    <a:pt x="155" y="27"/>
                    <a:pt x="155" y="34"/>
                  </a:cubicBezTo>
                  <a:cubicBezTo>
                    <a:pt x="155" y="55"/>
                    <a:pt x="140" y="93"/>
                    <a:pt x="135" y="108"/>
                  </a:cubicBezTo>
                  <a:cubicBezTo>
                    <a:pt x="131" y="118"/>
                    <a:pt x="130" y="121"/>
                    <a:pt x="130" y="127"/>
                  </a:cubicBezTo>
                  <a:cubicBezTo>
                    <a:pt x="130" y="145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99"/>
                    <a:pt x="209" y="99"/>
                    <a:pt x="207" y="99"/>
                  </a:cubicBezTo>
                  <a:cubicBezTo>
                    <a:pt x="203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5" y="142"/>
                    <a:pt x="155" y="135"/>
                  </a:cubicBezTo>
                  <a:cubicBezTo>
                    <a:pt x="155" y="127"/>
                    <a:pt x="157" y="122"/>
                    <a:pt x="163" y="107"/>
                  </a:cubicBezTo>
                  <a:cubicBezTo>
                    <a:pt x="167" y="96"/>
                    <a:pt x="182" y="59"/>
                    <a:pt x="182" y="39"/>
                  </a:cubicBezTo>
                  <a:cubicBezTo>
                    <a:pt x="182" y="5"/>
                    <a:pt x="155" y="0"/>
                    <a:pt x="136" y="0"/>
                  </a:cubicBezTo>
                  <a:cubicBezTo>
                    <a:pt x="107" y="0"/>
                    <a:pt x="88" y="17"/>
                    <a:pt x="77" y="31"/>
                  </a:cubicBezTo>
                  <a:cubicBezTo>
                    <a:pt x="75" y="7"/>
                    <a:pt x="54" y="0"/>
                    <a:pt x="40" y="0"/>
                  </a:cubicBezTo>
                  <a:cubicBezTo>
                    <a:pt x="25" y="0"/>
                    <a:pt x="17" y="10"/>
                    <a:pt x="13" y="18"/>
                  </a:cubicBezTo>
                  <a:cubicBezTo>
                    <a:pt x="5" y="31"/>
                    <a:pt x="0" y="51"/>
                    <a:pt x="0" y="53"/>
                  </a:cubicBezTo>
                  <a:cubicBezTo>
                    <a:pt x="0" y="57"/>
                    <a:pt x="5" y="57"/>
                    <a:pt x="6" y="57"/>
                  </a:cubicBezTo>
                  <a:cubicBezTo>
                    <a:pt x="11" y="57"/>
                    <a:pt x="11" y="56"/>
                    <a:pt x="14" y="47"/>
                  </a:cubicBezTo>
                  <a:cubicBezTo>
                    <a:pt x="19" y="26"/>
                    <a:pt x="25" y="9"/>
                    <a:pt x="39" y="9"/>
                  </a:cubicBezTo>
                  <a:cubicBezTo>
                    <a:pt x="48" y="9"/>
                    <a:pt x="51" y="17"/>
                    <a:pt x="51" y="26"/>
                  </a:cubicBezTo>
                  <a:cubicBezTo>
                    <a:pt x="51" y="33"/>
                    <a:pt x="47" y="46"/>
                    <a:pt x="45" y="55"/>
                  </a:cubicBezTo>
                  <a:cubicBezTo>
                    <a:pt x="43" y="65"/>
                    <a:pt x="39" y="79"/>
                    <a:pt x="37" y="87"/>
                  </a:cubicBezTo>
                  <a:lnTo>
                    <a:pt x="26" y="1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xmlns="" id="{0E6FD70D-8C1E-B840-82D7-879EB944519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127251" y="2803525"/>
              <a:ext cx="222250" cy="250825"/>
            </a:xfrm>
            <a:custGeom>
              <a:avLst/>
              <a:gdLst>
                <a:gd name="T0" fmla="*/ 603 w 664"/>
                <a:gd name="T1" fmla="*/ 698 h 698"/>
                <a:gd name="T2" fmla="*/ 664 w 664"/>
                <a:gd name="T3" fmla="*/ 539 h 698"/>
                <a:gd name="T4" fmla="*/ 651 w 664"/>
                <a:gd name="T5" fmla="*/ 539 h 698"/>
                <a:gd name="T6" fmla="*/ 522 w 664"/>
                <a:gd name="T7" fmla="*/ 640 h 698"/>
                <a:gd name="T8" fmla="*/ 366 w 664"/>
                <a:gd name="T9" fmla="*/ 655 h 698"/>
                <a:gd name="T10" fmla="*/ 66 w 664"/>
                <a:gd name="T11" fmla="*/ 655 h 698"/>
                <a:gd name="T12" fmla="*/ 320 w 664"/>
                <a:gd name="T13" fmla="*/ 357 h 698"/>
                <a:gd name="T14" fmla="*/ 324 w 664"/>
                <a:gd name="T15" fmla="*/ 349 h 698"/>
                <a:gd name="T16" fmla="*/ 321 w 664"/>
                <a:gd name="T17" fmla="*/ 342 h 698"/>
                <a:gd name="T18" fmla="*/ 88 w 664"/>
                <a:gd name="T19" fmla="*/ 24 h 698"/>
                <a:gd name="T20" fmla="*/ 362 w 664"/>
                <a:gd name="T21" fmla="*/ 24 h 698"/>
                <a:gd name="T22" fmla="*/ 478 w 664"/>
                <a:gd name="T23" fmla="*/ 32 h 698"/>
                <a:gd name="T24" fmla="*/ 588 w 664"/>
                <a:gd name="T25" fmla="*/ 69 h 698"/>
                <a:gd name="T26" fmla="*/ 651 w 664"/>
                <a:gd name="T27" fmla="*/ 140 h 698"/>
                <a:gd name="T28" fmla="*/ 664 w 664"/>
                <a:gd name="T29" fmla="*/ 140 h 698"/>
                <a:gd name="T30" fmla="*/ 603 w 664"/>
                <a:gd name="T31" fmla="*/ 0 h 698"/>
                <a:gd name="T32" fmla="*/ 14 w 664"/>
                <a:gd name="T33" fmla="*/ 0 h 698"/>
                <a:gd name="T34" fmla="*/ 0 w 664"/>
                <a:gd name="T35" fmla="*/ 3 h 698"/>
                <a:gd name="T36" fmla="*/ 0 w 664"/>
                <a:gd name="T37" fmla="*/ 20 h 698"/>
                <a:gd name="T38" fmla="*/ 264 w 664"/>
                <a:gd name="T39" fmla="*/ 381 h 698"/>
                <a:gd name="T40" fmla="*/ 5 w 664"/>
                <a:gd name="T41" fmla="*/ 684 h 698"/>
                <a:gd name="T42" fmla="*/ 0 w 664"/>
                <a:gd name="T43" fmla="*/ 693 h 698"/>
                <a:gd name="T44" fmla="*/ 14 w 664"/>
                <a:gd name="T45" fmla="*/ 698 h 698"/>
                <a:gd name="T46" fmla="*/ 603 w 664"/>
                <a:gd name="T4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4" h="698">
                  <a:moveTo>
                    <a:pt x="603" y="698"/>
                  </a:moveTo>
                  <a:lnTo>
                    <a:pt x="664" y="539"/>
                  </a:lnTo>
                  <a:lnTo>
                    <a:pt x="651" y="539"/>
                  </a:lnTo>
                  <a:cubicBezTo>
                    <a:pt x="632" y="591"/>
                    <a:pt x="579" y="625"/>
                    <a:pt x="522" y="640"/>
                  </a:cubicBezTo>
                  <a:cubicBezTo>
                    <a:pt x="511" y="642"/>
                    <a:pt x="462" y="655"/>
                    <a:pt x="366" y="655"/>
                  </a:cubicBezTo>
                  <a:lnTo>
                    <a:pt x="66" y="655"/>
                  </a:lnTo>
                  <a:lnTo>
                    <a:pt x="320" y="357"/>
                  </a:lnTo>
                  <a:cubicBezTo>
                    <a:pt x="323" y="353"/>
                    <a:pt x="324" y="352"/>
                    <a:pt x="324" y="349"/>
                  </a:cubicBezTo>
                  <a:cubicBezTo>
                    <a:pt x="324" y="348"/>
                    <a:pt x="324" y="347"/>
                    <a:pt x="321" y="342"/>
                  </a:cubicBezTo>
                  <a:lnTo>
                    <a:pt x="88" y="24"/>
                  </a:lnTo>
                  <a:lnTo>
                    <a:pt x="362" y="24"/>
                  </a:lnTo>
                  <a:cubicBezTo>
                    <a:pt x="428" y="24"/>
                    <a:pt x="474" y="31"/>
                    <a:pt x="478" y="32"/>
                  </a:cubicBezTo>
                  <a:cubicBezTo>
                    <a:pt x="505" y="36"/>
                    <a:pt x="549" y="44"/>
                    <a:pt x="588" y="69"/>
                  </a:cubicBezTo>
                  <a:cubicBezTo>
                    <a:pt x="600" y="77"/>
                    <a:pt x="634" y="100"/>
                    <a:pt x="651" y="140"/>
                  </a:cubicBezTo>
                  <a:lnTo>
                    <a:pt x="664" y="140"/>
                  </a:lnTo>
                  <a:lnTo>
                    <a:pt x="603" y="0"/>
                  </a:lnTo>
                  <a:lnTo>
                    <a:pt x="14" y="0"/>
                  </a:lnTo>
                  <a:cubicBezTo>
                    <a:pt x="2" y="0"/>
                    <a:pt x="2" y="0"/>
                    <a:pt x="0" y="3"/>
                  </a:cubicBezTo>
                  <a:cubicBezTo>
                    <a:pt x="0" y="5"/>
                    <a:pt x="0" y="14"/>
                    <a:pt x="0" y="20"/>
                  </a:cubicBezTo>
                  <a:lnTo>
                    <a:pt x="264" y="381"/>
                  </a:lnTo>
                  <a:lnTo>
                    <a:pt x="5" y="684"/>
                  </a:lnTo>
                  <a:cubicBezTo>
                    <a:pt x="0" y="690"/>
                    <a:pt x="0" y="692"/>
                    <a:pt x="0" y="693"/>
                  </a:cubicBezTo>
                  <a:cubicBezTo>
                    <a:pt x="0" y="698"/>
                    <a:pt x="5" y="698"/>
                    <a:pt x="14" y="698"/>
                  </a:cubicBezTo>
                  <a:lnTo>
                    <a:pt x="603" y="6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8B9781-5724-501E-3886-0F4BF3D8D88D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135189" y="3101975"/>
              <a:ext cx="34925" cy="84138"/>
            </a:xfrm>
            <a:custGeom>
              <a:avLst/>
              <a:gdLst>
                <a:gd name="T0" fmla="*/ 97 w 106"/>
                <a:gd name="T1" fmla="*/ 13 h 235"/>
                <a:gd name="T2" fmla="*/ 83 w 106"/>
                <a:gd name="T3" fmla="*/ 0 h 235"/>
                <a:gd name="T4" fmla="*/ 64 w 106"/>
                <a:gd name="T5" fmla="*/ 19 h 235"/>
                <a:gd name="T6" fmla="*/ 78 w 106"/>
                <a:gd name="T7" fmla="*/ 33 h 235"/>
                <a:gd name="T8" fmla="*/ 97 w 106"/>
                <a:gd name="T9" fmla="*/ 13 h 235"/>
                <a:gd name="T10" fmla="*/ 26 w 106"/>
                <a:gd name="T11" fmla="*/ 191 h 235"/>
                <a:gd name="T12" fmla="*/ 23 w 106"/>
                <a:gd name="T13" fmla="*/ 205 h 235"/>
                <a:gd name="T14" fmla="*/ 56 w 106"/>
                <a:gd name="T15" fmla="*/ 235 h 235"/>
                <a:gd name="T16" fmla="*/ 106 w 106"/>
                <a:gd name="T17" fmla="*/ 182 h 235"/>
                <a:gd name="T18" fmla="*/ 101 w 106"/>
                <a:gd name="T19" fmla="*/ 177 h 235"/>
                <a:gd name="T20" fmla="*/ 94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4 w 106"/>
                <a:gd name="T27" fmla="*/ 191 h 235"/>
                <a:gd name="T28" fmla="*/ 65 w 106"/>
                <a:gd name="T29" fmla="*/ 163 h 235"/>
                <a:gd name="T30" fmla="*/ 82 w 106"/>
                <a:gd name="T31" fmla="*/ 118 h 235"/>
                <a:gd name="T32" fmla="*/ 84 w 106"/>
                <a:gd name="T33" fmla="*/ 107 h 235"/>
                <a:gd name="T34" fmla="*/ 51 w 106"/>
                <a:gd name="T35" fmla="*/ 78 h 235"/>
                <a:gd name="T36" fmla="*/ 0 w 106"/>
                <a:gd name="T37" fmla="*/ 131 h 235"/>
                <a:gd name="T38" fmla="*/ 6 w 106"/>
                <a:gd name="T39" fmla="*/ 135 h 235"/>
                <a:gd name="T40" fmla="*/ 13 w 106"/>
                <a:gd name="T41" fmla="*/ 130 h 235"/>
                <a:gd name="T42" fmla="*/ 50 w 106"/>
                <a:gd name="T43" fmla="*/ 87 h 235"/>
                <a:gd name="T44" fmla="*/ 59 w 106"/>
                <a:gd name="T45" fmla="*/ 100 h 235"/>
                <a:gd name="T46" fmla="*/ 48 w 106"/>
                <a:gd name="T47" fmla="*/ 134 h 235"/>
                <a:gd name="T48" fmla="*/ 26 w 106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3"/>
                  </a:moveTo>
                  <a:cubicBezTo>
                    <a:pt x="97" y="8"/>
                    <a:pt x="93" y="0"/>
                    <a:pt x="83" y="0"/>
                  </a:cubicBezTo>
                  <a:cubicBezTo>
                    <a:pt x="74" y="0"/>
                    <a:pt x="64" y="9"/>
                    <a:pt x="64" y="19"/>
                  </a:cubicBezTo>
                  <a:cubicBezTo>
                    <a:pt x="64" y="25"/>
                    <a:pt x="68" y="33"/>
                    <a:pt x="78" y="33"/>
                  </a:cubicBezTo>
                  <a:cubicBezTo>
                    <a:pt x="88" y="33"/>
                    <a:pt x="97" y="23"/>
                    <a:pt x="97" y="13"/>
                  </a:cubicBezTo>
                  <a:close/>
                  <a:moveTo>
                    <a:pt x="26" y="191"/>
                  </a:moveTo>
                  <a:cubicBezTo>
                    <a:pt x="25" y="195"/>
                    <a:pt x="23" y="199"/>
                    <a:pt x="23" y="205"/>
                  </a:cubicBezTo>
                  <a:cubicBezTo>
                    <a:pt x="23" y="222"/>
                    <a:pt x="37" y="235"/>
                    <a:pt x="56" y="235"/>
                  </a:cubicBezTo>
                  <a:cubicBezTo>
                    <a:pt x="91" y="235"/>
                    <a:pt x="106" y="187"/>
                    <a:pt x="106" y="182"/>
                  </a:cubicBezTo>
                  <a:cubicBezTo>
                    <a:pt x="106" y="177"/>
                    <a:pt x="102" y="177"/>
                    <a:pt x="101" y="177"/>
                  </a:cubicBezTo>
                  <a:cubicBezTo>
                    <a:pt x="96" y="177"/>
                    <a:pt x="95" y="179"/>
                    <a:pt x="94" y="183"/>
                  </a:cubicBezTo>
                  <a:cubicBezTo>
                    <a:pt x="86" y="211"/>
                    <a:pt x="71" y="225"/>
                    <a:pt x="57" y="225"/>
                  </a:cubicBezTo>
                  <a:cubicBezTo>
                    <a:pt x="50" y="225"/>
                    <a:pt x="48" y="221"/>
                    <a:pt x="48" y="213"/>
                  </a:cubicBezTo>
                  <a:cubicBezTo>
                    <a:pt x="48" y="205"/>
                    <a:pt x="51" y="198"/>
                    <a:pt x="54" y="191"/>
                  </a:cubicBezTo>
                  <a:cubicBezTo>
                    <a:pt x="57" y="181"/>
                    <a:pt x="61" y="172"/>
                    <a:pt x="65" y="163"/>
                  </a:cubicBezTo>
                  <a:cubicBezTo>
                    <a:pt x="68" y="154"/>
                    <a:pt x="81" y="123"/>
                    <a:pt x="82" y="118"/>
                  </a:cubicBezTo>
                  <a:cubicBezTo>
                    <a:pt x="83" y="115"/>
                    <a:pt x="84" y="111"/>
                    <a:pt x="84" y="107"/>
                  </a:cubicBezTo>
                  <a:cubicBezTo>
                    <a:pt x="84" y="91"/>
                    <a:pt x="70" y="78"/>
                    <a:pt x="51" y="78"/>
                  </a:cubicBezTo>
                  <a:cubicBezTo>
                    <a:pt x="17" y="78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2" y="134"/>
                    <a:pt x="13" y="130"/>
                  </a:cubicBezTo>
                  <a:cubicBezTo>
                    <a:pt x="22" y="100"/>
                    <a:pt x="37" y="87"/>
                    <a:pt x="50" y="87"/>
                  </a:cubicBezTo>
                  <a:cubicBezTo>
                    <a:pt x="56" y="87"/>
                    <a:pt x="59" y="90"/>
                    <a:pt x="59" y="100"/>
                  </a:cubicBezTo>
                  <a:cubicBezTo>
                    <a:pt x="59" y="108"/>
                    <a:pt x="57" y="113"/>
                    <a:pt x="48" y="134"/>
                  </a:cubicBezTo>
                  <a:lnTo>
                    <a:pt x="26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FAB2E5EE-17FA-0A0D-AC48-C76CA08FEF61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84401" y="3136900"/>
              <a:ext cx="87313" cy="33338"/>
            </a:xfrm>
            <a:custGeom>
              <a:avLst/>
              <a:gdLst>
                <a:gd name="T0" fmla="*/ 244 w 257"/>
                <a:gd name="T1" fmla="*/ 17 h 94"/>
                <a:gd name="T2" fmla="*/ 257 w 257"/>
                <a:gd name="T3" fmla="*/ 8 h 94"/>
                <a:gd name="T4" fmla="*/ 244 w 257"/>
                <a:gd name="T5" fmla="*/ 0 h 94"/>
                <a:gd name="T6" fmla="*/ 13 w 257"/>
                <a:gd name="T7" fmla="*/ 0 h 94"/>
                <a:gd name="T8" fmla="*/ 0 w 257"/>
                <a:gd name="T9" fmla="*/ 8 h 94"/>
                <a:gd name="T10" fmla="*/ 14 w 257"/>
                <a:gd name="T11" fmla="*/ 17 h 94"/>
                <a:gd name="T12" fmla="*/ 244 w 257"/>
                <a:gd name="T13" fmla="*/ 17 h 94"/>
                <a:gd name="T14" fmla="*/ 244 w 257"/>
                <a:gd name="T15" fmla="*/ 94 h 94"/>
                <a:gd name="T16" fmla="*/ 257 w 257"/>
                <a:gd name="T17" fmla="*/ 86 h 94"/>
                <a:gd name="T18" fmla="*/ 244 w 257"/>
                <a:gd name="T19" fmla="*/ 77 h 94"/>
                <a:gd name="T20" fmla="*/ 14 w 257"/>
                <a:gd name="T21" fmla="*/ 77 h 94"/>
                <a:gd name="T22" fmla="*/ 0 w 257"/>
                <a:gd name="T23" fmla="*/ 86 h 94"/>
                <a:gd name="T24" fmla="*/ 13 w 257"/>
                <a:gd name="T25" fmla="*/ 94 h 94"/>
                <a:gd name="T26" fmla="*/ 244 w 257"/>
                <a:gd name="T2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94">
                  <a:moveTo>
                    <a:pt x="244" y="17"/>
                  </a:moveTo>
                  <a:cubicBezTo>
                    <a:pt x="249" y="17"/>
                    <a:pt x="257" y="17"/>
                    <a:pt x="257" y="8"/>
                  </a:cubicBezTo>
                  <a:cubicBezTo>
                    <a:pt x="257" y="0"/>
                    <a:pt x="249" y="0"/>
                    <a:pt x="244" y="0"/>
                  </a:cubicBezTo>
                  <a:lnTo>
                    <a:pt x="13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44" y="17"/>
                  </a:lnTo>
                  <a:close/>
                  <a:moveTo>
                    <a:pt x="244" y="94"/>
                  </a:moveTo>
                  <a:cubicBezTo>
                    <a:pt x="249" y="94"/>
                    <a:pt x="257" y="94"/>
                    <a:pt x="257" y="86"/>
                  </a:cubicBezTo>
                  <a:cubicBezTo>
                    <a:pt x="257" y="77"/>
                    <a:pt x="249" y="77"/>
                    <a:pt x="244" y="77"/>
                  </a:cubicBezTo>
                  <a:lnTo>
                    <a:pt x="14" y="77"/>
                  </a:lnTo>
                  <a:cubicBezTo>
                    <a:pt x="8" y="77"/>
                    <a:pt x="0" y="77"/>
                    <a:pt x="0" y="86"/>
                  </a:cubicBezTo>
                  <a:cubicBezTo>
                    <a:pt x="0" y="94"/>
                    <a:pt x="9" y="94"/>
                    <a:pt x="13" y="94"/>
                  </a:cubicBezTo>
                  <a:lnTo>
                    <a:pt x="244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C90C1E21-10AE-00F5-CFD4-768397EE46A8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292351" y="3101975"/>
              <a:ext cx="42863" cy="82550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57771E29-C24C-3E17-0AAF-2CC1265801F2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406651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xmlns="" id="{206A816F-1CDA-76FF-7F9F-F11EA32F5210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438401" y="2894013"/>
              <a:ext cx="73025" cy="80963"/>
            </a:xfrm>
            <a:custGeom>
              <a:avLst/>
              <a:gdLst>
                <a:gd name="T0" fmla="*/ 218 w 218"/>
                <a:gd name="T1" fmla="*/ 35 h 226"/>
                <a:gd name="T2" fmla="*/ 196 w 218"/>
                <a:gd name="T3" fmla="*/ 0 h 226"/>
                <a:gd name="T4" fmla="*/ 172 w 218"/>
                <a:gd name="T5" fmla="*/ 24 h 226"/>
                <a:gd name="T6" fmla="*/ 180 w 218"/>
                <a:gd name="T7" fmla="*/ 39 h 226"/>
                <a:gd name="T8" fmla="*/ 197 w 218"/>
                <a:gd name="T9" fmla="*/ 80 h 226"/>
                <a:gd name="T10" fmla="*/ 108 w 218"/>
                <a:gd name="T11" fmla="*/ 215 h 226"/>
                <a:gd name="T12" fmla="*/ 71 w 218"/>
                <a:gd name="T13" fmla="*/ 172 h 226"/>
                <a:gd name="T14" fmla="*/ 100 w 218"/>
                <a:gd name="T15" fmla="*/ 66 h 226"/>
                <a:gd name="T16" fmla="*/ 106 w 218"/>
                <a:gd name="T17" fmla="*/ 41 h 226"/>
                <a:gd name="T18" fmla="*/ 65 w 218"/>
                <a:gd name="T19" fmla="*/ 0 h 226"/>
                <a:gd name="T20" fmla="*/ 0 w 218"/>
                <a:gd name="T21" fmla="*/ 77 h 226"/>
                <a:gd name="T22" fmla="*/ 5 w 218"/>
                <a:gd name="T23" fmla="*/ 82 h 226"/>
                <a:gd name="T24" fmla="*/ 13 w 218"/>
                <a:gd name="T25" fmla="*/ 73 h 226"/>
                <a:gd name="T26" fmla="*/ 64 w 218"/>
                <a:gd name="T27" fmla="*/ 11 h 226"/>
                <a:gd name="T28" fmla="*/ 76 w 218"/>
                <a:gd name="T29" fmla="*/ 27 h 226"/>
                <a:gd name="T30" fmla="*/ 68 w 218"/>
                <a:gd name="T31" fmla="*/ 62 h 226"/>
                <a:gd name="T32" fmla="*/ 39 w 218"/>
                <a:gd name="T33" fmla="*/ 164 h 226"/>
                <a:gd name="T34" fmla="*/ 106 w 218"/>
                <a:gd name="T35" fmla="*/ 226 h 226"/>
                <a:gd name="T36" fmla="*/ 218 w 218"/>
                <a:gd name="T37" fmla="*/ 3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226">
                  <a:moveTo>
                    <a:pt x="218" y="35"/>
                  </a:moveTo>
                  <a:cubicBezTo>
                    <a:pt x="218" y="8"/>
                    <a:pt x="205" y="0"/>
                    <a:pt x="196" y="0"/>
                  </a:cubicBezTo>
                  <a:cubicBezTo>
                    <a:pt x="184" y="0"/>
                    <a:pt x="172" y="13"/>
                    <a:pt x="172" y="24"/>
                  </a:cubicBezTo>
                  <a:cubicBezTo>
                    <a:pt x="172" y="30"/>
                    <a:pt x="175" y="33"/>
                    <a:pt x="180" y="39"/>
                  </a:cubicBezTo>
                  <a:cubicBezTo>
                    <a:pt x="191" y="49"/>
                    <a:pt x="197" y="62"/>
                    <a:pt x="197" y="80"/>
                  </a:cubicBezTo>
                  <a:cubicBezTo>
                    <a:pt x="197" y="101"/>
                    <a:pt x="167" y="215"/>
                    <a:pt x="108" y="215"/>
                  </a:cubicBezTo>
                  <a:cubicBezTo>
                    <a:pt x="83" y="215"/>
                    <a:pt x="71" y="198"/>
                    <a:pt x="71" y="172"/>
                  </a:cubicBezTo>
                  <a:cubicBezTo>
                    <a:pt x="71" y="144"/>
                    <a:pt x="85" y="107"/>
                    <a:pt x="100" y="66"/>
                  </a:cubicBezTo>
                  <a:cubicBezTo>
                    <a:pt x="104" y="57"/>
                    <a:pt x="106" y="50"/>
                    <a:pt x="106" y="41"/>
                  </a:cubicBezTo>
                  <a:cubicBezTo>
                    <a:pt x="106" y="18"/>
                    <a:pt x="90" y="0"/>
                    <a:pt x="65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2"/>
                    <a:pt x="4" y="82"/>
                    <a:pt x="5" y="82"/>
                  </a:cubicBezTo>
                  <a:cubicBezTo>
                    <a:pt x="10" y="82"/>
                    <a:pt x="11" y="81"/>
                    <a:pt x="13" y="73"/>
                  </a:cubicBezTo>
                  <a:cubicBezTo>
                    <a:pt x="28" y="22"/>
                    <a:pt x="49" y="11"/>
                    <a:pt x="64" y="11"/>
                  </a:cubicBezTo>
                  <a:cubicBezTo>
                    <a:pt x="68" y="11"/>
                    <a:pt x="76" y="11"/>
                    <a:pt x="76" y="27"/>
                  </a:cubicBezTo>
                  <a:cubicBezTo>
                    <a:pt x="76" y="39"/>
                    <a:pt x="71" y="53"/>
                    <a:pt x="68" y="62"/>
                  </a:cubicBezTo>
                  <a:cubicBezTo>
                    <a:pt x="46" y="120"/>
                    <a:pt x="39" y="143"/>
                    <a:pt x="39" y="164"/>
                  </a:cubicBezTo>
                  <a:cubicBezTo>
                    <a:pt x="39" y="218"/>
                    <a:pt x="83" y="226"/>
                    <a:pt x="106" y="226"/>
                  </a:cubicBezTo>
                  <a:cubicBezTo>
                    <a:pt x="190" y="226"/>
                    <a:pt x="218" y="61"/>
                    <a:pt x="218" y="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B076D03-8D92-B76D-AC53-D4925C110A2B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2519364" y="2917825"/>
              <a:ext cx="34925" cy="84138"/>
            </a:xfrm>
            <a:custGeom>
              <a:avLst/>
              <a:gdLst>
                <a:gd name="T0" fmla="*/ 97 w 106"/>
                <a:gd name="T1" fmla="*/ 13 h 235"/>
                <a:gd name="T2" fmla="*/ 83 w 106"/>
                <a:gd name="T3" fmla="*/ 0 h 235"/>
                <a:gd name="T4" fmla="*/ 63 w 106"/>
                <a:gd name="T5" fmla="*/ 19 h 235"/>
                <a:gd name="T6" fmla="*/ 77 w 106"/>
                <a:gd name="T7" fmla="*/ 32 h 235"/>
                <a:gd name="T8" fmla="*/ 97 w 106"/>
                <a:gd name="T9" fmla="*/ 13 h 235"/>
                <a:gd name="T10" fmla="*/ 25 w 106"/>
                <a:gd name="T11" fmla="*/ 190 h 235"/>
                <a:gd name="T12" fmla="*/ 22 w 106"/>
                <a:gd name="T13" fmla="*/ 205 h 235"/>
                <a:gd name="T14" fmla="*/ 55 w 106"/>
                <a:gd name="T15" fmla="*/ 235 h 235"/>
                <a:gd name="T16" fmla="*/ 106 w 106"/>
                <a:gd name="T17" fmla="*/ 181 h 235"/>
                <a:gd name="T18" fmla="*/ 100 w 106"/>
                <a:gd name="T19" fmla="*/ 177 h 235"/>
                <a:gd name="T20" fmla="*/ 93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3 w 106"/>
                <a:gd name="T27" fmla="*/ 190 h 235"/>
                <a:gd name="T28" fmla="*/ 65 w 106"/>
                <a:gd name="T29" fmla="*/ 162 h 235"/>
                <a:gd name="T30" fmla="*/ 82 w 106"/>
                <a:gd name="T31" fmla="*/ 118 h 235"/>
                <a:gd name="T32" fmla="*/ 84 w 106"/>
                <a:gd name="T33" fmla="*/ 107 h 235"/>
                <a:gd name="T34" fmla="*/ 51 w 106"/>
                <a:gd name="T35" fmla="*/ 77 h 235"/>
                <a:gd name="T36" fmla="*/ 0 w 106"/>
                <a:gd name="T37" fmla="*/ 131 h 235"/>
                <a:gd name="T38" fmla="*/ 6 w 106"/>
                <a:gd name="T39" fmla="*/ 135 h 235"/>
                <a:gd name="T40" fmla="*/ 12 w 106"/>
                <a:gd name="T41" fmla="*/ 130 h 235"/>
                <a:gd name="T42" fmla="*/ 50 w 106"/>
                <a:gd name="T43" fmla="*/ 87 h 235"/>
                <a:gd name="T44" fmla="*/ 58 w 106"/>
                <a:gd name="T45" fmla="*/ 99 h 235"/>
                <a:gd name="T46" fmla="*/ 47 w 106"/>
                <a:gd name="T47" fmla="*/ 134 h 235"/>
                <a:gd name="T48" fmla="*/ 25 w 106"/>
                <a:gd name="T49" fmla="*/ 19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3"/>
                  </a:moveTo>
                  <a:cubicBezTo>
                    <a:pt x="97" y="8"/>
                    <a:pt x="92" y="0"/>
                    <a:pt x="83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8" y="32"/>
                    <a:pt x="77" y="32"/>
                  </a:cubicBezTo>
                  <a:cubicBezTo>
                    <a:pt x="87" y="32"/>
                    <a:pt x="97" y="23"/>
                    <a:pt x="97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5"/>
                    <a:pt x="55" y="235"/>
                  </a:cubicBezTo>
                  <a:cubicBezTo>
                    <a:pt x="90" y="235"/>
                    <a:pt x="106" y="186"/>
                    <a:pt x="106" y="181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1"/>
                    <a:pt x="70" y="225"/>
                    <a:pt x="57" y="225"/>
                  </a:cubicBezTo>
                  <a:cubicBezTo>
                    <a:pt x="50" y="225"/>
                    <a:pt x="48" y="220"/>
                    <a:pt x="48" y="213"/>
                  </a:cubicBezTo>
                  <a:cubicBezTo>
                    <a:pt x="48" y="205"/>
                    <a:pt x="50" y="198"/>
                    <a:pt x="53" y="190"/>
                  </a:cubicBezTo>
                  <a:cubicBezTo>
                    <a:pt x="57" y="181"/>
                    <a:pt x="61" y="171"/>
                    <a:pt x="65" y="162"/>
                  </a:cubicBezTo>
                  <a:cubicBezTo>
                    <a:pt x="68" y="154"/>
                    <a:pt x="80" y="122"/>
                    <a:pt x="82" y="118"/>
                  </a:cubicBezTo>
                  <a:cubicBezTo>
                    <a:pt x="83" y="115"/>
                    <a:pt x="84" y="110"/>
                    <a:pt x="84" y="107"/>
                  </a:cubicBezTo>
                  <a:cubicBezTo>
                    <a:pt x="84" y="91"/>
                    <a:pt x="70" y="77"/>
                    <a:pt x="51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2" y="130"/>
                  </a:cubicBezTo>
                  <a:cubicBezTo>
                    <a:pt x="21" y="100"/>
                    <a:pt x="37" y="87"/>
                    <a:pt x="50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3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89D0224D-D9FE-8412-4FB6-4CCC8AE84823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589214" y="2838450"/>
              <a:ext cx="6350" cy="179388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CBA732BD-2A07-4178-FDB2-30B6F9ACA17A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2616201" y="2844800"/>
              <a:ext cx="65088" cy="79375"/>
            </a:xfrm>
            <a:custGeom>
              <a:avLst/>
              <a:gdLst>
                <a:gd name="T0" fmla="*/ 26 w 194"/>
                <a:gd name="T1" fmla="*/ 196 h 221"/>
                <a:gd name="T2" fmla="*/ 9 w 194"/>
                <a:gd name="T3" fmla="*/ 209 h 221"/>
                <a:gd name="T4" fmla="*/ 0 w 194"/>
                <a:gd name="T5" fmla="*/ 216 h 221"/>
                <a:gd name="T6" fmla="*/ 4 w 194"/>
                <a:gd name="T7" fmla="*/ 221 h 221"/>
                <a:gd name="T8" fmla="*/ 34 w 194"/>
                <a:gd name="T9" fmla="*/ 220 h 221"/>
                <a:gd name="T10" fmla="*/ 71 w 194"/>
                <a:gd name="T11" fmla="*/ 221 h 221"/>
                <a:gd name="T12" fmla="*/ 78 w 194"/>
                <a:gd name="T13" fmla="*/ 214 h 221"/>
                <a:gd name="T14" fmla="*/ 69 w 194"/>
                <a:gd name="T15" fmla="*/ 209 h 221"/>
                <a:gd name="T16" fmla="*/ 52 w 194"/>
                <a:gd name="T17" fmla="*/ 205 h 221"/>
                <a:gd name="T18" fmla="*/ 56 w 194"/>
                <a:gd name="T19" fmla="*/ 188 h 221"/>
                <a:gd name="T20" fmla="*/ 69 w 194"/>
                <a:gd name="T21" fmla="*/ 136 h 221"/>
                <a:gd name="T22" fmla="*/ 104 w 194"/>
                <a:gd name="T23" fmla="*/ 157 h 221"/>
                <a:gd name="T24" fmla="*/ 194 w 194"/>
                <a:gd name="T25" fmla="*/ 58 h 221"/>
                <a:gd name="T26" fmla="*/ 142 w 194"/>
                <a:gd name="T27" fmla="*/ 0 h 221"/>
                <a:gd name="T28" fmla="*/ 92 w 194"/>
                <a:gd name="T29" fmla="*/ 24 h 221"/>
                <a:gd name="T30" fmla="*/ 56 w 194"/>
                <a:gd name="T31" fmla="*/ 0 h 221"/>
                <a:gd name="T32" fmla="*/ 29 w 194"/>
                <a:gd name="T33" fmla="*/ 18 h 221"/>
                <a:gd name="T34" fmla="*/ 16 w 194"/>
                <a:gd name="T35" fmla="*/ 53 h 221"/>
                <a:gd name="T36" fmla="*/ 22 w 194"/>
                <a:gd name="T37" fmla="*/ 58 h 221"/>
                <a:gd name="T38" fmla="*/ 30 w 194"/>
                <a:gd name="T39" fmla="*/ 47 h 221"/>
                <a:gd name="T40" fmla="*/ 55 w 194"/>
                <a:gd name="T41" fmla="*/ 9 h 221"/>
                <a:gd name="T42" fmla="*/ 67 w 194"/>
                <a:gd name="T43" fmla="*/ 27 h 221"/>
                <a:gd name="T44" fmla="*/ 66 w 194"/>
                <a:gd name="T45" fmla="*/ 37 h 221"/>
                <a:gd name="T46" fmla="*/ 26 w 194"/>
                <a:gd name="T47" fmla="*/ 196 h 221"/>
                <a:gd name="T48" fmla="*/ 92 w 194"/>
                <a:gd name="T49" fmla="*/ 42 h 221"/>
                <a:gd name="T50" fmla="*/ 141 w 194"/>
                <a:gd name="T51" fmla="*/ 9 h 221"/>
                <a:gd name="T52" fmla="*/ 166 w 194"/>
                <a:gd name="T53" fmla="*/ 43 h 221"/>
                <a:gd name="T54" fmla="*/ 148 w 194"/>
                <a:gd name="T55" fmla="*/ 113 h 221"/>
                <a:gd name="T56" fmla="*/ 104 w 194"/>
                <a:gd name="T57" fmla="*/ 147 h 221"/>
                <a:gd name="T58" fmla="*/ 73 w 194"/>
                <a:gd name="T59" fmla="*/ 117 h 221"/>
                <a:gd name="T60" fmla="*/ 74 w 194"/>
                <a:gd name="T61" fmla="*/ 112 h 221"/>
                <a:gd name="T62" fmla="*/ 92 w 194"/>
                <a:gd name="T63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1">
                  <a:moveTo>
                    <a:pt x="26" y="196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4" y="209"/>
                    <a:pt x="0" y="209"/>
                    <a:pt x="0" y="216"/>
                  </a:cubicBezTo>
                  <a:cubicBezTo>
                    <a:pt x="0" y="220"/>
                    <a:pt x="3" y="221"/>
                    <a:pt x="4" y="221"/>
                  </a:cubicBezTo>
                  <a:cubicBezTo>
                    <a:pt x="13" y="221"/>
                    <a:pt x="25" y="220"/>
                    <a:pt x="34" y="220"/>
                  </a:cubicBezTo>
                  <a:cubicBezTo>
                    <a:pt x="46" y="220"/>
                    <a:pt x="59" y="221"/>
                    <a:pt x="71" y="221"/>
                  </a:cubicBezTo>
                  <a:cubicBezTo>
                    <a:pt x="74" y="221"/>
                    <a:pt x="78" y="220"/>
                    <a:pt x="78" y="214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1" y="209"/>
                    <a:pt x="52" y="209"/>
                    <a:pt x="52" y="205"/>
                  </a:cubicBezTo>
                  <a:cubicBezTo>
                    <a:pt x="52" y="203"/>
                    <a:pt x="54" y="194"/>
                    <a:pt x="56" y="188"/>
                  </a:cubicBezTo>
                  <a:cubicBezTo>
                    <a:pt x="60" y="170"/>
                    <a:pt x="65" y="151"/>
                    <a:pt x="69" y="136"/>
                  </a:cubicBezTo>
                  <a:cubicBezTo>
                    <a:pt x="73" y="143"/>
                    <a:pt x="84" y="157"/>
                    <a:pt x="104" y="157"/>
                  </a:cubicBezTo>
                  <a:cubicBezTo>
                    <a:pt x="147" y="157"/>
                    <a:pt x="194" y="110"/>
                    <a:pt x="194" y="58"/>
                  </a:cubicBezTo>
                  <a:cubicBezTo>
                    <a:pt x="194" y="17"/>
                    <a:pt x="166" y="0"/>
                    <a:pt x="142" y="0"/>
                  </a:cubicBezTo>
                  <a:cubicBezTo>
                    <a:pt x="120" y="0"/>
                    <a:pt x="102" y="14"/>
                    <a:pt x="92" y="24"/>
                  </a:cubicBezTo>
                  <a:cubicBezTo>
                    <a:pt x="86" y="4"/>
                    <a:pt x="67" y="0"/>
                    <a:pt x="56" y="0"/>
                  </a:cubicBezTo>
                  <a:cubicBezTo>
                    <a:pt x="43" y="0"/>
                    <a:pt x="34" y="9"/>
                    <a:pt x="29" y="18"/>
                  </a:cubicBezTo>
                  <a:cubicBezTo>
                    <a:pt x="22" y="30"/>
                    <a:pt x="16" y="51"/>
                    <a:pt x="16" y="53"/>
                  </a:cubicBezTo>
                  <a:cubicBezTo>
                    <a:pt x="16" y="58"/>
                    <a:pt x="21" y="58"/>
                    <a:pt x="22" y="58"/>
                  </a:cubicBezTo>
                  <a:cubicBezTo>
                    <a:pt x="27" y="58"/>
                    <a:pt x="27" y="57"/>
                    <a:pt x="30" y="47"/>
                  </a:cubicBezTo>
                  <a:cubicBezTo>
                    <a:pt x="35" y="27"/>
                    <a:pt x="42" y="9"/>
                    <a:pt x="55" y="9"/>
                  </a:cubicBezTo>
                  <a:cubicBezTo>
                    <a:pt x="64" y="9"/>
                    <a:pt x="67" y="17"/>
                    <a:pt x="67" y="27"/>
                  </a:cubicBezTo>
                  <a:cubicBezTo>
                    <a:pt x="67" y="30"/>
                    <a:pt x="66" y="35"/>
                    <a:pt x="66" y="37"/>
                  </a:cubicBezTo>
                  <a:lnTo>
                    <a:pt x="26" y="196"/>
                  </a:lnTo>
                  <a:close/>
                  <a:moveTo>
                    <a:pt x="92" y="42"/>
                  </a:moveTo>
                  <a:cubicBezTo>
                    <a:pt x="112" y="15"/>
                    <a:pt x="130" y="9"/>
                    <a:pt x="141" y="9"/>
                  </a:cubicBezTo>
                  <a:cubicBezTo>
                    <a:pt x="154" y="9"/>
                    <a:pt x="166" y="20"/>
                    <a:pt x="166" y="43"/>
                  </a:cubicBezTo>
                  <a:cubicBezTo>
                    <a:pt x="166" y="58"/>
                    <a:pt x="158" y="93"/>
                    <a:pt x="148" y="113"/>
                  </a:cubicBezTo>
                  <a:cubicBezTo>
                    <a:pt x="139" y="131"/>
                    <a:pt x="122" y="147"/>
                    <a:pt x="104" y="147"/>
                  </a:cubicBezTo>
                  <a:cubicBezTo>
                    <a:pt x="80" y="147"/>
                    <a:pt x="73" y="120"/>
                    <a:pt x="73" y="117"/>
                  </a:cubicBezTo>
                  <a:cubicBezTo>
                    <a:pt x="73" y="116"/>
                    <a:pt x="74" y="113"/>
                    <a:pt x="74" y="112"/>
                  </a:cubicBezTo>
                  <a:lnTo>
                    <a:pt x="92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CBB240A-29EF-DB2E-01F1-ABC7AE59F6F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698751" y="2659063"/>
              <a:ext cx="87313" cy="538163"/>
            </a:xfrm>
            <a:custGeom>
              <a:avLst/>
              <a:gdLst>
                <a:gd name="T0" fmla="*/ 260 w 260"/>
                <a:gd name="T1" fmla="*/ 749 h 1496"/>
                <a:gd name="T2" fmla="*/ 157 w 260"/>
                <a:gd name="T3" fmla="*/ 201 h 1496"/>
                <a:gd name="T4" fmla="*/ 24 w 260"/>
                <a:gd name="T5" fmla="*/ 5 h 1496"/>
                <a:gd name="T6" fmla="*/ 11 w 260"/>
                <a:gd name="T7" fmla="*/ 0 h 1496"/>
                <a:gd name="T8" fmla="*/ 0 w 260"/>
                <a:gd name="T9" fmla="*/ 5 h 1496"/>
                <a:gd name="T10" fmla="*/ 3 w 260"/>
                <a:gd name="T11" fmla="*/ 11 h 1496"/>
                <a:gd name="T12" fmla="*/ 120 w 260"/>
                <a:gd name="T13" fmla="*/ 202 h 1496"/>
                <a:gd name="T14" fmla="*/ 212 w 260"/>
                <a:gd name="T15" fmla="*/ 748 h 1496"/>
                <a:gd name="T16" fmla="*/ 113 w 260"/>
                <a:gd name="T17" fmla="*/ 1311 h 1496"/>
                <a:gd name="T18" fmla="*/ 2 w 260"/>
                <a:gd name="T19" fmla="*/ 1487 h 1496"/>
                <a:gd name="T20" fmla="*/ 0 w 260"/>
                <a:gd name="T21" fmla="*/ 1491 h 1496"/>
                <a:gd name="T22" fmla="*/ 11 w 260"/>
                <a:gd name="T23" fmla="*/ 1496 h 1496"/>
                <a:gd name="T24" fmla="*/ 21 w 260"/>
                <a:gd name="T25" fmla="*/ 1495 h 1496"/>
                <a:gd name="T26" fmla="*/ 91 w 260"/>
                <a:gd name="T27" fmla="*/ 1410 h 1496"/>
                <a:gd name="T28" fmla="*/ 244 w 260"/>
                <a:gd name="T29" fmla="*/ 992 h 1496"/>
                <a:gd name="T30" fmla="*/ 260 w 260"/>
                <a:gd name="T31" fmla="*/ 749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1496">
                  <a:moveTo>
                    <a:pt x="260" y="749"/>
                  </a:moveTo>
                  <a:cubicBezTo>
                    <a:pt x="260" y="562"/>
                    <a:pt x="236" y="371"/>
                    <a:pt x="157" y="201"/>
                  </a:cubicBezTo>
                  <a:cubicBezTo>
                    <a:pt x="121" y="125"/>
                    <a:pt x="74" y="57"/>
                    <a:pt x="24" y="5"/>
                  </a:cubicBezTo>
                  <a:cubicBezTo>
                    <a:pt x="20" y="1"/>
                    <a:pt x="20" y="0"/>
                    <a:pt x="11" y="0"/>
                  </a:cubicBezTo>
                  <a:cubicBezTo>
                    <a:pt x="4" y="0"/>
                    <a:pt x="0" y="0"/>
                    <a:pt x="0" y="5"/>
                  </a:cubicBezTo>
                  <a:cubicBezTo>
                    <a:pt x="0" y="7"/>
                    <a:pt x="2" y="10"/>
                    <a:pt x="3" y="11"/>
                  </a:cubicBezTo>
                  <a:cubicBezTo>
                    <a:pt x="51" y="69"/>
                    <a:pt x="91" y="133"/>
                    <a:pt x="120" y="202"/>
                  </a:cubicBezTo>
                  <a:cubicBezTo>
                    <a:pt x="186" y="355"/>
                    <a:pt x="212" y="534"/>
                    <a:pt x="212" y="748"/>
                  </a:cubicBezTo>
                  <a:cubicBezTo>
                    <a:pt x="212" y="961"/>
                    <a:pt x="187" y="1147"/>
                    <a:pt x="113" y="1311"/>
                  </a:cubicBezTo>
                  <a:cubicBezTo>
                    <a:pt x="84" y="1374"/>
                    <a:pt x="46" y="1433"/>
                    <a:pt x="2" y="1487"/>
                  </a:cubicBezTo>
                  <a:cubicBezTo>
                    <a:pt x="2" y="1488"/>
                    <a:pt x="0" y="1490"/>
                    <a:pt x="0" y="1491"/>
                  </a:cubicBezTo>
                  <a:cubicBezTo>
                    <a:pt x="0" y="1496"/>
                    <a:pt x="4" y="1496"/>
                    <a:pt x="11" y="1496"/>
                  </a:cubicBezTo>
                  <a:cubicBezTo>
                    <a:pt x="19" y="1496"/>
                    <a:pt x="20" y="1496"/>
                    <a:pt x="21" y="1495"/>
                  </a:cubicBezTo>
                  <a:cubicBezTo>
                    <a:pt x="21" y="1495"/>
                    <a:pt x="52" y="1465"/>
                    <a:pt x="91" y="1410"/>
                  </a:cubicBezTo>
                  <a:cubicBezTo>
                    <a:pt x="178" y="1287"/>
                    <a:pt x="221" y="1141"/>
                    <a:pt x="244" y="992"/>
                  </a:cubicBezTo>
                  <a:cubicBezTo>
                    <a:pt x="256" y="912"/>
                    <a:pt x="260" y="830"/>
                    <a:pt x="260" y="7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59C750D-5ED5-EB91-3691-A3C5D245AB36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838451" y="2620963"/>
              <a:ext cx="42863" cy="82550"/>
            </a:xfrm>
            <a:custGeom>
              <a:avLst/>
              <a:gdLst>
                <a:gd name="T0" fmla="*/ 78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8 w 127"/>
                <a:gd name="T27" fmla="*/ 203 h 231"/>
                <a:gd name="T28" fmla="*/ 78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887D8E5A-5A30-D2AB-F143-441FDDC5CA2F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900364" y="2609850"/>
              <a:ext cx="50800" cy="125413"/>
            </a:xfrm>
            <a:custGeom>
              <a:avLst/>
              <a:gdLst>
                <a:gd name="T0" fmla="*/ 148 w 150"/>
                <a:gd name="T1" fmla="*/ 15 h 349"/>
                <a:gd name="T2" fmla="*/ 150 w 150"/>
                <a:gd name="T3" fmla="*/ 9 h 349"/>
                <a:gd name="T4" fmla="*/ 142 w 150"/>
                <a:gd name="T5" fmla="*/ 0 h 349"/>
                <a:gd name="T6" fmla="*/ 132 w 150"/>
                <a:gd name="T7" fmla="*/ 9 h 349"/>
                <a:gd name="T8" fmla="*/ 2 w 150"/>
                <a:gd name="T9" fmla="*/ 333 h 349"/>
                <a:gd name="T10" fmla="*/ 0 w 150"/>
                <a:gd name="T11" fmla="*/ 340 h 349"/>
                <a:gd name="T12" fmla="*/ 8 w 150"/>
                <a:gd name="T13" fmla="*/ 349 h 349"/>
                <a:gd name="T14" fmla="*/ 18 w 150"/>
                <a:gd name="T15" fmla="*/ 340 h 349"/>
                <a:gd name="T16" fmla="*/ 148 w 150"/>
                <a:gd name="T17" fmla="*/ 15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49">
                  <a:moveTo>
                    <a:pt x="148" y="15"/>
                  </a:moveTo>
                  <a:cubicBezTo>
                    <a:pt x="150" y="11"/>
                    <a:pt x="150" y="10"/>
                    <a:pt x="150" y="9"/>
                  </a:cubicBezTo>
                  <a:cubicBezTo>
                    <a:pt x="150" y="3"/>
                    <a:pt x="145" y="0"/>
                    <a:pt x="142" y="0"/>
                  </a:cubicBezTo>
                  <a:cubicBezTo>
                    <a:pt x="136" y="0"/>
                    <a:pt x="134" y="4"/>
                    <a:pt x="132" y="9"/>
                  </a:cubicBezTo>
                  <a:lnTo>
                    <a:pt x="2" y="333"/>
                  </a:lnTo>
                  <a:cubicBezTo>
                    <a:pt x="0" y="338"/>
                    <a:pt x="0" y="339"/>
                    <a:pt x="0" y="340"/>
                  </a:cubicBezTo>
                  <a:cubicBezTo>
                    <a:pt x="0" y="346"/>
                    <a:pt x="5" y="349"/>
                    <a:pt x="8" y="349"/>
                  </a:cubicBezTo>
                  <a:cubicBezTo>
                    <a:pt x="14" y="349"/>
                    <a:pt x="16" y="344"/>
                    <a:pt x="18" y="340"/>
                  </a:cubicBezTo>
                  <a:lnTo>
                    <a:pt x="148" y="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AA834F78-8018-0BE9-B5E3-1D61CAD41601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960689" y="2649538"/>
              <a:ext cx="65088" cy="79375"/>
            </a:xfrm>
            <a:custGeom>
              <a:avLst/>
              <a:gdLst>
                <a:gd name="T0" fmla="*/ 26 w 194"/>
                <a:gd name="T1" fmla="*/ 196 h 221"/>
                <a:gd name="T2" fmla="*/ 9 w 194"/>
                <a:gd name="T3" fmla="*/ 209 h 221"/>
                <a:gd name="T4" fmla="*/ 0 w 194"/>
                <a:gd name="T5" fmla="*/ 216 h 221"/>
                <a:gd name="T6" fmla="*/ 5 w 194"/>
                <a:gd name="T7" fmla="*/ 221 h 221"/>
                <a:gd name="T8" fmla="*/ 35 w 194"/>
                <a:gd name="T9" fmla="*/ 220 h 221"/>
                <a:gd name="T10" fmla="*/ 71 w 194"/>
                <a:gd name="T11" fmla="*/ 221 h 221"/>
                <a:gd name="T12" fmla="*/ 78 w 194"/>
                <a:gd name="T13" fmla="*/ 213 h 221"/>
                <a:gd name="T14" fmla="*/ 69 w 194"/>
                <a:gd name="T15" fmla="*/ 209 h 221"/>
                <a:gd name="T16" fmla="*/ 52 w 194"/>
                <a:gd name="T17" fmla="*/ 204 h 221"/>
                <a:gd name="T18" fmla="*/ 56 w 194"/>
                <a:gd name="T19" fmla="*/ 188 h 221"/>
                <a:gd name="T20" fmla="*/ 69 w 194"/>
                <a:gd name="T21" fmla="*/ 136 h 221"/>
                <a:gd name="T22" fmla="*/ 105 w 194"/>
                <a:gd name="T23" fmla="*/ 157 h 221"/>
                <a:gd name="T24" fmla="*/ 194 w 194"/>
                <a:gd name="T25" fmla="*/ 58 h 221"/>
                <a:gd name="T26" fmla="*/ 142 w 194"/>
                <a:gd name="T27" fmla="*/ 0 h 221"/>
                <a:gd name="T28" fmla="*/ 93 w 194"/>
                <a:gd name="T29" fmla="*/ 24 h 221"/>
                <a:gd name="T30" fmla="*/ 57 w 194"/>
                <a:gd name="T31" fmla="*/ 0 h 221"/>
                <a:gd name="T32" fmla="*/ 29 w 194"/>
                <a:gd name="T33" fmla="*/ 18 h 221"/>
                <a:gd name="T34" fmla="*/ 17 w 194"/>
                <a:gd name="T35" fmla="*/ 53 h 221"/>
                <a:gd name="T36" fmla="*/ 23 w 194"/>
                <a:gd name="T37" fmla="*/ 58 h 221"/>
                <a:gd name="T38" fmla="*/ 30 w 194"/>
                <a:gd name="T39" fmla="*/ 47 h 221"/>
                <a:gd name="T40" fmla="*/ 56 w 194"/>
                <a:gd name="T41" fmla="*/ 9 h 221"/>
                <a:gd name="T42" fmla="*/ 67 w 194"/>
                <a:gd name="T43" fmla="*/ 26 h 221"/>
                <a:gd name="T44" fmla="*/ 66 w 194"/>
                <a:gd name="T45" fmla="*/ 37 h 221"/>
                <a:gd name="T46" fmla="*/ 26 w 194"/>
                <a:gd name="T47" fmla="*/ 196 h 221"/>
                <a:gd name="T48" fmla="*/ 92 w 194"/>
                <a:gd name="T49" fmla="*/ 41 h 221"/>
                <a:gd name="T50" fmla="*/ 141 w 194"/>
                <a:gd name="T51" fmla="*/ 9 h 221"/>
                <a:gd name="T52" fmla="*/ 167 w 194"/>
                <a:gd name="T53" fmla="*/ 43 h 221"/>
                <a:gd name="T54" fmla="*/ 148 w 194"/>
                <a:gd name="T55" fmla="*/ 113 h 221"/>
                <a:gd name="T56" fmla="*/ 105 w 194"/>
                <a:gd name="T57" fmla="*/ 147 h 221"/>
                <a:gd name="T58" fmla="*/ 74 w 194"/>
                <a:gd name="T59" fmla="*/ 117 h 221"/>
                <a:gd name="T60" fmla="*/ 75 w 194"/>
                <a:gd name="T61" fmla="*/ 112 h 221"/>
                <a:gd name="T62" fmla="*/ 92 w 194"/>
                <a:gd name="T63" fmla="*/ 4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21">
                  <a:moveTo>
                    <a:pt x="26" y="196"/>
                  </a:moveTo>
                  <a:cubicBezTo>
                    <a:pt x="24" y="206"/>
                    <a:pt x="23" y="209"/>
                    <a:pt x="9" y="209"/>
                  </a:cubicBezTo>
                  <a:cubicBezTo>
                    <a:pt x="5" y="209"/>
                    <a:pt x="0" y="209"/>
                    <a:pt x="0" y="216"/>
                  </a:cubicBezTo>
                  <a:cubicBezTo>
                    <a:pt x="0" y="220"/>
                    <a:pt x="3" y="221"/>
                    <a:pt x="5" y="221"/>
                  </a:cubicBezTo>
                  <a:cubicBezTo>
                    <a:pt x="14" y="221"/>
                    <a:pt x="25" y="220"/>
                    <a:pt x="35" y="220"/>
                  </a:cubicBezTo>
                  <a:cubicBezTo>
                    <a:pt x="47" y="220"/>
                    <a:pt x="60" y="221"/>
                    <a:pt x="71" y="221"/>
                  </a:cubicBezTo>
                  <a:cubicBezTo>
                    <a:pt x="74" y="221"/>
                    <a:pt x="78" y="220"/>
                    <a:pt x="78" y="213"/>
                  </a:cubicBezTo>
                  <a:cubicBezTo>
                    <a:pt x="78" y="209"/>
                    <a:pt x="73" y="209"/>
                    <a:pt x="69" y="209"/>
                  </a:cubicBezTo>
                  <a:cubicBezTo>
                    <a:pt x="62" y="209"/>
                    <a:pt x="52" y="209"/>
                    <a:pt x="52" y="204"/>
                  </a:cubicBezTo>
                  <a:cubicBezTo>
                    <a:pt x="52" y="203"/>
                    <a:pt x="55" y="194"/>
                    <a:pt x="56" y="188"/>
                  </a:cubicBezTo>
                  <a:cubicBezTo>
                    <a:pt x="60" y="170"/>
                    <a:pt x="65" y="151"/>
                    <a:pt x="69" y="136"/>
                  </a:cubicBezTo>
                  <a:cubicBezTo>
                    <a:pt x="73" y="143"/>
                    <a:pt x="84" y="157"/>
                    <a:pt x="105" y="157"/>
                  </a:cubicBezTo>
                  <a:cubicBezTo>
                    <a:pt x="147" y="157"/>
                    <a:pt x="194" y="110"/>
                    <a:pt x="194" y="58"/>
                  </a:cubicBezTo>
                  <a:cubicBezTo>
                    <a:pt x="194" y="17"/>
                    <a:pt x="166" y="0"/>
                    <a:pt x="142" y="0"/>
                  </a:cubicBezTo>
                  <a:cubicBezTo>
                    <a:pt x="121" y="0"/>
                    <a:pt x="102" y="14"/>
                    <a:pt x="93" y="24"/>
                  </a:cubicBezTo>
                  <a:cubicBezTo>
                    <a:pt x="87" y="4"/>
                    <a:pt x="67" y="0"/>
                    <a:pt x="57" y="0"/>
                  </a:cubicBezTo>
                  <a:cubicBezTo>
                    <a:pt x="43" y="0"/>
                    <a:pt x="35" y="9"/>
                    <a:pt x="29" y="18"/>
                  </a:cubicBezTo>
                  <a:cubicBezTo>
                    <a:pt x="22" y="30"/>
                    <a:pt x="17" y="51"/>
                    <a:pt x="17" y="53"/>
                  </a:cubicBezTo>
                  <a:cubicBezTo>
                    <a:pt x="17" y="58"/>
                    <a:pt x="21" y="58"/>
                    <a:pt x="23" y="58"/>
                  </a:cubicBezTo>
                  <a:cubicBezTo>
                    <a:pt x="27" y="58"/>
                    <a:pt x="28" y="56"/>
                    <a:pt x="30" y="47"/>
                  </a:cubicBezTo>
                  <a:cubicBezTo>
                    <a:pt x="35" y="27"/>
                    <a:pt x="42" y="9"/>
                    <a:pt x="56" y="9"/>
                  </a:cubicBezTo>
                  <a:cubicBezTo>
                    <a:pt x="65" y="9"/>
                    <a:pt x="67" y="17"/>
                    <a:pt x="67" y="26"/>
                  </a:cubicBezTo>
                  <a:cubicBezTo>
                    <a:pt x="67" y="30"/>
                    <a:pt x="66" y="35"/>
                    <a:pt x="66" y="37"/>
                  </a:cubicBezTo>
                  <a:lnTo>
                    <a:pt x="26" y="196"/>
                  </a:lnTo>
                  <a:close/>
                  <a:moveTo>
                    <a:pt x="92" y="41"/>
                  </a:moveTo>
                  <a:cubicBezTo>
                    <a:pt x="113" y="15"/>
                    <a:pt x="130" y="9"/>
                    <a:pt x="141" y="9"/>
                  </a:cubicBezTo>
                  <a:cubicBezTo>
                    <a:pt x="155" y="9"/>
                    <a:pt x="167" y="19"/>
                    <a:pt x="167" y="43"/>
                  </a:cubicBezTo>
                  <a:cubicBezTo>
                    <a:pt x="167" y="58"/>
                    <a:pt x="159" y="93"/>
                    <a:pt x="148" y="113"/>
                  </a:cubicBezTo>
                  <a:cubicBezTo>
                    <a:pt x="140" y="130"/>
                    <a:pt x="123" y="147"/>
                    <a:pt x="105" y="147"/>
                  </a:cubicBezTo>
                  <a:cubicBezTo>
                    <a:pt x="80" y="147"/>
                    <a:pt x="74" y="120"/>
                    <a:pt x="74" y="117"/>
                  </a:cubicBezTo>
                  <a:cubicBezTo>
                    <a:pt x="74" y="115"/>
                    <a:pt x="74" y="113"/>
                    <a:pt x="75" y="112"/>
                  </a:cubicBezTo>
                  <a:lnTo>
                    <a:pt x="92" y="4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6A4A31D4-4FE3-6F98-F415-286CE0C29BAC}"/>
              </a:ext>
            </a:extLst>
          </p:cNvPr>
          <p:cNvSpPr txBox="1"/>
          <p:nvPr/>
        </p:nvSpPr>
        <p:spPr>
          <a:xfrm>
            <a:off x="487316" y="1831276"/>
            <a:ext cx="3950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Dados un vector </a:t>
            </a:r>
            <a:r>
              <a:rPr lang="es-ES" sz="1600" b="1" dirty="0">
                <a:solidFill>
                  <a:schemeClr val="tx2"/>
                </a:solidFill>
              </a:rPr>
              <a:t>v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R</a:t>
            </a:r>
            <a:r>
              <a:rPr lang="es-ES" sz="1600" baseline="30000" dirty="0">
                <a:solidFill>
                  <a:schemeClr val="tx2"/>
                </a:solidFill>
              </a:rPr>
              <a:t>n</a:t>
            </a:r>
            <a:r>
              <a:rPr lang="es-ES" sz="1600" dirty="0">
                <a:solidFill>
                  <a:schemeClr val="tx2"/>
                </a:solidFill>
              </a:rPr>
              <a:t> y </a:t>
            </a:r>
            <a:r>
              <a:rPr lang="es-ES" sz="1600" i="1" dirty="0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tx2"/>
                </a:solidFill>
                <a:latin typeface="SymbolPi" panose="02000500070000020004" pitchFamily="2" charset="0"/>
              </a:rPr>
              <a:t>Î </a:t>
            </a:r>
            <a:r>
              <a:rPr lang="es-ES" sz="1600" dirty="0">
                <a:solidFill>
                  <a:schemeClr val="tx2"/>
                </a:solidFill>
              </a:rPr>
              <a:t>N se define la norma </a:t>
            </a:r>
            <a:r>
              <a:rPr lang="es-ES" sz="1600" i="1" dirty="0" err="1">
                <a:solidFill>
                  <a:schemeClr val="tx2"/>
                </a:solidFill>
              </a:rPr>
              <a:t>L</a:t>
            </a:r>
            <a:r>
              <a:rPr lang="es-ES" sz="1600" i="1" baseline="30000" dirty="0" err="1">
                <a:solidFill>
                  <a:schemeClr val="tx2"/>
                </a:solidFill>
              </a:rPr>
              <a:t>p</a:t>
            </a:r>
            <a:r>
              <a:rPr lang="es-ES" sz="1600" dirty="0">
                <a:solidFill>
                  <a:schemeClr val="tx2"/>
                </a:solidFill>
              </a:rPr>
              <a:t> de </a:t>
            </a:r>
            <a:r>
              <a:rPr lang="es-ES" sz="1600" b="1" dirty="0">
                <a:solidFill>
                  <a:schemeClr val="tx2"/>
                </a:solidFill>
              </a:rPr>
              <a:t>v</a:t>
            </a:r>
            <a:r>
              <a:rPr lang="es-ES" sz="1600" dirty="0">
                <a:solidFill>
                  <a:schemeClr val="tx2"/>
                </a:solidFill>
              </a:rPr>
              <a:t> mediante: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xmlns="" id="{C8DCC89C-8FC8-C5E2-AA8A-0DFA32E2EAE0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263289" y="4891820"/>
            <a:ext cx="1955327" cy="4244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C06481DD-E0F9-3EF5-B4C9-4760E68DE882}"/>
              </a:ext>
            </a:extLst>
          </p:cNvPr>
          <p:cNvSpPr txBox="1"/>
          <p:nvPr/>
        </p:nvSpPr>
        <p:spPr>
          <a:xfrm>
            <a:off x="757623" y="4722543"/>
            <a:ext cx="250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Valores de salida múltiples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B0A7EA0F-1AD3-F3BD-DA08-153DE371BD50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3107419" y="4137746"/>
            <a:ext cx="1999153" cy="1692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526F8654-6FF3-4F57-014B-4AD80FE51189}"/>
              </a:ext>
            </a:extLst>
          </p:cNvPr>
          <p:cNvSpPr txBox="1"/>
          <p:nvPr/>
        </p:nvSpPr>
        <p:spPr>
          <a:xfrm>
            <a:off x="601753" y="3845358"/>
            <a:ext cx="250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Función que llama a otras funciones </a:t>
            </a:r>
          </a:p>
        </p:txBody>
      </p:sp>
    </p:spTree>
    <p:extLst>
      <p:ext uri="{BB962C8B-B14F-4D97-AF65-F5344CB8AC3E}">
        <p14:creationId xmlns:p14="http://schemas.microsoft.com/office/powerpoint/2010/main" val="108863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48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VARIABLES GLOBALES Y LOCALES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487315" y="1831276"/>
            <a:ext cx="1121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Cada función define un nuevo </a:t>
            </a:r>
            <a:r>
              <a:rPr lang="es-ES" sz="1600" b="1" dirty="0">
                <a:solidFill>
                  <a:schemeClr val="tx2"/>
                </a:solidFill>
              </a:rPr>
              <a:t>espacio de nombres (</a:t>
            </a:r>
            <a:r>
              <a:rPr lang="es-ES" sz="1600" b="1" dirty="0" err="1">
                <a:solidFill>
                  <a:schemeClr val="tx2"/>
                </a:solidFill>
              </a:rPr>
              <a:t>name</a:t>
            </a:r>
            <a:r>
              <a:rPr lang="es-ES" sz="1600" b="1" dirty="0">
                <a:solidFill>
                  <a:schemeClr val="tx2"/>
                </a:solidFill>
              </a:rPr>
              <a:t> </a:t>
            </a:r>
            <a:r>
              <a:rPr lang="es-ES" sz="1600" b="1" dirty="0" err="1">
                <a:solidFill>
                  <a:schemeClr val="tx2"/>
                </a:solidFill>
              </a:rPr>
              <a:t>space</a:t>
            </a:r>
            <a:r>
              <a:rPr lang="es-ES" sz="1600" b="1" dirty="0">
                <a:solidFill>
                  <a:schemeClr val="tx2"/>
                </a:solidFill>
              </a:rPr>
              <a:t>)</a:t>
            </a:r>
            <a:r>
              <a:rPr lang="es-ES" sz="1600" dirty="0">
                <a:solidFill>
                  <a:schemeClr val="tx2"/>
                </a:solidFill>
              </a:rPr>
              <a:t>, también llamado </a:t>
            </a:r>
            <a:r>
              <a:rPr lang="es-ES" sz="1600" b="1" dirty="0">
                <a:solidFill>
                  <a:schemeClr val="tx2"/>
                </a:solidFill>
              </a:rPr>
              <a:t>ámbito (</a:t>
            </a:r>
            <a:r>
              <a:rPr lang="es-ES" sz="1600" b="1" dirty="0" err="1">
                <a:solidFill>
                  <a:schemeClr val="tx2"/>
                </a:solidFill>
              </a:rPr>
              <a:t>scope</a:t>
            </a:r>
            <a:r>
              <a:rPr lang="es-ES" sz="1600" b="1" dirty="0">
                <a:solidFill>
                  <a:schemeClr val="tx2"/>
                </a:solidFill>
              </a:rPr>
              <a:t>)</a:t>
            </a:r>
            <a:r>
              <a:rPr lang="es-ES" sz="1600" dirty="0">
                <a:solidFill>
                  <a:schemeClr val="tx2"/>
                </a:solidFill>
              </a:rPr>
              <a:t>. Si queremos asignar valor a una variable en una función, pero no queremos que Python la considere local, debemos declararla como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global</a:t>
            </a:r>
            <a:r>
              <a:rPr lang="es-ES" sz="1600" dirty="0">
                <a:solidFill>
                  <a:schemeClr val="tx2"/>
                </a:solidFill>
              </a:rPr>
              <a:t> o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nonlocal</a:t>
            </a:r>
            <a:r>
              <a:rPr lang="es-ES" sz="1600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3BD48C18-178B-5ACC-33CC-7CFC57B53298}"/>
              </a:ext>
            </a:extLst>
          </p:cNvPr>
          <p:cNvSpPr txBox="1"/>
          <p:nvPr/>
        </p:nvSpPr>
        <p:spPr>
          <a:xfrm>
            <a:off x="2693695" y="2785383"/>
            <a:ext cx="2529860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x = x +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f(x)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'z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,z)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,y)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01F49071-7943-048A-E0C1-622F742F480C}"/>
              </a:ext>
            </a:extLst>
          </p:cNvPr>
          <p:cNvSpPr txBox="1"/>
          <p:nvPr/>
        </p:nvSpPr>
        <p:spPr>
          <a:xfrm>
            <a:off x="5505150" y="3675536"/>
            <a:ext cx="925253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4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 4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 2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xmlns="" id="{42B34CE4-CEB8-5DF0-D019-7DF0AA943F11}"/>
              </a:ext>
            </a:extLst>
          </p:cNvPr>
          <p:cNvSpPr/>
          <p:nvPr/>
        </p:nvSpPr>
        <p:spPr>
          <a:xfrm>
            <a:off x="2517625" y="4363140"/>
            <a:ext cx="176070" cy="465827"/>
          </a:xfrm>
          <a:prstGeom prst="leftBrace">
            <a:avLst>
              <a:gd name="adj1" fmla="val 8333"/>
              <a:gd name="adj2" fmla="val 5000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xmlns="" id="{75620612-CE43-FA54-C962-C5CD85B64E74}"/>
              </a:ext>
            </a:extLst>
          </p:cNvPr>
          <p:cNvSpPr/>
          <p:nvPr/>
        </p:nvSpPr>
        <p:spPr>
          <a:xfrm>
            <a:off x="3021700" y="3127907"/>
            <a:ext cx="176070" cy="465827"/>
          </a:xfrm>
          <a:prstGeom prst="leftBrace">
            <a:avLst>
              <a:gd name="adj1" fmla="val 8333"/>
              <a:gd name="adj2" fmla="val 5000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C231702B-6C97-61DB-1FA6-14E17669841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194801" y="3360825"/>
            <a:ext cx="82689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B29A4108-F33F-D47A-ED2A-D07A9E6D35A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778761" y="4596053"/>
            <a:ext cx="738864" cy="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8882234A-9460-5912-E675-D234DED8C706}"/>
              </a:ext>
            </a:extLst>
          </p:cNvPr>
          <p:cNvSpPr txBox="1"/>
          <p:nvPr/>
        </p:nvSpPr>
        <p:spPr>
          <a:xfrm>
            <a:off x="0" y="3170366"/>
            <a:ext cx="219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Nuevas variables locales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030E8407-0581-A6EB-12E1-86FF84C4B694}"/>
              </a:ext>
            </a:extLst>
          </p:cNvPr>
          <p:cNvSpPr txBox="1"/>
          <p:nvPr/>
        </p:nvSpPr>
        <p:spPr>
          <a:xfrm>
            <a:off x="83267" y="4414200"/>
            <a:ext cx="1695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Variables globales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87A2C2E6-7FF4-8916-C6CA-249BF44932B9}"/>
              </a:ext>
            </a:extLst>
          </p:cNvPr>
          <p:cNvSpPr txBox="1"/>
          <p:nvPr/>
        </p:nvSpPr>
        <p:spPr>
          <a:xfrm>
            <a:off x="7144515" y="2785383"/>
            <a:ext cx="2529860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global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x = x +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f(x)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'z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,z)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 = </a:t>
            </a:r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,y)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01B10067-EB1F-D5F9-726A-7B17682A07B6}"/>
              </a:ext>
            </a:extLst>
          </p:cNvPr>
          <p:cNvSpPr txBox="1"/>
          <p:nvPr/>
        </p:nvSpPr>
        <p:spPr>
          <a:xfrm>
            <a:off x="9950612" y="3675536"/>
            <a:ext cx="925253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5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 5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 2</a:t>
            </a:r>
          </a:p>
        </p:txBody>
      </p:sp>
    </p:spTree>
    <p:extLst>
      <p:ext uri="{BB962C8B-B14F-4D97-AF65-F5344CB8AC3E}">
        <p14:creationId xmlns:p14="http://schemas.microsoft.com/office/powerpoint/2010/main" val="61673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448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VARIABLES GLOBALES Y LOCALES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487315" y="1831276"/>
            <a:ext cx="1121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tx2"/>
                </a:solidFill>
              </a:rPr>
              <a:t>Cada función define un nuevo </a:t>
            </a:r>
            <a:r>
              <a:rPr lang="es-ES" sz="1600" b="1" dirty="0">
                <a:solidFill>
                  <a:schemeClr val="tx2"/>
                </a:solidFill>
              </a:rPr>
              <a:t>espacio de nombres (</a:t>
            </a:r>
            <a:r>
              <a:rPr lang="es-ES" sz="1600" b="1" dirty="0" err="1">
                <a:solidFill>
                  <a:schemeClr val="tx2"/>
                </a:solidFill>
              </a:rPr>
              <a:t>name</a:t>
            </a:r>
            <a:r>
              <a:rPr lang="es-ES" sz="1600" b="1" dirty="0">
                <a:solidFill>
                  <a:schemeClr val="tx2"/>
                </a:solidFill>
              </a:rPr>
              <a:t> </a:t>
            </a:r>
            <a:r>
              <a:rPr lang="es-ES" sz="1600" b="1" dirty="0" err="1">
                <a:solidFill>
                  <a:schemeClr val="tx2"/>
                </a:solidFill>
              </a:rPr>
              <a:t>space</a:t>
            </a:r>
            <a:r>
              <a:rPr lang="es-ES" sz="1600" b="1" dirty="0">
                <a:solidFill>
                  <a:schemeClr val="tx2"/>
                </a:solidFill>
              </a:rPr>
              <a:t>)</a:t>
            </a:r>
            <a:r>
              <a:rPr lang="es-ES" sz="1600" dirty="0">
                <a:solidFill>
                  <a:schemeClr val="tx2"/>
                </a:solidFill>
              </a:rPr>
              <a:t>, también llamado </a:t>
            </a:r>
            <a:r>
              <a:rPr lang="es-ES" sz="1600" b="1" dirty="0">
                <a:solidFill>
                  <a:schemeClr val="tx2"/>
                </a:solidFill>
              </a:rPr>
              <a:t>ámbito (</a:t>
            </a:r>
            <a:r>
              <a:rPr lang="es-ES" sz="1600" b="1" dirty="0" err="1">
                <a:solidFill>
                  <a:schemeClr val="tx2"/>
                </a:solidFill>
              </a:rPr>
              <a:t>scope</a:t>
            </a:r>
            <a:r>
              <a:rPr lang="es-ES" sz="1600" b="1" dirty="0">
                <a:solidFill>
                  <a:schemeClr val="tx2"/>
                </a:solidFill>
              </a:rPr>
              <a:t>)</a:t>
            </a:r>
            <a:r>
              <a:rPr lang="es-ES" sz="1600" dirty="0">
                <a:solidFill>
                  <a:schemeClr val="tx2"/>
                </a:solidFill>
              </a:rPr>
              <a:t>. Si queremos asignar valor a una variable en una función, pero no queremos que Python la considere local, debemos declararla como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global</a:t>
            </a:r>
            <a:r>
              <a:rPr lang="es-ES" sz="1600" dirty="0">
                <a:solidFill>
                  <a:schemeClr val="tx2"/>
                </a:solidFill>
              </a:rPr>
              <a:t> o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nonlocal</a:t>
            </a:r>
            <a:r>
              <a:rPr lang="es-ES" sz="1600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8882234A-9460-5912-E675-D234DED8C706}"/>
              </a:ext>
            </a:extLst>
          </p:cNvPr>
          <p:cNvSpPr txBox="1"/>
          <p:nvPr/>
        </p:nvSpPr>
        <p:spPr>
          <a:xfrm>
            <a:off x="6478438" y="3189899"/>
            <a:ext cx="522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dirty="0">
                <a:solidFill>
                  <a:schemeClr val="tx2"/>
                </a:solidFill>
              </a:rPr>
              <a:t>El calificativo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global</a:t>
            </a:r>
            <a:r>
              <a:rPr lang="es-ES" sz="1600" dirty="0">
                <a:solidFill>
                  <a:schemeClr val="tx2"/>
                </a:solidFill>
              </a:rPr>
              <a:t> solo puede usarse para variables globales a nivel de módulo. Para poder modificar la variable a nivel de función, necesitamos un nuevo calificador: </a:t>
            </a:r>
            <a:r>
              <a:rPr lang="es-E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nonlocal</a:t>
            </a:r>
            <a:r>
              <a:rPr lang="es-ES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87A2C2E6-7FF4-8916-C6CA-249BF44932B9}"/>
              </a:ext>
            </a:extLst>
          </p:cNvPr>
          <p:cNvSpPr txBox="1"/>
          <p:nvPr/>
        </p:nvSpPr>
        <p:spPr>
          <a:xfrm>
            <a:off x="1246440" y="2333685"/>
            <a:ext cx="2653290" cy="4524315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nonlocal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 + y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x = g(x)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,y)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s-ES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x</a:t>
            </a:r>
          </a:p>
          <a:p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</a:t>
            </a:r>
            <a:r>
              <a:rPr lang="es-E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f(x)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'z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,z)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'x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,x)</a:t>
            </a:r>
          </a:p>
          <a:p>
            <a:r>
              <a:rPr lang="es-ES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s-E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'y = '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,y)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01B10067-EB1F-D5F9-726A-7B17682A07B6}"/>
              </a:ext>
            </a:extLst>
          </p:cNvPr>
          <p:cNvSpPr txBox="1"/>
          <p:nvPr/>
        </p:nvSpPr>
        <p:spPr>
          <a:xfrm>
            <a:off x="4317563" y="4072617"/>
            <a:ext cx="925253" cy="1323439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6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 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 6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 3</a:t>
            </a:r>
          </a:p>
          <a:p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 2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C231702B-6C97-61DB-1FA6-14E17669841B}"/>
              </a:ext>
            </a:extLst>
          </p:cNvPr>
          <p:cNvCxnSpPr>
            <a:cxnSpLocks/>
          </p:cNvCxnSpPr>
          <p:nvPr/>
        </p:nvCxnSpPr>
        <p:spPr>
          <a:xfrm>
            <a:off x="3648974" y="3053751"/>
            <a:ext cx="2829464" cy="2722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EN PYTHON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93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FUNCIONES COMO ARGUMENTOS A FUNCIONES Y FUNCIONES RECURSIVAS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87A2C2E6-7FF4-8916-C6CA-249BF44932B9}"/>
              </a:ext>
            </a:extLst>
          </p:cNvPr>
          <p:cNvSpPr txBox="1"/>
          <p:nvPr/>
        </p:nvSpPr>
        <p:spPr>
          <a:xfrm>
            <a:off x="487315" y="2349068"/>
            <a:ext cx="3517310" cy="304698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 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21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a*x + b</a:t>
            </a: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b 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a*x + b</a:t>
            </a: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 = -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'f(g(1)) = '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,f(g(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'g(f(1)) = '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,g(f(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01B10067-EB1F-D5F9-726A-7B17682A07B6}"/>
              </a:ext>
            </a:extLst>
          </p:cNvPr>
          <p:cNvSpPr txBox="1"/>
          <p:nvPr/>
        </p:nvSpPr>
        <p:spPr>
          <a:xfrm>
            <a:off x="1166187" y="5621460"/>
            <a:ext cx="2159566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f(g(1)) =  484.7</a:t>
            </a:r>
          </a:p>
          <a:p>
            <a:r>
              <a:rPr lang="da-DK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g(f(1)) =  373.2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AFC7A5D-3BD8-FE49-5D7A-6465E09806E5}"/>
              </a:ext>
            </a:extLst>
          </p:cNvPr>
          <p:cNvSpPr txBox="1"/>
          <p:nvPr/>
        </p:nvSpPr>
        <p:spPr>
          <a:xfrm>
            <a:off x="4504350" y="2349068"/>
            <a:ext cx="3023585" cy="2308324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pt-BR" sz="1600" dirty="0" err="1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fact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(n):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res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 &gt;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res = res * n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n -=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pt-B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res</a:t>
            </a:r>
          </a:p>
          <a:p>
            <a:endParaRPr lang="pt-B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pt-B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pt-B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</a:t>
            </a:r>
            <a:r>
              <a:rPr lang="pt-B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'! = '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pt-B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fact</a:t>
            </a:r>
            <a:r>
              <a:rPr lang="pt-B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7C941EF3-435E-9F86-F5C7-F87A9B7F5165}"/>
              </a:ext>
            </a:extLst>
          </p:cNvPr>
          <p:cNvSpPr txBox="1"/>
          <p:nvPr/>
        </p:nvSpPr>
        <p:spPr>
          <a:xfrm>
            <a:off x="8027660" y="2349068"/>
            <a:ext cx="3023585" cy="181588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dirty="0">
                <a:solidFill>
                  <a:srgbClr val="57D6E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fact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(n):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 ==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 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return 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n*fact(n-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 = </a:t>
            </a:r>
            <a:r>
              <a:rPr lang="en-US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r>
              <a:rPr lang="en-US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</a:t>
            </a:r>
            <a:r>
              <a:rPr lang="en-US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'! = '</a:t>
            </a:r>
            <a:r>
              <a:rPr lang="en-U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,fact(n))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E7E8472B-2AAD-5AF9-0063-235CA3BE654B}"/>
              </a:ext>
            </a:extLst>
          </p:cNvPr>
          <p:cNvSpPr txBox="1"/>
          <p:nvPr/>
        </p:nvSpPr>
        <p:spPr>
          <a:xfrm>
            <a:off x="5306653" y="4934555"/>
            <a:ext cx="1418978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! =  120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D9AF2B5D-E4BF-7D27-A522-5F322C10756A}"/>
              </a:ext>
            </a:extLst>
          </p:cNvPr>
          <p:cNvSpPr txBox="1"/>
          <p:nvPr/>
        </p:nvSpPr>
        <p:spPr>
          <a:xfrm>
            <a:off x="8829963" y="4409119"/>
            <a:ext cx="1418978" cy="338554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! =  120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88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,36499"/>
  <p:tag name="ORIGINALWIDTH" val="100,6624"/>
  <p:tag name="LATEXADDIN" val="\documentclass{article}&#10;\usepackage{amsmath}&#10;\usepackage{mathtools}&#10;\pagestyle{empty}&#10;\begin{document}&#10;&#10;\begin{align*}&#10;\text{sinc}(x) = \begin{dcases}&#10;                 \dfrac{\sin(x)}{x}, &amp; \text{si }x\neq 0 \\&#10;                 1,                  &amp; \text{si }x = 0&#10;           \end{dcases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591235"/>
  <p:tag name="ORIGINALWIDTH" val="2,667081"/>
  <p:tag name="EMFCHILD" val="Verdader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,18247"/>
  <p:tag name="ORIGINALWIDTH" val="2,590855"/>
  <p:tag name="EMFCHILD" val="Verdader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518265"/>
  <p:tag name="ORIGINALWIDTH" val="2,667081"/>
  <p:tag name="EMFCHILD" val="Verdader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2,590855"/>
  <p:tag name="EMFCHILD" val="Verdader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547441"/>
  <p:tag name="ORIGINALWIDTH" val="1,752661"/>
  <p:tag name="EMFCHILD" val="Verdader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49632"/>
  <p:tag name="ORIGINALWIDTH" val="4,03871"/>
  <p:tag name="EMFCHILD" val="Verdader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321161"/>
  <p:tag name="ORIGINALWIDTH" val="1,828839"/>
  <p:tag name="EMFCHILD" val="Verdader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22648"/>
  <p:tag name="ORIGINALWIDTH" val="3,962484"/>
  <p:tag name="EMFCHILD" val="Verdader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321161"/>
  <p:tag name="ORIGINALWIDTH" val="1,828839"/>
  <p:tag name="EMFCHILD" val="Verdader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3649862"/>
  <p:tag name="ORIGINALWIDTH" val="20,42203"/>
  <p:tag name="EMFCHILD" val="Verdader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2,667081"/>
  <p:tag name="LATEXADDIN" val="\documentclass{article}&#10;\usepackage{amsmath}&#10;\usepackage{mathtools}&#10;\pagestyle{empty}&#10;\begin{document}&#10;&#10;\begin{align*}&#10;\text{sinc}(x) = \begin{dcases}&#10;                 \dfrac{\sin(x)}{x}, &amp; \text{si }x\neq 0 \\&#10;                 1,                  &amp; \text{si }x = 0&#10;           \end{dcases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  <p:tag name="EMFCHILD" val="Verdader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3,962484"/>
  <p:tag name="EMFCHILD" val="Verdader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48175"/>
  <p:tag name="ORIGINALWIDTH" val="0,9144194"/>
  <p:tag name="EMFCHILD" val="Verdader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2,590855"/>
  <p:tag name="EMFCHILD" val="Verdader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547441"/>
  <p:tag name="ORIGINALWIDTH" val="1,752661"/>
  <p:tag name="EMFCHILD" val="Verdader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22648"/>
  <p:tag name="ORIGINALWIDTH" val="3,962484"/>
  <p:tag name="EMFCHILD" val="Verdader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,73722"/>
  <p:tag name="ORIGINALWIDTH" val="3,962484"/>
  <p:tag name="EMFCHILD" val="Verdader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897809"/>
  <p:tag name="ORIGINALWIDTH" val="5,257936"/>
  <p:tag name="EMFCHILD" val="Verdader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766442"/>
  <p:tag name="ORIGINALWIDTH" val="3,352871"/>
  <p:tag name="EMFCHILD" val="Verdader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547441"/>
  <p:tag name="ORIGINALWIDTH" val="2,590855"/>
  <p:tag name="EMFCHILD" val="Verdader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48175"/>
  <p:tag name="ORIGINALWIDTH" val="0,990645"/>
  <p:tag name="EMFCHILD" val="Verdader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20457"/>
  <p:tag name="ORIGINALWIDTH" val="1,752661"/>
  <p:tag name="EMFCHILD" val="Verdader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2,590855"/>
  <p:tag name="EMFCHILD" val="Verdader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20457"/>
  <p:tag name="ORIGINALWIDTH" val="1,752661"/>
  <p:tag name="EMFCHILD" val="Verdader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3,962484"/>
  <p:tag name="EMFCHILD" val="Verdader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897809"/>
  <p:tag name="ORIGINALWIDTH" val="5,257936"/>
  <p:tag name="EMFCHILD" val="Verdader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93427"/>
  <p:tag name="ORIGINALWIDTH" val="3,352871"/>
  <p:tag name="EMFCHILD" val="Verdader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,6827"/>
  <p:tag name="ORIGINALWIDTH" val="76,76006"/>
  <p:tag name="LATEXADDIN" val="\documentclass{article}&#10;\usepackage{amsmath}&#10;\usepackage{mathtools}&#10;\pagestyle{empty}&#10;\begin{document}&#10;&#10;\begin{align*}&#10;||\mathbf{v}||_p = \left(\sum_{i=1}^{n}|v_i|^p\right)^{1/p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LATEXADDIN" val="\documentclass{article}&#10;\usepackage{amsmath}&#10;\usepackage{mathtools}&#10;\pagestyle{empty}&#10;\begin{document}&#10;&#10;\begin{align*}&#10;||\mathbf{v}||_p = \left(\sum_{i=1}^{n}|v_i|^p\right)^{1/p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  <p:tag name="EMFCHILD" val="Verdadero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4,466336"/>
  <p:tag name="EMFCHILD" val="Verdader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22648"/>
  <p:tag name="ORIGINALWIDTH" val="4,03871"/>
  <p:tag name="EMFCHILD" val="Verdader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874997"/>
  <p:tag name="ORIGINALWIDTH" val="5,299015"/>
  <p:tag name="EMFCHILD" val="Verdader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,4471"/>
  <p:tag name="ORIGINALWIDTH" val="4,163535"/>
  <p:tag name="EMFCHILD" val="Verdadero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59615"/>
  <p:tag name="ORIGINALWIDTH" val="3,406533"/>
  <p:tag name="EMFCHILD" val="Verdader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,39421"/>
  <p:tag name="ORIGINALWIDTH" val="10,59803"/>
  <p:tag name="EMFCHILD" val="Verdader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22132"/>
  <p:tag name="ORIGINALWIDTH" val="1,665405"/>
  <p:tag name="EMFCHILD" val="Verdader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514444"/>
  <p:tag name="ORIGINALWIDTH" val="4,163535"/>
  <p:tag name="EMFCHILD" val="Verdader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49994"/>
  <p:tag name="ORIGINALWIDTH" val="2,043929"/>
  <p:tag name="EMFCHILD" val="Verdader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3,048065"/>
  <p:tag name="EMFCHILD" val="Verdader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77902"/>
  <p:tag name="ORIGINALWIDTH" val="3,482209"/>
  <p:tag name="EMFCHILD" val="Verdader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22132"/>
  <p:tag name="ORIGINALWIDTH" val="1,665405"/>
  <p:tag name="EMFCHILD" val="Verdader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,4471"/>
  <p:tag name="ORIGINALWIDTH" val="4,163535"/>
  <p:tag name="EMFCHILD" val="Verdader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49994"/>
  <p:tag name="ORIGINALWIDTH" val="2,043929"/>
  <p:tag name="EMFCHILD" val="Verdader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97129"/>
  <p:tag name="ORIGINALWIDTH" val="2,422407"/>
  <p:tag name="EMFCHILD" val="Verdader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,6827"/>
  <p:tag name="ORIGINALWIDTH" val="76,76006"/>
  <p:tag name="LATEXADDIN" val="\documentclass{article}&#10;\usepackage{amsmath}&#10;\usepackage{mathtools}&#10;\pagestyle{empty}&#10;\begin{document}&#10;&#10;\begin{align*}&#10;||\mathbf{v}||_p = \left(\sum_{i=1}^{n}|v_i|^p\right)^{1/p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LATEXADDIN" val="\documentclass{article}&#10;\usepackage{amsmath}&#10;\usepackage{mathtools}&#10;\pagestyle{empty}&#10;\begin{document}&#10;&#10;\begin{align*}&#10;||\mathbf{v}||_p = \left(\sum_{i=1}^{n}|v_i|^p\right)^{1/p}&#10;\end{align*}&#10;&#10;\end{document}"/>
  <p:tag name="IGUANATEXSIZE" val="16"/>
  <p:tag name="IGUANATEXCURSOR" val="6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1"/>
  <p:tag name="EMFCHILD" val="Verdader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321161"/>
  <p:tag name="ORIGINALWIDTH" val="1,828839"/>
  <p:tag name="EMFCHILD" val="Verdader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4,466336"/>
  <p:tag name="EMFCHILD" val="Verdader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874997"/>
  <p:tag name="ORIGINALWIDTH" val="5,299015"/>
  <p:tag name="EMFCHILD" val="Verdader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,4471"/>
  <p:tag name="ORIGINALWIDTH" val="4,163535"/>
  <p:tag name="EMFCHILD" val="Verdader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59615"/>
  <p:tag name="ORIGINALWIDTH" val="3,406533"/>
  <p:tag name="EMFCHILD" val="Verdader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,39421"/>
  <p:tag name="ORIGINALWIDTH" val="10,59803"/>
  <p:tag name="EMFCHILD" val="Verdader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22132"/>
  <p:tag name="ORIGINALWIDTH" val="1,665405"/>
  <p:tag name="EMFCHILD" val="Verdader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95618"/>
  <p:tag name="ORIGINALWIDTH" val="3,962484"/>
  <p:tag name="EMFCHILD" val="Verdader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514444"/>
  <p:tag name="ORIGINALWIDTH" val="4,163535"/>
  <p:tag name="EMFCHILD" val="Verdadero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49994"/>
  <p:tag name="ORIGINALWIDTH" val="2,043929"/>
  <p:tag name="EMFCHILD" val="Verdader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77902"/>
  <p:tag name="ORIGINALWIDTH" val="3,482209"/>
  <p:tag name="EMFCHILD" val="Verdader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22132"/>
  <p:tag name="ORIGINALWIDTH" val="1,665405"/>
  <p:tag name="EMFCHILD" val="Verdader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149049"/>
  <p:tag name="ORIGINALWIDTH" val="0,3028008"/>
  <p:tag name="EMFCHILD" val="Verdader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,4471"/>
  <p:tag name="ORIGINALWIDTH" val="4,163535"/>
  <p:tag name="EMFCHILD" val="Verdadero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749994"/>
  <p:tag name="ORIGINALWIDTH" val="2,043929"/>
  <p:tag name="EMFCHILD" val="Verdadero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697129"/>
  <p:tag name="ORIGINALWIDTH" val="2,422407"/>
  <p:tag name="EMFCHILD" val="Verdader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,321161"/>
  <p:tag name="ORIGINALWIDTH" val="1,828839"/>
  <p:tag name="EMFCHILD" val="Verdadero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605764"/>
  <p:tag name="ORIGINALWIDTH" val="3,103732"/>
  <p:tag name="EMFCHILD" val="Verdader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,970824"/>
  <p:tag name="ORIGINALWIDTH" val="5,257936"/>
  <p:tag name="EMFCHILD" val="Verdadero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A4581EECA194894DC492FB001E395" ma:contentTypeVersion="4" ma:contentTypeDescription="Create a new document." ma:contentTypeScope="" ma:versionID="dda3882893707bc253b403ce6fd982d1">
  <xsd:schema xmlns:xsd="http://www.w3.org/2001/XMLSchema" xmlns:xs="http://www.w3.org/2001/XMLSchema" xmlns:p="http://schemas.microsoft.com/office/2006/metadata/properties" xmlns:ns2="7b0348f0-faff-4a1e-bcb0-444c6f3e4e78" targetNamespace="http://schemas.microsoft.com/office/2006/metadata/properties" ma:root="true" ma:fieldsID="cff3cc4b238879a264e8489625520644" ns2:_="">
    <xsd:import namespace="7b0348f0-faff-4a1e-bcb0-444c6f3e4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348f0-faff-4a1e-bcb0-444c6f3e4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36CA7E-7C9C-41D3-B9C8-C11045297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0348f0-faff-4a1e-bcb0-444c6f3e4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21420C-DA56-4A03-88E6-00B7F24FD9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68AE3-AEE0-4A9E-B05B-8CA3600C885E}">
  <ds:schemaRefs>
    <ds:schemaRef ds:uri="7b0348f0-faff-4a1e-bcb0-444c6f3e4e78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13172</TotalTime>
  <Words>2417</Words>
  <Application>Microsoft Office PowerPoint</Application>
  <PresentationFormat>Panorámica</PresentationFormat>
  <Paragraphs>430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3" baseType="lpstr">
      <vt:lpstr>Arial</vt:lpstr>
      <vt:lpstr>Arial (cuerpo)</vt:lpstr>
      <vt:lpstr>Arial (Titulos)</vt:lpstr>
      <vt:lpstr>Arial Rounded MT Bold</vt:lpstr>
      <vt:lpstr>Calibri</vt:lpstr>
      <vt:lpstr>Calibri Light</vt:lpstr>
      <vt:lpstr>Cambria Math</vt:lpstr>
      <vt:lpstr>Consolas</vt:lpstr>
      <vt:lpstr>Courier New</vt:lpstr>
      <vt:lpstr>DejaVu Sans Mono</vt:lpstr>
      <vt:lpstr>Segoe UI</vt:lpstr>
      <vt:lpstr>SymbolPi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de Vicente</dc:creator>
  <cp:lastModifiedBy>Cuenta Microsoft</cp:lastModifiedBy>
  <cp:revision>85</cp:revision>
  <dcterms:created xsi:type="dcterms:W3CDTF">2022-07-21T07:14:48Z</dcterms:created>
  <dcterms:modified xsi:type="dcterms:W3CDTF">2022-11-13T19:10:19Z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0x010100046A4581EECA194894DC492FB001E395</vt:lpwstr>
  </property>
</Properties>
</file>