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6" r:id="rId5"/>
    <p:sldId id="279" r:id="rId6"/>
    <p:sldId id="278" r:id="rId7"/>
    <p:sldId id="257" r:id="rId8"/>
    <p:sldId id="280" r:id="rId9"/>
    <p:sldId id="258" r:id="rId10"/>
    <p:sldId id="281" r:id="rId11"/>
    <p:sldId id="27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686"/>
    <a:srgbClr val="FAED5C"/>
    <a:srgbClr val="C670E0"/>
    <a:srgbClr val="FFFFFF"/>
    <a:srgbClr val="FAB16C"/>
    <a:srgbClr val="999999"/>
    <a:srgbClr val="AF00DB"/>
    <a:srgbClr val="19232D"/>
    <a:srgbClr val="EE6772"/>
    <a:srgbClr val="57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42F66-D88E-432C-9EE9-E7D4D6456C72}" type="datetimeFigureOut">
              <a:rPr lang="es-ES" smtClean="0"/>
              <a:t>15/01/2023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BC7B-D379-4ABB-AA1F-F445A72D26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87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C6C38-22BF-44EC-ADF5-D454266E1FE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C98D67-440E-4225-BFA9-0FB712B85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B11E236-0670-4060-99F3-1FF261DF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D026E13-0BDE-4617-93F7-CBAE8E6C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C9DB-9D9B-4473-9E39-4605542E827F}" type="datetime1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B49B341-01F8-47C9-B534-F658A0F7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B3D8F0-5C52-4974-9734-C7DEA20C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0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E09437A-7B02-430B-B72D-C4D3D965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73F37DF4-5350-47FA-B094-00582531A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80DEA5E6-0D31-4FE5-8EDA-B05790DD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0C00D-70D1-40DD-9CFC-FB42F3A0D860}" type="datetime1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4F96ADC-77B8-4E03-965A-2B9404B1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642FC30-0521-4521-BB00-7BFC0A8A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1EB38B8F-B134-476E-ADB8-CB81452AE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A712611B-B003-451E-8E2D-5F6427765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1343C29-F01B-4B2B-8C18-58AC382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CB4FA-7F3C-4698-AD4A-28A2EAC6E829}" type="datetime1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60F1F84-404C-4BF4-9E29-D4BB42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F7EFF26-342D-48A0-BF26-D36A3E7B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13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6D592BB-6BBE-481F-AF70-419ED168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5E6B67-111C-4DE8-8CEB-79D4CD4B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AA6A4F3-9675-4A71-878A-F150DD28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42DC-DB9B-4DD7-BE3D-ECDE963BC306}" type="datetime1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42AE33E-81A4-4A75-8E87-E391E23B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C5D9E72-0A43-4B74-8741-85B4C5D9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9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6C530A-A7B5-4DE5-A53F-CFA6F73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79D0D92-8196-4786-837B-E58C6A5E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4533CEA-EDD2-4463-8655-9658739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1C97-0192-45B5-A87D-1D346E63B122}" type="datetime1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EF9ECDB4-7B45-43A9-AB7A-229EF74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1F2E1026-2BEC-4F43-A9CA-2C16F3F4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C2FF52-794F-412D-A840-73775A84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25E0642-241B-4E1D-8EC3-BC3C5601B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6FCD4E2A-03BD-47C6-A755-B8C7061E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870E217-48C0-44D8-B57E-990DBBF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1F8F-A6EC-4D9E-9C2E-2485F33BB277}" type="datetime1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6EF4BAC-23F5-4FEF-87FB-6EF1100B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CB04F615-FE39-4954-A52D-0DB1B82D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7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B5827B-E7D8-42F9-8827-7669961C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51D7B3E5-2661-457C-9DF3-DDC68512F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AEAFD543-A671-429F-8CD1-1C17A2EEB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62C62449-C2FD-4D16-B9ED-26A380011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78263CC-25D9-48CC-995B-1D491827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2CD1248-A53B-4D8E-91B4-6D15B4F1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6441-02A1-43F7-BFE5-3860B44C4E9E}" type="datetime1">
              <a:rPr lang="es-ES" smtClean="0"/>
              <a:t>15/01/2023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EC063371-EB49-4FC7-9DF7-9467098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F0AFF569-4235-4726-B6E1-E9B59F00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7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D2001E6-584C-48D5-AFD5-813F0BC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933EA412-689B-49A5-9AFF-3046F356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F54-44C2-4B1C-AC07-9DDD58761D54}" type="datetime1">
              <a:rPr lang="es-ES" smtClean="0"/>
              <a:t>15/01/2023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D41C214-E5D1-4EF0-8791-7278C6A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F06A1A67-A527-4AEF-9831-4C21DAEB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8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71100E8-438B-4487-8C7C-CB469BB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D919-F0F0-44E3-ADB3-AAF3333FBD7B}" type="datetime1">
              <a:rPr lang="es-ES" smtClean="0"/>
              <a:t>15/01/2023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5AAD808F-9598-45C0-B163-9A831E95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DF2B758D-4AF3-4F74-BC11-4EF3DB36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3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BCB4B7-4920-4695-9855-71E26B48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3E4082C-83DB-444B-A3A7-F7A07F0E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89C3B54-A725-454B-840C-BF4F0B29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8648D7-6334-4C32-BA04-27A0B86C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F4F35-5354-4484-A328-32D13B540887}" type="datetime1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B59D4841-F586-4329-9B3A-D7CD1CDE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BD8E23A-992E-472E-B2AB-D9804300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34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DF324-8256-45FA-82B3-EF5D833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C8273A47-A47C-4536-8A9D-C9D7771C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CF5F136D-333F-48EC-B889-369B5B243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ABD264A8-1DDF-43BD-9B87-8534C3F67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2C08-8A67-4530-9DDD-6DC09489CF25}" type="datetime1">
              <a:rPr lang="es-ES" smtClean="0"/>
              <a:t>15/01/2023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03F85A2E-0188-4656-A491-E0C28236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1915985-219D-4099-8BB2-F970E8F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87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4F45915A-2EB6-4C9C-9142-91884E30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839A241D-BB76-4B4A-923F-48351FF0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759361EA-E545-49DA-9153-07B378023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290D-76FA-481E-A8A6-B8B747D8C7B8}" type="datetime1">
              <a:rPr lang="es-ES" smtClean="0"/>
              <a:t>15/01/2023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BF7714B-9F57-432C-A078-8C12AC78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1A9A094-7DA6-4315-A753-391050622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CC94-4745-410C-B18E-2052592102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80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anantonio.hernandez@upm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victorjavier.llorente@upm.es" TargetMode="External"/><Relationship Id="rId4" Type="http://schemas.openxmlformats.org/officeDocument/2006/relationships/hyperlink" Target="mailto:fj.devicente@upm.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423" y="1483795"/>
            <a:ext cx="9144000" cy="1655762"/>
          </a:xfrm>
        </p:spPr>
        <p:txBody>
          <a:bodyPr>
            <a:normAutofit/>
          </a:bodyPr>
          <a:lstStyle/>
          <a:p>
            <a:r>
              <a:rPr lang="es-ES" sz="4000" dirty="0" smtClean="0">
                <a:solidFill>
                  <a:schemeClr val="tx2"/>
                </a:solidFill>
                <a:latin typeface="Arial (Titulos)"/>
              </a:rPr>
              <a:t>TEMA 6</a:t>
            </a:r>
            <a:r>
              <a:rPr lang="es-ES" sz="4000" dirty="0">
                <a:solidFill>
                  <a:schemeClr val="tx2"/>
                </a:solidFill>
                <a:latin typeface="Arial (Titulos)"/>
              </a:rPr>
              <a:t>: </a:t>
            </a:r>
            <a:r>
              <a:rPr lang="es-ES" sz="4000" dirty="0" smtClean="0">
                <a:solidFill>
                  <a:schemeClr val="tx2"/>
                </a:solidFill>
                <a:latin typeface="Arial (Titulos)"/>
              </a:rPr>
              <a:t>Ficheros-</a:t>
            </a:r>
            <a:r>
              <a:rPr lang="es-ES" sz="4000" dirty="0" err="1" smtClean="0">
                <a:solidFill>
                  <a:schemeClr val="tx2"/>
                </a:solidFill>
                <a:latin typeface="Arial (Titulos)"/>
              </a:rPr>
              <a:t>Matplotlib</a:t>
            </a:r>
            <a:endParaRPr lang="es-ES" sz="4000" dirty="0">
              <a:solidFill>
                <a:schemeClr val="tx2"/>
              </a:solidFill>
              <a:latin typeface="Arial (Titulos)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="" xmlns:a16="http://schemas.microsoft.com/office/drawing/2014/main" id="{CB9D8926-E7BC-0F9B-32C4-864AC5FEB0FE}"/>
              </a:ext>
            </a:extLst>
          </p:cNvPr>
          <p:cNvSpPr txBox="1">
            <a:spLocks/>
          </p:cNvSpPr>
          <p:nvPr/>
        </p:nvSpPr>
        <p:spPr>
          <a:xfrm>
            <a:off x="1438423" y="31395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>
                <a:latin typeface="Arial (cuerpo)"/>
              </a:rPr>
              <a:t>Dpto. de Matemática Aplicada a la Ingeniería Aeroespacial</a:t>
            </a:r>
          </a:p>
          <a:p>
            <a:endParaRPr lang="es-ES" sz="3200" dirty="0">
              <a:latin typeface="Arial (cuerpo)"/>
            </a:endParaRPr>
          </a:p>
          <a:p>
            <a:r>
              <a:rPr lang="es-ES" sz="3200" dirty="0">
                <a:latin typeface="Arial (cuerpo)"/>
              </a:rPr>
              <a:t>Informática, 1</a:t>
            </a:r>
            <a:r>
              <a:rPr lang="es-ES" sz="3200" baseline="30000" dirty="0">
                <a:latin typeface="Arial (cuerpo)"/>
              </a:rPr>
              <a:t>er</a:t>
            </a:r>
            <a:r>
              <a:rPr lang="es-ES" sz="3200" dirty="0">
                <a:latin typeface="Arial (cuerpo)"/>
              </a:rPr>
              <a:t> semestre</a:t>
            </a:r>
          </a:p>
          <a:p>
            <a:r>
              <a:rPr lang="es-ES" sz="3200" dirty="0">
                <a:latin typeface="Arial (cuerpo)"/>
              </a:rPr>
              <a:t>2022 – 2023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="" xmlns:a16="http://schemas.microsoft.com/office/drawing/2014/main" id="{F6826BBA-1757-213A-D997-83CA21B9B1DF}"/>
              </a:ext>
            </a:extLst>
          </p:cNvPr>
          <p:cNvSpPr txBox="1">
            <a:spLocks/>
          </p:cNvSpPr>
          <p:nvPr/>
        </p:nvSpPr>
        <p:spPr>
          <a:xfrm>
            <a:off x="1438423" y="5680493"/>
            <a:ext cx="5900468" cy="1009291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b="1" dirty="0">
                <a:latin typeface="Arial (cuerpo)"/>
              </a:rPr>
              <a:t>Profesor: </a:t>
            </a:r>
            <a:r>
              <a:rPr lang="es-ES" sz="1400" dirty="0">
                <a:latin typeface="Arial (cuerpo)"/>
              </a:rPr>
              <a:t>Juan Antonio Hernández Ramos (</a:t>
            </a:r>
            <a:r>
              <a:rPr lang="es-ES" sz="1400" dirty="0">
                <a:latin typeface="Arial (cuerpo)"/>
                <a:hlinkClick r:id="rId3"/>
              </a:rPr>
              <a:t>juanantonio.hernandez@upm.es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Coordinador: </a:t>
            </a:r>
            <a:r>
              <a:rPr lang="es-ES" sz="1400" dirty="0">
                <a:latin typeface="Arial (cuerpo)"/>
              </a:rPr>
              <a:t>Javier de Vicente Buendía (</a:t>
            </a:r>
            <a:r>
              <a:rPr lang="es-ES" sz="1400" dirty="0">
                <a:latin typeface="Arial (cuerpo)"/>
                <a:hlinkClick r:id="rId4"/>
              </a:rPr>
              <a:t>fj.devicente@upm.es</a:t>
            </a:r>
            <a:r>
              <a:rPr lang="es-ES" sz="1400" dirty="0">
                <a:latin typeface="Arial (cuerpo)"/>
              </a:rPr>
              <a:t>)</a:t>
            </a:r>
            <a:endParaRPr lang="es-ES" sz="1400" b="1" dirty="0">
              <a:latin typeface="Arial (cuerpo)"/>
            </a:endParaRPr>
          </a:p>
          <a:p>
            <a:pPr algn="l"/>
            <a:r>
              <a:rPr lang="es-ES" sz="1400" b="1" dirty="0">
                <a:latin typeface="Arial (cuerpo)"/>
              </a:rPr>
              <a:t>Colaborador: </a:t>
            </a:r>
            <a:r>
              <a:rPr lang="es-ES" sz="1400" dirty="0">
                <a:latin typeface="Arial (cuerpo)"/>
              </a:rPr>
              <a:t>Víctor Javier Llorente Lázaro (</a:t>
            </a:r>
            <a:r>
              <a:rPr lang="es-ES" sz="1400" dirty="0">
                <a:latin typeface="Arial (cuerpo)"/>
                <a:hlinkClick r:id="rId5"/>
              </a:rPr>
              <a:t>victorjavier.llorente@upm.es</a:t>
            </a:r>
            <a:r>
              <a:rPr lang="es-ES" sz="1400" dirty="0">
                <a:latin typeface="Arial (cuerpo)"/>
              </a:rPr>
              <a:t>) 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0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FICHEROS-MATPLOTLIB</a:t>
            </a:r>
            <a:endParaRPr lang="es-ES" sz="9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71101" y="1877443"/>
            <a:ext cx="1064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</a:rPr>
              <a:t>Un fichero </a:t>
            </a:r>
            <a:r>
              <a:rPr lang="es-ES" sz="1600" dirty="0">
                <a:solidFill>
                  <a:schemeClr val="tx2"/>
                </a:solidFill>
              </a:rPr>
              <a:t>(o archivos) </a:t>
            </a:r>
            <a:r>
              <a:rPr lang="es-ES" sz="1600" b="1" dirty="0">
                <a:solidFill>
                  <a:schemeClr val="tx2"/>
                </a:solidFill>
              </a:rPr>
              <a:t>es un conjunto de registros </a:t>
            </a:r>
            <a:r>
              <a:rPr lang="es-ES" sz="1600" dirty="0">
                <a:solidFill>
                  <a:schemeClr val="tx2"/>
                </a:solidFill>
              </a:rPr>
              <a:t>(líneas) </a:t>
            </a:r>
            <a:r>
              <a:rPr lang="es-ES" sz="1600" b="1" dirty="0">
                <a:solidFill>
                  <a:schemeClr val="tx2"/>
                </a:solidFill>
              </a:rPr>
              <a:t>que almacenan </a:t>
            </a:r>
            <a:r>
              <a:rPr lang="es-ES" sz="1600" b="1" dirty="0" smtClean="0">
                <a:solidFill>
                  <a:schemeClr val="tx2"/>
                </a:solidFill>
              </a:rPr>
              <a:t>datos de </a:t>
            </a:r>
            <a:r>
              <a:rPr lang="es-ES" sz="1600" b="1" dirty="0">
                <a:solidFill>
                  <a:schemeClr val="tx2"/>
                </a:solidFill>
              </a:rPr>
              <a:t>forma </a:t>
            </a:r>
            <a:r>
              <a:rPr lang="es-ES" sz="1600" b="1" dirty="0" smtClean="0">
                <a:solidFill>
                  <a:schemeClr val="tx2"/>
                </a:solidFill>
              </a:rPr>
              <a:t>permanente</a:t>
            </a:r>
            <a:r>
              <a:rPr lang="es-ES" sz="1600" dirty="0">
                <a:solidFill>
                  <a:schemeClr val="tx2"/>
                </a:solidFill>
              </a:rPr>
              <a:t> (salvo fallos catastróficos o hasta que sean borrados a propósito, estos datos permanecen en el medio en que se almacenan)</a:t>
            </a:r>
            <a:endParaRPr lang="es-ES" sz="1600" dirty="0" smtClean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2"/>
                </a:solidFill>
              </a:rPr>
              <a:t>Ficheros </a:t>
            </a:r>
            <a:r>
              <a:rPr lang="es-ES" sz="1600" b="1" dirty="0">
                <a:solidFill>
                  <a:schemeClr val="tx2"/>
                </a:solidFill>
              </a:rPr>
              <a:t>binarios</a:t>
            </a:r>
            <a:r>
              <a:rPr lang="es-ES" sz="1600" dirty="0">
                <a:solidFill>
                  <a:schemeClr val="tx2"/>
                </a:solidFill>
              </a:rPr>
              <a:t>: Contienen una representación exacta del contenido </a:t>
            </a:r>
            <a:r>
              <a:rPr lang="es-ES" sz="1600" dirty="0" smtClean="0">
                <a:solidFill>
                  <a:schemeClr val="tx2"/>
                </a:solidFill>
              </a:rPr>
              <a:t>de </a:t>
            </a:r>
            <a:r>
              <a:rPr lang="es-ES" sz="1600" dirty="0">
                <a:solidFill>
                  <a:schemeClr val="tx2"/>
                </a:solidFill>
              </a:rPr>
              <a:t>los </a:t>
            </a:r>
            <a:r>
              <a:rPr lang="es-ES" sz="1600" dirty="0" smtClean="0">
                <a:solidFill>
                  <a:schemeClr val="tx2"/>
                </a:solidFill>
              </a:rPr>
              <a:t>datos en base binaria. </a:t>
            </a:r>
            <a:r>
              <a:rPr lang="es-ES" sz="1600" dirty="0">
                <a:solidFill>
                  <a:schemeClr val="tx2"/>
                </a:solidFill>
              </a:rPr>
              <a:t>No son </a:t>
            </a:r>
            <a:r>
              <a:rPr lang="es-ES" sz="1600" i="1" dirty="0">
                <a:solidFill>
                  <a:schemeClr val="tx2"/>
                </a:solidFill>
              </a:rPr>
              <a:t>editables</a:t>
            </a:r>
            <a:r>
              <a:rPr lang="es-ES" sz="1600" i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Ficheros de texto</a:t>
            </a:r>
            <a:r>
              <a:rPr lang="es-ES" sz="1600" dirty="0">
                <a:solidFill>
                  <a:schemeClr val="tx2"/>
                </a:solidFill>
              </a:rPr>
              <a:t>: Los datos están representados con los caracteres alfanuméricos que los representan. Pueden ser </a:t>
            </a:r>
            <a:r>
              <a:rPr lang="es-ES" sz="1600" i="1" dirty="0">
                <a:solidFill>
                  <a:schemeClr val="tx2"/>
                </a:solidFill>
              </a:rPr>
              <a:t>leídos y modificados</a:t>
            </a:r>
            <a:r>
              <a:rPr lang="es-ES" sz="1600" dirty="0">
                <a:solidFill>
                  <a:schemeClr val="tx2"/>
                </a:solidFill>
              </a:rPr>
              <a:t> a través de un editor de texto</a:t>
            </a:r>
            <a:r>
              <a:rPr lang="es-ES" sz="16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>
                <a:solidFill>
                  <a:schemeClr val="tx2"/>
                </a:solidFill>
              </a:rPr>
              <a:t>Apertura</a:t>
            </a:r>
            <a:r>
              <a:rPr lang="es-ES" sz="1600" dirty="0">
                <a:solidFill>
                  <a:schemeClr val="tx2"/>
                </a:solidFill>
              </a:rPr>
              <a:t> de fichero (asocia unidad lógica y fija atributos)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Operaciones de </a:t>
            </a:r>
            <a:r>
              <a:rPr lang="es-ES" sz="1600" u="sng" dirty="0">
                <a:solidFill>
                  <a:schemeClr val="tx2"/>
                </a:solidFill>
              </a:rPr>
              <a:t>lectura/escritura </a:t>
            </a:r>
            <a:r>
              <a:rPr lang="es-ES" sz="1600" dirty="0">
                <a:solidFill>
                  <a:schemeClr val="tx2"/>
                </a:solidFill>
              </a:rPr>
              <a:t>en fichero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>
                <a:solidFill>
                  <a:schemeClr val="tx2"/>
                </a:solidFill>
              </a:rPr>
              <a:t>Cierre </a:t>
            </a:r>
            <a:r>
              <a:rPr lang="es-ES" sz="1600" dirty="0">
                <a:solidFill>
                  <a:schemeClr val="tx2"/>
                </a:solidFill>
              </a:rPr>
              <a:t>de fichero (desconecta unidad lógica)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2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D6E11682-F164-13F6-D6BC-3299BCD4FE75}"/>
              </a:ext>
            </a:extLst>
          </p:cNvPr>
          <p:cNvSpPr txBox="1"/>
          <p:nvPr/>
        </p:nvSpPr>
        <p:spPr>
          <a:xfrm>
            <a:off x="771101" y="4035108"/>
            <a:ext cx="1098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s-ES" dirty="0">
                <a:latin typeface="Consolas" panose="020B0609020204030204" pitchFamily="49" charset="0"/>
              </a:rPr>
              <a:t> open(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s-ES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file’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mode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‘{Opcional}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encoding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‘{Opcional}’</a:t>
            </a:r>
            <a:r>
              <a:rPr lang="es-ES" dirty="0">
                <a:latin typeface="Consolas" panose="020B0609020204030204" pitchFamily="49" charset="0"/>
              </a:rPr>
              <a:t>)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s-ES" dirty="0">
                <a:latin typeface="Consolas" panose="020B0609020204030204" pitchFamily="49" charset="0"/>
              </a:rPr>
              <a:t> variable</a:t>
            </a:r>
          </a:p>
          <a:p>
            <a:r>
              <a:rPr lang="es-ES" i="1" dirty="0">
                <a:latin typeface="Consolas" panose="020B0609020204030204" pitchFamily="49" charset="0"/>
              </a:rPr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	&lt;sentencia 2&gt;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 	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4" name="Tabla 6">
            <a:extLst>
              <a:ext uri="{FF2B5EF4-FFF2-40B4-BE49-F238E27FC236}">
                <a16:creationId xmlns="" xmlns:a16="http://schemas.microsoft.com/office/drawing/2014/main" id="{D71935A0-3DDD-3AE7-6D26-14F125E05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53348"/>
              </p:ext>
            </p:extLst>
          </p:nvPr>
        </p:nvGraphicFramePr>
        <p:xfrm>
          <a:off x="1206454" y="5281232"/>
          <a:ext cx="9791226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1055">
                  <a:extLst>
                    <a:ext uri="{9D8B030D-6E8A-4147-A177-3AD203B41FA5}">
                      <a16:colId xmlns="" xmlns:a16="http://schemas.microsoft.com/office/drawing/2014/main" val="1368597248"/>
                    </a:ext>
                  </a:extLst>
                </a:gridCol>
                <a:gridCol w="8940171">
                  <a:extLst>
                    <a:ext uri="{9D8B030D-6E8A-4147-A177-3AD203B41FA5}">
                      <a16:colId xmlns="" xmlns:a16="http://schemas.microsoft.com/office/drawing/2014/main" val="171417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mode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02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‘r’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Abre un archivo para </a:t>
                      </a:r>
                      <a:r>
                        <a:rPr lang="es-ES" b="1" dirty="0"/>
                        <a:t>lectura</a:t>
                      </a:r>
                      <a:r>
                        <a:rPr lang="es-ES" dirty="0"/>
                        <a:t> (por defecto).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679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‘w’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Abre un archivo para </a:t>
                      </a:r>
                      <a:r>
                        <a:rPr lang="es-ES" b="1" dirty="0"/>
                        <a:t>escritura</a:t>
                      </a:r>
                      <a:r>
                        <a:rPr lang="es-ES" dirty="0"/>
                        <a:t>. </a:t>
                      </a:r>
                      <a:r>
                        <a:rPr lang="es-ES" b="0" dirty="0"/>
                        <a:t>Crea un nuevo archivo si no existe o trunca el archivo si existe.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‘</a:t>
                      </a:r>
                      <a:r>
                        <a:rPr lang="es-ES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r+w</a:t>
                      </a:r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Abre un archivo para </a:t>
                      </a:r>
                      <a:r>
                        <a:rPr lang="es-ES" b="1" dirty="0"/>
                        <a:t>actualizar</a:t>
                      </a:r>
                      <a:r>
                        <a:rPr lang="es-ES" dirty="0"/>
                        <a:t> (lectura y escritura).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862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FICHEROS-MATPLOTLIB</a:t>
            </a:r>
            <a:endParaRPr lang="es-ES" sz="9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71101" y="1877443"/>
            <a:ext cx="1064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</a:rPr>
              <a:t>Un fichero </a:t>
            </a:r>
            <a:r>
              <a:rPr lang="es-ES" sz="1600" dirty="0">
                <a:solidFill>
                  <a:schemeClr val="tx2"/>
                </a:solidFill>
              </a:rPr>
              <a:t>(o archivos) </a:t>
            </a:r>
            <a:r>
              <a:rPr lang="es-ES" sz="1600" b="1" dirty="0">
                <a:solidFill>
                  <a:schemeClr val="tx2"/>
                </a:solidFill>
              </a:rPr>
              <a:t>es un conjunto de registros </a:t>
            </a:r>
            <a:r>
              <a:rPr lang="es-ES" sz="1600" dirty="0">
                <a:solidFill>
                  <a:schemeClr val="tx2"/>
                </a:solidFill>
              </a:rPr>
              <a:t>(líneas) </a:t>
            </a:r>
            <a:r>
              <a:rPr lang="es-ES" sz="1600" b="1" dirty="0">
                <a:solidFill>
                  <a:schemeClr val="tx2"/>
                </a:solidFill>
              </a:rPr>
              <a:t>que almacenan </a:t>
            </a:r>
            <a:r>
              <a:rPr lang="es-ES" sz="1600" b="1" dirty="0" smtClean="0">
                <a:solidFill>
                  <a:schemeClr val="tx2"/>
                </a:solidFill>
              </a:rPr>
              <a:t>datos de </a:t>
            </a:r>
            <a:r>
              <a:rPr lang="es-ES" sz="1600" b="1" dirty="0">
                <a:solidFill>
                  <a:schemeClr val="tx2"/>
                </a:solidFill>
              </a:rPr>
              <a:t>forma </a:t>
            </a:r>
            <a:r>
              <a:rPr lang="es-ES" sz="1600" b="1" dirty="0" smtClean="0">
                <a:solidFill>
                  <a:schemeClr val="tx2"/>
                </a:solidFill>
              </a:rPr>
              <a:t>permanente</a:t>
            </a:r>
            <a:r>
              <a:rPr lang="es-ES" sz="1600" dirty="0">
                <a:solidFill>
                  <a:schemeClr val="tx2"/>
                </a:solidFill>
              </a:rPr>
              <a:t> (salvo fallos catastróficos o hasta que sean borrados a propósito, estos datos permanecen en el medio en que se almacenan)</a:t>
            </a:r>
            <a:endParaRPr lang="es-ES" sz="1600" dirty="0" smtClean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2"/>
                </a:solidFill>
              </a:rPr>
              <a:t>Ficheros </a:t>
            </a:r>
            <a:r>
              <a:rPr lang="es-ES" sz="1600" b="1" dirty="0">
                <a:solidFill>
                  <a:schemeClr val="tx2"/>
                </a:solidFill>
              </a:rPr>
              <a:t>binarios</a:t>
            </a:r>
            <a:r>
              <a:rPr lang="es-ES" sz="1600" dirty="0">
                <a:solidFill>
                  <a:schemeClr val="tx2"/>
                </a:solidFill>
              </a:rPr>
              <a:t>: Contienen una representación exacta del contenido </a:t>
            </a:r>
            <a:r>
              <a:rPr lang="es-ES" sz="1600" dirty="0" smtClean="0">
                <a:solidFill>
                  <a:schemeClr val="tx2"/>
                </a:solidFill>
              </a:rPr>
              <a:t>de </a:t>
            </a:r>
            <a:r>
              <a:rPr lang="es-ES" sz="1600" dirty="0">
                <a:solidFill>
                  <a:schemeClr val="tx2"/>
                </a:solidFill>
              </a:rPr>
              <a:t>los </a:t>
            </a:r>
            <a:r>
              <a:rPr lang="es-ES" sz="1600" dirty="0" smtClean="0">
                <a:solidFill>
                  <a:schemeClr val="tx2"/>
                </a:solidFill>
              </a:rPr>
              <a:t>datos en base binaria. </a:t>
            </a:r>
            <a:r>
              <a:rPr lang="es-ES" sz="1600" dirty="0">
                <a:solidFill>
                  <a:schemeClr val="tx2"/>
                </a:solidFill>
              </a:rPr>
              <a:t>No son </a:t>
            </a:r>
            <a:r>
              <a:rPr lang="es-ES" sz="1600" i="1" dirty="0">
                <a:solidFill>
                  <a:schemeClr val="tx2"/>
                </a:solidFill>
              </a:rPr>
              <a:t>editables</a:t>
            </a:r>
            <a:r>
              <a:rPr lang="es-ES" sz="1600" i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Ficheros de texto</a:t>
            </a:r>
            <a:r>
              <a:rPr lang="es-ES" sz="1600" dirty="0">
                <a:solidFill>
                  <a:schemeClr val="tx2"/>
                </a:solidFill>
              </a:rPr>
              <a:t>: Los datos están representados con los caracteres alfanuméricos que los representan. Pueden ser </a:t>
            </a:r>
            <a:r>
              <a:rPr lang="es-ES" sz="1600" i="1" dirty="0">
                <a:solidFill>
                  <a:schemeClr val="tx2"/>
                </a:solidFill>
              </a:rPr>
              <a:t>leídos y modificados</a:t>
            </a:r>
            <a:r>
              <a:rPr lang="es-ES" sz="1600" dirty="0">
                <a:solidFill>
                  <a:schemeClr val="tx2"/>
                </a:solidFill>
              </a:rPr>
              <a:t> a través de un editor de texto</a:t>
            </a:r>
            <a:r>
              <a:rPr lang="es-ES" sz="16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>
                <a:solidFill>
                  <a:schemeClr val="tx2"/>
                </a:solidFill>
              </a:rPr>
              <a:t>Apertura</a:t>
            </a:r>
            <a:r>
              <a:rPr lang="es-ES" sz="1600" dirty="0">
                <a:solidFill>
                  <a:schemeClr val="tx2"/>
                </a:solidFill>
              </a:rPr>
              <a:t> de fichero (asocia unidad lógica y fija atributos)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Operaciones de </a:t>
            </a:r>
            <a:r>
              <a:rPr lang="es-ES" sz="1600" u="sng" dirty="0">
                <a:solidFill>
                  <a:schemeClr val="tx2"/>
                </a:solidFill>
              </a:rPr>
              <a:t>lectura/escritura </a:t>
            </a:r>
            <a:r>
              <a:rPr lang="es-ES" sz="1600" dirty="0">
                <a:solidFill>
                  <a:schemeClr val="tx2"/>
                </a:solidFill>
              </a:rPr>
              <a:t>en fichero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>
                <a:solidFill>
                  <a:schemeClr val="tx2"/>
                </a:solidFill>
              </a:rPr>
              <a:t>Cierre </a:t>
            </a:r>
            <a:r>
              <a:rPr lang="es-ES" sz="1600" dirty="0">
                <a:solidFill>
                  <a:schemeClr val="tx2"/>
                </a:solidFill>
              </a:rPr>
              <a:t>de fichero (desconecta unidad lógica)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3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D6E11682-F164-13F6-D6BC-3299BCD4FE75}"/>
              </a:ext>
            </a:extLst>
          </p:cNvPr>
          <p:cNvSpPr txBox="1"/>
          <p:nvPr/>
        </p:nvSpPr>
        <p:spPr>
          <a:xfrm>
            <a:off x="771101" y="4035108"/>
            <a:ext cx="1098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s-ES" dirty="0">
                <a:latin typeface="Consolas" panose="020B0609020204030204" pitchFamily="49" charset="0"/>
              </a:rPr>
              <a:t> open(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s-ES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file’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mode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‘{Opcional}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encoding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‘{Opcional}’</a:t>
            </a:r>
            <a:r>
              <a:rPr lang="es-ES" dirty="0">
                <a:latin typeface="Consolas" panose="020B0609020204030204" pitchFamily="49" charset="0"/>
              </a:rPr>
              <a:t>)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s-ES" dirty="0">
                <a:latin typeface="Consolas" panose="020B0609020204030204" pitchFamily="49" charset="0"/>
              </a:rPr>
              <a:t> variable</a:t>
            </a:r>
          </a:p>
          <a:p>
            <a:r>
              <a:rPr lang="es-ES" i="1" dirty="0">
                <a:latin typeface="Consolas" panose="020B0609020204030204" pitchFamily="49" charset="0"/>
              </a:rPr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	&lt;sentencia 2&gt;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 	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2" name="Tabla 6">
            <a:extLst>
              <a:ext uri="{FF2B5EF4-FFF2-40B4-BE49-F238E27FC236}">
                <a16:creationId xmlns="" xmlns:a16="http://schemas.microsoft.com/office/drawing/2014/main" id="{D71935A0-3DDD-3AE7-6D26-14F125E05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80189"/>
              </p:ext>
            </p:extLst>
          </p:nvPr>
        </p:nvGraphicFramePr>
        <p:xfrm>
          <a:off x="1123950" y="4947419"/>
          <a:ext cx="9944099" cy="175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06335">
                  <a:extLst>
                    <a:ext uri="{9D8B030D-6E8A-4147-A177-3AD203B41FA5}">
                      <a16:colId xmlns="" xmlns:a16="http://schemas.microsoft.com/office/drawing/2014/main" val="1368597248"/>
                    </a:ext>
                  </a:extLst>
                </a:gridCol>
                <a:gridCol w="8237764">
                  <a:extLst>
                    <a:ext uri="{9D8B030D-6E8A-4147-A177-3AD203B41FA5}">
                      <a16:colId xmlns="" xmlns:a16="http://schemas.microsoft.com/office/drawing/2014/main" val="171417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encoding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202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‘utf-8’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Sistema de codificación flexible que utiliza entre 1 y 4 bytes para representar los primeros 2</a:t>
                      </a:r>
                      <a:r>
                        <a:rPr lang="es-ES" baseline="30000" dirty="0"/>
                        <a:t>21</a:t>
                      </a:r>
                      <a:r>
                        <a:rPr lang="es-ES" dirty="0"/>
                        <a:t> puntos de código del conjunto de caracteres Unicode (por defecto).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679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‘iso-8859-1’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Sistema de codificación de 1 byte para representar los primeros 256 puntos de código 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23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‘</a:t>
                      </a:r>
                      <a:r>
                        <a:rPr lang="es-ES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ascii</a:t>
                      </a:r>
                      <a:r>
                        <a:rPr lang="es-ES" i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Sistema de codificación de 7 bits para representar los primeros 128 puntos de código 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862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7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FICHEROS-MATPLOTLIB</a:t>
            </a:r>
            <a:endParaRPr lang="es-ES" sz="9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71101" y="1877443"/>
            <a:ext cx="1064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</a:rPr>
              <a:t>Un fichero </a:t>
            </a:r>
            <a:r>
              <a:rPr lang="es-ES" sz="1600" dirty="0">
                <a:solidFill>
                  <a:schemeClr val="tx2"/>
                </a:solidFill>
              </a:rPr>
              <a:t>(o archivos) </a:t>
            </a:r>
            <a:r>
              <a:rPr lang="es-ES" sz="1600" b="1" dirty="0">
                <a:solidFill>
                  <a:schemeClr val="tx2"/>
                </a:solidFill>
              </a:rPr>
              <a:t>es un conjunto de registros </a:t>
            </a:r>
            <a:r>
              <a:rPr lang="es-ES" sz="1600" dirty="0">
                <a:solidFill>
                  <a:schemeClr val="tx2"/>
                </a:solidFill>
              </a:rPr>
              <a:t>(líneas) </a:t>
            </a:r>
            <a:r>
              <a:rPr lang="es-ES" sz="1600" b="1" dirty="0">
                <a:solidFill>
                  <a:schemeClr val="tx2"/>
                </a:solidFill>
              </a:rPr>
              <a:t>que almacenan </a:t>
            </a:r>
            <a:r>
              <a:rPr lang="es-ES" sz="1600" b="1" dirty="0" smtClean="0">
                <a:solidFill>
                  <a:schemeClr val="tx2"/>
                </a:solidFill>
              </a:rPr>
              <a:t>datos de </a:t>
            </a:r>
            <a:r>
              <a:rPr lang="es-ES" sz="1600" b="1" dirty="0">
                <a:solidFill>
                  <a:schemeClr val="tx2"/>
                </a:solidFill>
              </a:rPr>
              <a:t>forma </a:t>
            </a:r>
            <a:r>
              <a:rPr lang="es-ES" sz="1600" b="1" dirty="0" smtClean="0">
                <a:solidFill>
                  <a:schemeClr val="tx2"/>
                </a:solidFill>
              </a:rPr>
              <a:t>permanente</a:t>
            </a:r>
            <a:r>
              <a:rPr lang="es-ES" sz="1600" dirty="0">
                <a:solidFill>
                  <a:schemeClr val="tx2"/>
                </a:solidFill>
              </a:rPr>
              <a:t> (salvo fallos catastróficos o hasta que sean borrados a propósito, estos datos permanecen en el medio en que se almacenan)</a:t>
            </a:r>
            <a:endParaRPr lang="es-ES" sz="1600" dirty="0" smtClean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chemeClr val="tx2"/>
                </a:solidFill>
              </a:rPr>
              <a:t>Ficheros </a:t>
            </a:r>
            <a:r>
              <a:rPr lang="es-ES" sz="1600" b="1" dirty="0">
                <a:solidFill>
                  <a:schemeClr val="tx2"/>
                </a:solidFill>
              </a:rPr>
              <a:t>binarios</a:t>
            </a:r>
            <a:r>
              <a:rPr lang="es-ES" sz="1600" dirty="0">
                <a:solidFill>
                  <a:schemeClr val="tx2"/>
                </a:solidFill>
              </a:rPr>
              <a:t>: Contienen una representación exacta del contenido </a:t>
            </a:r>
            <a:r>
              <a:rPr lang="es-ES" sz="1600" dirty="0" smtClean="0">
                <a:solidFill>
                  <a:schemeClr val="tx2"/>
                </a:solidFill>
              </a:rPr>
              <a:t>de </a:t>
            </a:r>
            <a:r>
              <a:rPr lang="es-ES" sz="1600" dirty="0">
                <a:solidFill>
                  <a:schemeClr val="tx2"/>
                </a:solidFill>
              </a:rPr>
              <a:t>los </a:t>
            </a:r>
            <a:r>
              <a:rPr lang="es-ES" sz="1600" dirty="0" smtClean="0">
                <a:solidFill>
                  <a:schemeClr val="tx2"/>
                </a:solidFill>
              </a:rPr>
              <a:t>datos en base binaria. </a:t>
            </a:r>
            <a:r>
              <a:rPr lang="es-ES" sz="1600" dirty="0">
                <a:solidFill>
                  <a:schemeClr val="tx2"/>
                </a:solidFill>
              </a:rPr>
              <a:t>No son </a:t>
            </a:r>
            <a:r>
              <a:rPr lang="es-ES" sz="1600" i="1" dirty="0">
                <a:solidFill>
                  <a:schemeClr val="tx2"/>
                </a:solidFill>
              </a:rPr>
              <a:t>editables</a:t>
            </a:r>
            <a:r>
              <a:rPr lang="es-ES" sz="1600" i="1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2"/>
                </a:solidFill>
              </a:rPr>
              <a:t>Ficheros de texto</a:t>
            </a:r>
            <a:r>
              <a:rPr lang="es-ES" sz="1600" dirty="0">
                <a:solidFill>
                  <a:schemeClr val="tx2"/>
                </a:solidFill>
              </a:rPr>
              <a:t>: Los datos están representados con los caracteres alfanuméricos que los representan. Pueden ser </a:t>
            </a:r>
            <a:r>
              <a:rPr lang="es-ES" sz="1600" i="1" dirty="0">
                <a:solidFill>
                  <a:schemeClr val="tx2"/>
                </a:solidFill>
              </a:rPr>
              <a:t>leídos y modificados</a:t>
            </a:r>
            <a:r>
              <a:rPr lang="es-ES" sz="1600" dirty="0">
                <a:solidFill>
                  <a:schemeClr val="tx2"/>
                </a:solidFill>
              </a:rPr>
              <a:t> a través de un editor de texto</a:t>
            </a:r>
            <a:r>
              <a:rPr lang="es-ES" sz="16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>
                <a:solidFill>
                  <a:schemeClr val="tx2"/>
                </a:solidFill>
              </a:rPr>
              <a:t>Apertura</a:t>
            </a:r>
            <a:r>
              <a:rPr lang="es-ES" sz="1600" dirty="0">
                <a:solidFill>
                  <a:schemeClr val="tx2"/>
                </a:solidFill>
              </a:rPr>
              <a:t> de fichero (asocia unidad lógica y fija atributos)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dirty="0">
                <a:solidFill>
                  <a:schemeClr val="tx2"/>
                </a:solidFill>
              </a:rPr>
              <a:t>Operaciones de </a:t>
            </a:r>
            <a:r>
              <a:rPr lang="es-ES" sz="1600" u="sng" dirty="0">
                <a:solidFill>
                  <a:schemeClr val="tx2"/>
                </a:solidFill>
              </a:rPr>
              <a:t>lectura/escritura </a:t>
            </a:r>
            <a:r>
              <a:rPr lang="es-ES" sz="1600" dirty="0">
                <a:solidFill>
                  <a:schemeClr val="tx2"/>
                </a:solidFill>
              </a:rPr>
              <a:t>en fichero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>
                <a:solidFill>
                  <a:schemeClr val="tx2"/>
                </a:solidFill>
              </a:rPr>
              <a:t>Cierre </a:t>
            </a:r>
            <a:r>
              <a:rPr lang="es-ES" sz="1600" dirty="0">
                <a:solidFill>
                  <a:schemeClr val="tx2"/>
                </a:solidFill>
              </a:rPr>
              <a:t>de fichero (desconecta unidad lógica)</a:t>
            </a:r>
          </a:p>
          <a:p>
            <a:pPr marL="342900" indent="-342900" algn="just">
              <a:buFont typeface="+mj-lt"/>
              <a:buAutoNum type="arabicPeriod"/>
            </a:pP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4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D6E11682-F164-13F6-D6BC-3299BCD4FE75}"/>
              </a:ext>
            </a:extLst>
          </p:cNvPr>
          <p:cNvSpPr txBox="1"/>
          <p:nvPr/>
        </p:nvSpPr>
        <p:spPr>
          <a:xfrm>
            <a:off x="771101" y="4035108"/>
            <a:ext cx="10984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with</a:t>
            </a:r>
            <a:r>
              <a:rPr lang="es-ES" dirty="0">
                <a:latin typeface="Consolas" panose="020B0609020204030204" pitchFamily="49" charset="0"/>
              </a:rPr>
              <a:t> open(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</a:t>
            </a:r>
            <a:r>
              <a:rPr lang="es-ES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path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file’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mode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‘{Opcional}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es-ES" dirty="0">
                <a:latin typeface="Consolas" panose="020B0609020204030204" pitchFamily="49" charset="0"/>
              </a:rPr>
              <a:t>, </a:t>
            </a:r>
            <a:r>
              <a:rPr lang="es-ES" dirty="0" err="1">
                <a:latin typeface="Consolas" panose="020B0609020204030204" pitchFamily="49" charset="0"/>
              </a:rPr>
              <a:t>encoding</a:t>
            </a:r>
            <a:r>
              <a:rPr lang="es-ES" dirty="0">
                <a:latin typeface="Consolas" panose="020B0609020204030204" pitchFamily="49" charset="0"/>
              </a:rPr>
              <a:t> = </a:t>
            </a:r>
            <a:r>
              <a:rPr lang="es-ES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‘{Opcional}’</a:t>
            </a:r>
            <a:r>
              <a:rPr lang="es-ES" dirty="0">
                <a:latin typeface="Consolas" panose="020B0609020204030204" pitchFamily="49" charset="0"/>
              </a:rPr>
              <a:t>) </a:t>
            </a:r>
            <a:r>
              <a:rPr lang="es-ES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s-ES" dirty="0">
                <a:latin typeface="Consolas" panose="020B0609020204030204" pitchFamily="49" charset="0"/>
              </a:rPr>
              <a:t> variable</a:t>
            </a:r>
          </a:p>
          <a:p>
            <a:r>
              <a:rPr lang="es-ES" i="1" dirty="0">
                <a:latin typeface="Consolas" panose="020B0609020204030204" pitchFamily="49" charset="0"/>
              </a:rPr>
              <a:t>	</a:t>
            </a:r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&lt;sentencia 1&gt;</a:t>
            </a:r>
          </a:p>
          <a:p>
            <a:r>
              <a:rPr lang="es-E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	&lt;sentencia 2&gt;</a:t>
            </a:r>
          </a:p>
          <a:p>
            <a:r>
              <a:rPr lang="es-ES" dirty="0">
                <a:solidFill>
                  <a:srgbClr val="795E26"/>
                </a:solidFill>
                <a:latin typeface="Consolas" panose="020B0609020204030204" pitchFamily="49" charset="0"/>
              </a:rPr>
              <a:t>  	…</a:t>
            </a:r>
            <a:endParaRPr lang="es-ES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errar llave 14">
            <a:extLst>
              <a:ext uri="{FF2B5EF4-FFF2-40B4-BE49-F238E27FC236}">
                <a16:creationId xmlns="" xmlns:a16="http://schemas.microsoft.com/office/drawing/2014/main" id="{E56A6273-6155-203F-43F8-8DF78F5A87D4}"/>
              </a:ext>
            </a:extLst>
          </p:cNvPr>
          <p:cNvSpPr/>
          <p:nvPr/>
        </p:nvSpPr>
        <p:spPr>
          <a:xfrm>
            <a:off x="3555467" y="4363620"/>
            <a:ext cx="293914" cy="693964"/>
          </a:xfrm>
          <a:prstGeom prst="rightBrace">
            <a:avLst>
              <a:gd name="adj1" fmla="val 36111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E280BE3A-311B-EA59-50D2-20759DF905CA}"/>
              </a:ext>
            </a:extLst>
          </p:cNvPr>
          <p:cNvSpPr txBox="1"/>
          <p:nvPr/>
        </p:nvSpPr>
        <p:spPr>
          <a:xfrm>
            <a:off x="5294134" y="5026725"/>
            <a:ext cx="6136616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 err="1">
                <a:latin typeface="Consolas" panose="020B0609020204030204" pitchFamily="49" charset="0"/>
              </a:rPr>
              <a:t>v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ariable.write</a:t>
            </a:r>
            <a:r>
              <a:rPr lang="es-ES" b="0" dirty="0">
                <a:effectLst/>
                <a:latin typeface="Consolas" panose="020B0609020204030204" pitchFamily="49" charset="0"/>
              </a:rPr>
              <a:t>(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s-ES" b="0" i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\n’</a:t>
            </a:r>
            <a:r>
              <a:rPr lang="es-ES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dirty="0" err="1">
                <a:latin typeface="Consolas" panose="020B0609020204030204" pitchFamily="49" charset="0"/>
              </a:rPr>
              <a:t>variable.writeline</a:t>
            </a:r>
            <a:r>
              <a:rPr lang="es-ES" dirty="0">
                <a:latin typeface="Consolas" panose="020B0609020204030204" pitchFamily="49" charset="0"/>
              </a:rPr>
              <a:t>([‘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string1\n’</a:t>
            </a:r>
            <a:r>
              <a:rPr lang="es-ES" dirty="0">
                <a:latin typeface="Consolas" panose="020B0609020204030204" pitchFamily="49" charset="0"/>
              </a:rPr>
              <a:t>,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‘string2\n’</a:t>
            </a:r>
            <a:r>
              <a:rPr lang="es-ES" dirty="0">
                <a:latin typeface="Consolas" panose="020B0609020204030204" pitchFamily="49" charset="0"/>
              </a:rPr>
              <a:t>,…])</a:t>
            </a:r>
            <a:endParaRPr lang="es-ES" b="0" dirty="0">
              <a:effectLst/>
              <a:latin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</a:rPr>
              <a:t>variable.read</a:t>
            </a:r>
            <a:r>
              <a:rPr lang="es-ES" dirty="0"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bytes{Opcional}</a:t>
            </a:r>
            <a:r>
              <a:rPr lang="es-ES" dirty="0">
                <a:latin typeface="Consolas" panose="020B0609020204030204" pitchFamily="49" charset="0"/>
              </a:rPr>
              <a:t>)</a:t>
            </a:r>
          </a:p>
          <a:p>
            <a:r>
              <a:rPr lang="es-ES" dirty="0" err="1">
                <a:latin typeface="Consolas" panose="020B0609020204030204" pitchFamily="49" charset="0"/>
              </a:rPr>
              <a:t>v</a:t>
            </a:r>
            <a:r>
              <a:rPr lang="es-ES" b="0" dirty="0" err="1">
                <a:effectLst/>
                <a:latin typeface="Consolas" panose="020B0609020204030204" pitchFamily="49" charset="0"/>
              </a:rPr>
              <a:t>ariable.readline</a:t>
            </a:r>
            <a:r>
              <a:rPr lang="es-ES" b="0" dirty="0">
                <a:effectLst/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bytesMAX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{Opcional}</a:t>
            </a:r>
            <a:r>
              <a:rPr lang="es-ES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="" xmlns:a16="http://schemas.microsoft.com/office/drawing/2014/main" id="{6A837C11-0EB5-4DE5-D525-D8558D580708}"/>
              </a:ext>
            </a:extLst>
          </p:cNvPr>
          <p:cNvCxnSpPr>
            <a:endCxn id="16" idx="1"/>
          </p:cNvCxnSpPr>
          <p:nvPr/>
        </p:nvCxnSpPr>
        <p:spPr>
          <a:xfrm>
            <a:off x="3980329" y="4710602"/>
            <a:ext cx="1313805" cy="916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="" xmlns:a16="http://schemas.microsoft.com/office/drawing/2014/main" id="{6A837C11-0EB5-4DE5-D525-D8558D580708}"/>
              </a:ext>
            </a:extLst>
          </p:cNvPr>
          <p:cNvCxnSpPr/>
          <p:nvPr/>
        </p:nvCxnSpPr>
        <p:spPr>
          <a:xfrm flipV="1">
            <a:off x="977153" y="4363621"/>
            <a:ext cx="274261" cy="11855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D6E11682-F164-13F6-D6BC-3299BCD4FE75}"/>
              </a:ext>
            </a:extLst>
          </p:cNvPr>
          <p:cNvSpPr txBox="1"/>
          <p:nvPr/>
        </p:nvSpPr>
        <p:spPr>
          <a:xfrm>
            <a:off x="487315" y="5542341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Otra opción: </a:t>
            </a:r>
            <a:r>
              <a:rPr lang="es-ES" dirty="0" smtClean="0">
                <a:latin typeface="Consolas" panose="020B0609020204030204" pitchFamily="49" charset="0"/>
              </a:rPr>
              <a:t>variable = open(…)</a:t>
            </a:r>
            <a:endParaRPr lang="es-E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FICHEROS-MATPLOTLIB</a:t>
            </a:r>
            <a:endParaRPr lang="es-ES" sz="900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487315" y="1461944"/>
            <a:ext cx="291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Ficheros (EJEMPLOS)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8322F8B-3FCB-CA31-CC7E-956A70E09283}"/>
              </a:ext>
            </a:extLst>
          </p:cNvPr>
          <p:cNvSpPr txBox="1"/>
          <p:nvPr/>
        </p:nvSpPr>
        <p:spPr>
          <a:xfrm>
            <a:off x="6589359" y="750000"/>
            <a:ext cx="4257897" cy="1569660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Creación de un fichero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 = </a:t>
            </a:r>
            <a:r>
              <a:rPr lang="fr-F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open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test.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txt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,mode = 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f.write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 primer 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fichero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f.write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Este 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fichero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\n\n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f.write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contiene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tres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lineas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19F9B02C-6BDF-80BD-F1EB-0C28F151917C}"/>
              </a:ext>
            </a:extLst>
          </p:cNvPr>
          <p:cNvSpPr txBox="1"/>
          <p:nvPr/>
        </p:nvSpPr>
        <p:spPr>
          <a:xfrm>
            <a:off x="6589359" y="2534431"/>
            <a:ext cx="2653290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 primer fichero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Este fichero</a:t>
            </a:r>
          </a:p>
          <a:p>
            <a:endParaRPr lang="es-ES" sz="1600" i="1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contiene tres </a:t>
            </a:r>
            <a:r>
              <a:rPr lang="es-ES" sz="1600" i="1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lineas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5</a:t>
            </a:fld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C8322F8B-3FCB-CA31-CC7E-956A70E09283}"/>
              </a:ext>
            </a:extLst>
          </p:cNvPr>
          <p:cNvSpPr txBox="1"/>
          <p:nvPr/>
        </p:nvSpPr>
        <p:spPr>
          <a:xfrm>
            <a:off x="837539" y="1908819"/>
            <a:ext cx="5121915" cy="3785652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Creación de un fichero 2</a:t>
            </a:r>
            <a:endParaRPr lang="es-ES" sz="1600" i="1" dirty="0">
              <a:solidFill>
                <a:srgbClr val="9999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 = </a:t>
            </a:r>
            <a:r>
              <a:rPr lang="fr-F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open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primos.</a:t>
            </a:r>
            <a:r>
              <a:rPr lang="fr-FR" sz="1600" i="1" dirty="0" err="1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txt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,mode = 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f.write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 err="1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primeros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100 </a:t>
            </a:r>
            <a:r>
              <a:rPr lang="fr-FR" sz="1600" i="1" dirty="0" err="1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números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i="1" dirty="0" err="1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primos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\n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smtClean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primos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endParaRPr lang="fr-FR" sz="1600" dirty="0">
              <a:solidFill>
                <a:srgbClr val="FAB16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j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range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i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(i == j):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break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fr-F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(i % j ==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primos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fr-F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False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fr-F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else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continue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primos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== </a:t>
            </a:r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True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f.write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 err="1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str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(i) + 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 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19F9B02C-6BDF-80BD-F1EB-0C28F151917C}"/>
              </a:ext>
            </a:extLst>
          </p:cNvPr>
          <p:cNvSpPr txBox="1"/>
          <p:nvPr/>
        </p:nvSpPr>
        <p:spPr>
          <a:xfrm>
            <a:off x="837539" y="5909444"/>
            <a:ext cx="8948283" cy="584775"/>
          </a:xfrm>
          <a:prstGeom prst="rect">
            <a:avLst/>
          </a:prstGeom>
          <a:solidFill>
            <a:srgbClr val="19232D"/>
          </a:solidFill>
          <a:ln w="381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primeros 100 números primos</a:t>
            </a:r>
          </a:p>
          <a:p>
            <a:r>
              <a:rPr lang="es-ES" sz="1600" i="1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2 3 5 7 11 13 17 19 23 29 31 37 41 43 47 53 59 61 67 71 73 79 83 89 97 </a:t>
            </a:r>
            <a:endParaRPr lang="es-ES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xmlns="" id="{C8322F8B-3FCB-CA31-CC7E-956A70E09283}"/>
              </a:ext>
            </a:extLst>
          </p:cNvPr>
          <p:cNvSpPr txBox="1"/>
          <p:nvPr/>
        </p:nvSpPr>
        <p:spPr>
          <a:xfrm>
            <a:off x="6589359" y="4111065"/>
            <a:ext cx="4381328" cy="1077218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Lectura de un fichero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 = </a:t>
            </a:r>
            <a:r>
              <a:rPr lang="fr-FR" sz="1600" dirty="0">
                <a:solidFill>
                  <a:srgbClr val="FAB16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open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primos.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txt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,mode = 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s-ES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contenidos 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f.readlines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s-ES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es-ES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7" name="Flecha curvada hacia la izquierda 6"/>
          <p:cNvSpPr/>
          <p:nvPr/>
        </p:nvSpPr>
        <p:spPr>
          <a:xfrm>
            <a:off x="9937799" y="4695386"/>
            <a:ext cx="632012" cy="16609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xmlns="" id="{A4C2491F-F8AA-0650-920E-8A131F37D1E7}"/>
              </a:ext>
            </a:extLst>
          </p:cNvPr>
          <p:cNvSpPr txBox="1"/>
          <p:nvPr/>
        </p:nvSpPr>
        <p:spPr>
          <a:xfrm>
            <a:off x="10569811" y="5379586"/>
            <a:ext cx="960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0" dirty="0" smtClean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6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ES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E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20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FICHEROS-MATPLOTLIB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13838" y="500836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Matplotlib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6</a:t>
            </a:fld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97624" y="916335"/>
            <a:ext cx="10649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chemeClr val="tx2"/>
                </a:solidFill>
              </a:rPr>
              <a:t>Matplotlib</a:t>
            </a:r>
            <a:r>
              <a:rPr lang="es-ES" sz="1600" dirty="0">
                <a:solidFill>
                  <a:schemeClr val="tx2"/>
                </a:solidFill>
              </a:rPr>
              <a:t> es una </a:t>
            </a:r>
            <a:r>
              <a:rPr lang="es-ES" sz="1600" b="1" dirty="0" smtClean="0">
                <a:solidFill>
                  <a:schemeClr val="tx2"/>
                </a:solidFill>
              </a:rPr>
              <a:t>librería para </a:t>
            </a:r>
            <a:r>
              <a:rPr lang="es-ES" sz="1600" b="1" dirty="0">
                <a:solidFill>
                  <a:schemeClr val="tx2"/>
                </a:solidFill>
              </a:rPr>
              <a:t>la generación de gráficos en </a:t>
            </a:r>
            <a:r>
              <a:rPr lang="es-ES" sz="1600" b="1" dirty="0" smtClean="0">
                <a:solidFill>
                  <a:schemeClr val="tx2"/>
                </a:solidFill>
              </a:rPr>
              <a:t>dos dimensiones</a:t>
            </a:r>
            <a:r>
              <a:rPr lang="es-ES" sz="1600" dirty="0">
                <a:solidFill>
                  <a:schemeClr val="tx2"/>
                </a:solidFill>
              </a:rPr>
              <a:t>, a partir de </a:t>
            </a:r>
            <a:r>
              <a:rPr lang="es-ES" sz="1600" b="1" dirty="0">
                <a:solidFill>
                  <a:schemeClr val="tx2"/>
                </a:solidFill>
              </a:rPr>
              <a:t>datos contenidos en listas o </a:t>
            </a:r>
            <a:r>
              <a:rPr lang="es-ES" sz="1600" b="1" dirty="0" err="1" smtClean="0">
                <a:solidFill>
                  <a:schemeClr val="tx2"/>
                </a:solidFill>
              </a:rPr>
              <a:t>arrays</a:t>
            </a:r>
            <a:r>
              <a:rPr lang="es-ES" sz="16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Definir</a:t>
            </a:r>
            <a:r>
              <a:rPr lang="es-ES" sz="1600" dirty="0" smtClean="0">
                <a:solidFill>
                  <a:schemeClr val="tx2"/>
                </a:solidFill>
              </a:rPr>
              <a:t> formato y objetos a formar parte de la gráfica</a:t>
            </a: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Especificar</a:t>
            </a:r>
            <a:r>
              <a:rPr lang="es-ES" sz="1600" dirty="0" smtClean="0">
                <a:solidFill>
                  <a:schemeClr val="tx2"/>
                </a:solidFill>
              </a:rPr>
              <a:t> los datos de los ejes y su formato</a:t>
            </a: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Añadir</a:t>
            </a:r>
            <a:r>
              <a:rPr lang="es-ES" sz="1600" dirty="0" smtClean="0">
                <a:solidFill>
                  <a:schemeClr val="tx2"/>
                </a:solidFill>
              </a:rPr>
              <a:t> información de los ejes, título,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Dibujar</a:t>
            </a:r>
            <a:r>
              <a:rPr lang="es-ES" sz="1600" dirty="0" smtClean="0">
                <a:solidFill>
                  <a:schemeClr val="tx2"/>
                </a:solidFill>
              </a:rPr>
              <a:t> la gráfica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C8322F8B-3FCB-CA31-CC7E-956A70E09283}"/>
              </a:ext>
            </a:extLst>
          </p:cNvPr>
          <p:cNvSpPr txBox="1"/>
          <p:nvPr/>
        </p:nvSpPr>
        <p:spPr>
          <a:xfrm>
            <a:off x="771101" y="2324477"/>
            <a:ext cx="10676321" cy="4031873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arange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pi, sin, cos</a:t>
            </a:r>
          </a:p>
          <a:p>
            <a:r>
              <a:rPr lang="fr-F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matplotlib.pyplot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subplots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plot, show,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legend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axis,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grid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xlabel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title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arange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(-pi, pi,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y1 = sin(x)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y2 = cos(x)</a:t>
            </a: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                   # paso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fig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ax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subplots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             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1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ax.plot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y1, label=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sin(x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# 2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ax.plot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y2, label=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"cos(x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# 2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legend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          # 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axis([-pi, pi, -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# 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grid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            # 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xlabel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       # 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title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Funciones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i="1" dirty="0" err="1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trigonométricas</a:t>
            </a:r>
            <a:r>
              <a:rPr lang="fr-FR" sz="1600" i="1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show()                            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4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06" y="3008753"/>
            <a:ext cx="4901587" cy="3530159"/>
          </a:xfrm>
          <a:prstGeom prst="rect">
            <a:avLst/>
          </a:prstGeom>
        </p:spPr>
      </p:pic>
      <p:sp>
        <p:nvSpPr>
          <p:cNvPr id="23" name="Rectángulo 22"/>
          <p:cNvSpPr/>
          <p:nvPr/>
        </p:nvSpPr>
        <p:spPr>
          <a:xfrm>
            <a:off x="3030489" y="157981"/>
            <a:ext cx="4180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https://matplotlib.org/stable/gallery/index.html</a:t>
            </a:r>
          </a:p>
        </p:txBody>
      </p:sp>
    </p:spTree>
    <p:extLst>
      <p:ext uri="{BB962C8B-B14F-4D97-AF65-F5344CB8AC3E}">
        <p14:creationId xmlns:p14="http://schemas.microsoft.com/office/powerpoint/2010/main" val="294741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>
                <a:solidFill>
                  <a:schemeClr val="tx2"/>
                </a:solidFill>
                <a:latin typeface="Arial Rounded MT Bold" panose="020F0704030504030204" pitchFamily="34" charset="0"/>
              </a:rPr>
              <a:t>FICHEROS-MATPLOTLIB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13838" y="500836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Matplotlib</a:t>
            </a:r>
            <a:endParaRPr lang="es-ES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7</a:t>
            </a:fld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0BA91640-E6FE-F433-26CD-23B8D715FD37}"/>
              </a:ext>
            </a:extLst>
          </p:cNvPr>
          <p:cNvSpPr txBox="1"/>
          <p:nvPr/>
        </p:nvSpPr>
        <p:spPr>
          <a:xfrm>
            <a:off x="797624" y="916335"/>
            <a:ext cx="10649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 err="1">
                <a:solidFill>
                  <a:schemeClr val="tx2"/>
                </a:solidFill>
              </a:rPr>
              <a:t>Matplotlib</a:t>
            </a:r>
            <a:r>
              <a:rPr lang="es-ES" sz="1600" dirty="0">
                <a:solidFill>
                  <a:schemeClr val="tx2"/>
                </a:solidFill>
              </a:rPr>
              <a:t> es una </a:t>
            </a:r>
            <a:r>
              <a:rPr lang="es-ES" sz="1600" b="1" dirty="0" smtClean="0">
                <a:solidFill>
                  <a:schemeClr val="tx2"/>
                </a:solidFill>
              </a:rPr>
              <a:t>librería para </a:t>
            </a:r>
            <a:r>
              <a:rPr lang="es-ES" sz="1600" b="1" dirty="0">
                <a:solidFill>
                  <a:schemeClr val="tx2"/>
                </a:solidFill>
              </a:rPr>
              <a:t>la generación de gráficos en </a:t>
            </a:r>
            <a:r>
              <a:rPr lang="es-ES" sz="1600" b="1" dirty="0" smtClean="0">
                <a:solidFill>
                  <a:schemeClr val="tx2"/>
                </a:solidFill>
              </a:rPr>
              <a:t>dos dimensiones</a:t>
            </a:r>
            <a:r>
              <a:rPr lang="es-ES" sz="1600" dirty="0">
                <a:solidFill>
                  <a:schemeClr val="tx2"/>
                </a:solidFill>
              </a:rPr>
              <a:t>, a partir de </a:t>
            </a:r>
            <a:r>
              <a:rPr lang="es-ES" sz="1600" b="1" dirty="0">
                <a:solidFill>
                  <a:schemeClr val="tx2"/>
                </a:solidFill>
              </a:rPr>
              <a:t>datos contenidos en listas o </a:t>
            </a:r>
            <a:r>
              <a:rPr lang="es-ES" sz="1600" b="1" dirty="0" err="1" smtClean="0">
                <a:solidFill>
                  <a:schemeClr val="tx2"/>
                </a:solidFill>
              </a:rPr>
              <a:t>arrays</a:t>
            </a:r>
            <a:r>
              <a:rPr lang="es-ES" sz="1600" dirty="0" smtClean="0">
                <a:solidFill>
                  <a:schemeClr val="tx2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Definir</a:t>
            </a:r>
            <a:r>
              <a:rPr lang="es-ES" sz="1600" dirty="0" smtClean="0">
                <a:solidFill>
                  <a:schemeClr val="tx2"/>
                </a:solidFill>
              </a:rPr>
              <a:t> formato y objetos a formar parte de la gráfica</a:t>
            </a: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Especificar</a:t>
            </a:r>
            <a:r>
              <a:rPr lang="es-ES" sz="1600" dirty="0" smtClean="0">
                <a:solidFill>
                  <a:schemeClr val="tx2"/>
                </a:solidFill>
              </a:rPr>
              <a:t> los datos de los ejes y su formato</a:t>
            </a:r>
            <a:endParaRPr lang="es-ES" sz="1600" dirty="0">
              <a:solidFill>
                <a:schemeClr val="tx2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Añadir</a:t>
            </a:r>
            <a:r>
              <a:rPr lang="es-ES" sz="1600" dirty="0" smtClean="0">
                <a:solidFill>
                  <a:schemeClr val="tx2"/>
                </a:solidFill>
              </a:rPr>
              <a:t> información de los ejes, título,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u="sng" dirty="0" smtClean="0">
                <a:solidFill>
                  <a:schemeClr val="tx2"/>
                </a:solidFill>
              </a:rPr>
              <a:t>Dibujar</a:t>
            </a:r>
            <a:r>
              <a:rPr lang="es-ES" sz="1600" dirty="0" smtClean="0">
                <a:solidFill>
                  <a:schemeClr val="tx2"/>
                </a:solidFill>
              </a:rPr>
              <a:t> la gráfica</a:t>
            </a:r>
            <a:endParaRPr lang="es-ES" sz="1600" dirty="0">
              <a:solidFill>
                <a:schemeClr val="tx2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C8322F8B-3FCB-CA31-CC7E-956A70E09283}"/>
              </a:ext>
            </a:extLst>
          </p:cNvPr>
          <p:cNvSpPr txBox="1"/>
          <p:nvPr/>
        </p:nvSpPr>
        <p:spPr>
          <a:xfrm>
            <a:off x="771101" y="2324477"/>
            <a:ext cx="8824852" cy="3293209"/>
          </a:xfrm>
          <a:prstGeom prst="rect">
            <a:avLst/>
          </a:prstGeom>
          <a:solidFill>
            <a:srgbClr val="19232D"/>
          </a:solidFill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numpy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linspace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meshgrid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matplotlib.pyplot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>
                <a:solidFill>
                  <a:srgbClr val="C670E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subplots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contourf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show,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xlabel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ylabel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linspace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(-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linspace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(-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100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x, y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meshgrid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(x, y)</a:t>
            </a:r>
          </a:p>
          <a:p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z = x**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+ y**</a:t>
            </a:r>
            <a:r>
              <a:rPr lang="fr-FR" sz="1600" dirty="0">
                <a:solidFill>
                  <a:srgbClr val="FAED5C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</a:p>
          <a:p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            # paso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fig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axs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subplots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axs.contourf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(x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y, z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xlabel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# 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err="1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ylabel</a:t>
            </a:r>
            <a:r>
              <a:rPr lang="fr-FR" sz="1600" dirty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fr-FR" sz="1600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i="1" dirty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y</a:t>
            </a:r>
            <a:r>
              <a:rPr lang="fr-FR" sz="1600" dirty="0" smtClean="0">
                <a:solidFill>
                  <a:srgbClr val="B0E686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  # </a:t>
            </a:r>
            <a:r>
              <a:rPr lang="es-ES" sz="1600" i="1" dirty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fr-FR" sz="1600" dirty="0">
              <a:solidFill>
                <a:srgbClr val="FFFFFF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fr-FR" sz="1600" dirty="0" smtClean="0">
                <a:solidFill>
                  <a:srgbClr val="FFFFFF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show()                </a:t>
            </a:r>
            <a:r>
              <a:rPr lang="es-ES" sz="1600" i="1" dirty="0" smtClean="0">
                <a:solidFill>
                  <a:srgbClr val="9999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4</a:t>
            </a:r>
            <a:endParaRPr lang="es-ES" sz="1600" dirty="0">
              <a:solidFill>
                <a:srgbClr val="FAED5C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030489" y="157981"/>
            <a:ext cx="41801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solidFill>
                  <a:schemeClr val="tx2"/>
                </a:solidFill>
              </a:rPr>
              <a:t>https://matplotlib.org/stable/gallery/index.html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796" y="3264111"/>
            <a:ext cx="5104762" cy="33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40DE600-2F07-4AA3-8ADE-6DDBB831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4173" y="157981"/>
            <a:ext cx="4854898" cy="258153"/>
          </a:xfrm>
        </p:spPr>
        <p:txBody>
          <a:bodyPr>
            <a:normAutofit/>
          </a:bodyPr>
          <a:lstStyle/>
          <a:p>
            <a:r>
              <a:rPr lang="es-ES" sz="900" dirty="0" smtClean="0">
                <a:solidFill>
                  <a:schemeClr val="tx2"/>
                </a:solidFill>
                <a:latin typeface="Arial Rounded MT Bold" panose="020F0704030504030204" pitchFamily="34" charset="0"/>
              </a:rPr>
              <a:t>VECTORES Y MATRICES</a:t>
            </a:r>
            <a:endParaRPr lang="es-ES" sz="900" b="1" u="sng" dirty="0">
              <a:solidFill>
                <a:schemeClr val="tx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8055EBCF-4956-4E51-B84C-A8B6AC788EAC}"/>
              </a:ext>
            </a:extLst>
          </p:cNvPr>
          <p:cNvSpPr txBox="1"/>
          <p:nvPr/>
        </p:nvSpPr>
        <p:spPr>
          <a:xfrm>
            <a:off x="54755" y="416134"/>
            <a:ext cx="334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tx2"/>
                </a:solidFill>
                <a:latin typeface="Arial Rounded MT Bold" panose="020F0704030504030204" pitchFamily="34" charset="0"/>
              </a:rPr>
              <a:t>EJERCICIOS PROPUESTOS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CC94-4745-410C-B18E-20525921026C}" type="slidenum">
              <a:rPr lang="es-ES" smtClean="0"/>
              <a:t>8</a:t>
            </a:fld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DA9116FC-95E0-4545-83EC-9E3A20C08EA0}"/>
                  </a:ext>
                </a:extLst>
              </p:cNvPr>
              <p:cNvSpPr txBox="1"/>
              <p:nvPr/>
            </p:nvSpPr>
            <p:spPr>
              <a:xfrm>
                <a:off x="555812" y="1212275"/>
                <a:ext cx="10797987" cy="283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Escribir una función que pida un número entero, n, entre </a:t>
                </a:r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1 y 10 y guarde en un fichero con el nombre </a:t>
                </a:r>
                <a:r>
                  <a:rPr lang="es-ES" sz="16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tabla-n.txt</a:t>
                </a:r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 la tabla de multiplicar de ese 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número.</a:t>
                </a:r>
                <a:endParaRPr lang="es-ES" sz="1600" dirty="0" smtClean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Escribir un fichero con el nombre 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funcion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.txt 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en donde guarde el valor de la función y su derivada en un intervalo dado por el usuario y lo guarde por columnas los valores de x, f(x), y f’(x). Prueba con la función 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f(x) = </a:t>
                </a:r>
                <a:r>
                  <a:rPr lang="es-ES" sz="1600" dirty="0" err="1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x·sin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(2</a:t>
                </a:r>
                <a:r>
                  <a:rPr lang="es-ES" sz="1600" dirty="0" smtClean="0">
                    <a:solidFill>
                      <a:schemeClr val="tx2"/>
                    </a:solidFill>
                    <a:latin typeface="MaplePi" panose="02000500070000020004" pitchFamily="2" charset="0"/>
                    <a:cs typeface="Consolas" panose="020B0609020204030204" pitchFamily="49" charset="0"/>
                  </a:rPr>
                  <a:t>p</a:t>
                </a:r>
                <a:r>
                  <a:rPr lang="es-ES" sz="1600" dirty="0" smtClean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x)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es-ES" sz="1600" dirty="0" smtClean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Dibuja la siguiente función: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16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s-ES" sz="16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ES" sz="16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f>
                        <m:fPr>
                          <m:ctrlP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fPr>
                        <m:num>
                          <m:r>
                            <a:rPr lang="es-ES" sz="16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16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sz="16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sz="16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16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s-ES" sz="1600" b="0" i="1" smtClean="0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  <a:cs typeface="Consolas" panose="020B0609020204030204" pitchFamily="49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ES" sz="16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" sz="1600" dirty="0">
                  <a:solidFill>
                    <a:schemeClr val="tx2"/>
                  </a:solidFill>
                  <a:cs typeface="Consolas" panose="020B0609020204030204" pitchFamily="49" charset="0"/>
                </a:endParaRPr>
              </a:p>
              <a:p>
                <a:pPr algn="just"/>
                <a:r>
                  <a:rPr lang="es-ES" sz="1600" dirty="0">
                    <a:solidFill>
                      <a:schemeClr val="tx2"/>
                    </a:solidFill>
                    <a:cs typeface="Consolas" panose="020B0609020204030204" pitchFamily="49" charset="0"/>
                  </a:rPr>
                  <a:t>e</a:t>
                </a:r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n el intervalo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num>
                      <m:den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den>
                    </m:f>
                    <m:r>
                      <a:rPr lang="es-ES" sz="16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sz="16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s-E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s-ES" sz="1600" dirty="0" smtClean="0">
                    <a:solidFill>
                      <a:schemeClr val="tx2"/>
                    </a:solidFill>
                    <a:cs typeface="Consolas" panose="020B0609020204030204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DA9116FC-95E0-4545-83EC-9E3A20C0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2" y="1212275"/>
                <a:ext cx="10797987" cy="2830968"/>
              </a:xfrm>
              <a:prstGeom prst="rect">
                <a:avLst/>
              </a:prstGeom>
              <a:blipFill rotWithShape="0">
                <a:blip r:embed="rId2"/>
                <a:stretch>
                  <a:fillRect l="-282" t="-862" r="-339" b="-189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6A4581EECA194894DC492FB001E395" ma:contentTypeVersion="4" ma:contentTypeDescription="Create a new document." ma:contentTypeScope="" ma:versionID="dda3882893707bc253b403ce6fd982d1">
  <xsd:schema xmlns:xsd="http://www.w3.org/2001/XMLSchema" xmlns:xs="http://www.w3.org/2001/XMLSchema" xmlns:p="http://schemas.microsoft.com/office/2006/metadata/properties" xmlns:ns2="7b0348f0-faff-4a1e-bcb0-444c6f3e4e78" targetNamespace="http://schemas.microsoft.com/office/2006/metadata/properties" ma:root="true" ma:fieldsID="cff3cc4b238879a264e8489625520644" ns2:_="">
    <xsd:import namespace="7b0348f0-faff-4a1e-bcb0-444c6f3e4e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348f0-faff-4a1e-bcb0-444c6f3e4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968AE3-AEE0-4A9E-B05B-8CA3600C885E}">
  <ds:schemaRefs>
    <ds:schemaRef ds:uri="7b0348f0-faff-4a1e-bcb0-444c6f3e4e78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736CA7E-7C9C-41D3-B9C8-C11045297C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348f0-faff-4a1e-bcb0-444c6f3e4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21420C-DA56-4A03-88E6-00B7F24FD9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1207</Words>
  <Application>Microsoft Office PowerPoint</Application>
  <PresentationFormat>Panorámica</PresentationFormat>
  <Paragraphs>162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Arial (cuerpo)</vt:lpstr>
      <vt:lpstr>Arial (Titulos)</vt:lpstr>
      <vt:lpstr>Arial Rounded MT Bold</vt:lpstr>
      <vt:lpstr>Calibri</vt:lpstr>
      <vt:lpstr>Calibri Light</vt:lpstr>
      <vt:lpstr>Cambria Math</vt:lpstr>
      <vt:lpstr>Consolas</vt:lpstr>
      <vt:lpstr>DejaVu Sans Mono</vt:lpstr>
      <vt:lpstr>MaplePi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de Vicente</dc:creator>
  <cp:lastModifiedBy>Cuenta Microsoft</cp:lastModifiedBy>
  <cp:revision>101</cp:revision>
  <dcterms:created xsi:type="dcterms:W3CDTF">2022-07-21T07:14:48Z</dcterms:created>
  <dcterms:modified xsi:type="dcterms:W3CDTF">2023-01-15T11:30:37Z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0x010100046A4581EECA194894DC492FB001E395</vt:lpwstr>
  </property>
</Properties>
</file>