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8"/>
  </p:notesMasterIdLst>
  <p:sldIdLst>
    <p:sldId id="284" r:id="rId5"/>
    <p:sldId id="264" r:id="rId6"/>
    <p:sldId id="258" r:id="rId7"/>
    <p:sldId id="291" r:id="rId8"/>
    <p:sldId id="297" r:id="rId9"/>
    <p:sldId id="288" r:id="rId10"/>
    <p:sldId id="290" r:id="rId11"/>
    <p:sldId id="289" r:id="rId12"/>
    <p:sldId id="292" r:id="rId13"/>
    <p:sldId id="293" r:id="rId14"/>
    <p:sldId id="294" r:id="rId15"/>
    <p:sldId id="295" r:id="rId16"/>
    <p:sldId id="286" r:id="rId1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B0E686"/>
    <a:srgbClr val="FAB16C"/>
    <a:srgbClr val="C670E0"/>
    <a:srgbClr val="FAED5C"/>
    <a:srgbClr val="999999"/>
    <a:srgbClr val="AF00DB"/>
    <a:srgbClr val="19232D"/>
    <a:srgbClr val="EE6772"/>
    <a:srgbClr val="57D6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92" autoAdjust="0"/>
    <p:restoredTop sz="94660"/>
  </p:normalViewPr>
  <p:slideViewPr>
    <p:cSldViewPr snapToGrid="0">
      <p:cViewPr varScale="1">
        <p:scale>
          <a:sx n="71" d="100"/>
          <a:sy n="71" d="100"/>
        </p:scale>
        <p:origin x="44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DC1135-2984-446A-8036-72C1A2C1A98D}" type="datetimeFigureOut">
              <a:rPr lang="es-ES" smtClean="0"/>
              <a:t>06/11/2022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D8B230-6C75-4F2A-A51E-48F04DEC172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62512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FC6C38-22BF-44EC-ADF5-D454266E1FED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491900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9C98D67-440E-4225-BFA9-0FB712B855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4B11E236-0670-4060-99F3-1FF261DF7E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9D026E13-0BDE-4617-93F7-CBAE8E6CC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F3BC9-C86F-401B-86E3-CF6C95FE3066}" type="datetime1">
              <a:rPr lang="es-ES" smtClean="0"/>
              <a:t>06/11/2022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4B49B341-01F8-47C9-B534-F658A0F7C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A2B3D8F0-5C52-4974-9734-C7DEA20CC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FCC94-4745-410C-B18E-2052592102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15906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EE09437A-7B02-430B-B72D-C4D3D965E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xmlns="" id="{73F37DF4-5350-47FA-B094-00582531AB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80DEA5E6-0D31-4FE5-8EDA-B05790DD9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DC1B4-A253-4A30-A268-81E48E766054}" type="datetime1">
              <a:rPr lang="es-ES" smtClean="0"/>
              <a:t>06/11/2022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24F96ADC-77B8-4E03-965A-2B9404B10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3642FC30-0521-4521-BB00-7BFC0A8AC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FCC94-4745-410C-B18E-2052592102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87112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xmlns="" id="{1EB38B8F-B134-476E-ADB8-CB81452AEA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xmlns="" id="{A712611B-B003-451E-8E2D-5F6427765F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E1343C29-F01B-4B2B-8C18-58AC382BF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5669C-875B-459F-A8E5-90F36EE71781}" type="datetime1">
              <a:rPr lang="es-ES" smtClean="0"/>
              <a:t>06/11/2022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C60F1F84-404C-4BF4-9E29-D4BB42CA1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BF7EFF26-342D-48A0-BF26-D36A3E7B2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FCC94-4745-410C-B18E-2052592102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39132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E6D592BB-6BBE-481F-AF70-419ED168C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1A5E6B67-111C-4DE8-8CEB-79D4CD4B52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EAA6A4F3-9675-4A71-878A-F150DD280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7C0ED-FFB7-4427-8FFA-EF4F1C63A533}" type="datetime1">
              <a:rPr lang="es-ES" smtClean="0"/>
              <a:t>06/11/2022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D42AE33E-81A4-4A75-8E87-E391E23B3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CC5D9E72-0A43-4B74-8741-85B4C5D99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FCC94-4745-410C-B18E-2052592102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05907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B6C530A-A7B5-4DE5-A53F-CFA6F7362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179D0D92-8196-4786-837B-E58C6A5E60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04533CEA-EDD2-4463-8655-965873913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D960D-D6B7-467B-A3A4-0567245E9846}" type="datetime1">
              <a:rPr lang="es-ES" smtClean="0"/>
              <a:t>06/11/2022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EF9ECDB4-7B45-43A9-AB7A-229EF74F8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1F2E1026-2BEC-4F43-A9CA-2C16F3F43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FCC94-4745-410C-B18E-2052592102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10272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27C2FF52-794F-412D-A840-73775A845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B25E0642-241B-4E1D-8EC3-BC3C5601BF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xmlns="" id="{6FCD4E2A-03BD-47C6-A755-B8C7061ECC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xmlns="" id="{C870E217-48C0-44D8-B57E-990DBBF57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0FEE5-7687-40EC-AA83-BB5E874983B5}" type="datetime1">
              <a:rPr lang="es-ES" smtClean="0"/>
              <a:t>06/11/2022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xmlns="" id="{76EF4BAC-23F5-4FEF-87FB-6EF1100B8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xmlns="" id="{CB04F615-FE39-4954-A52D-0DB1B82D6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FCC94-4745-410C-B18E-2052592102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53737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8B5827B-E7D8-42F9-8827-7669961C2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51D7B3E5-2661-457C-9DF3-DDC68512F7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xmlns="" id="{AEAFD543-A671-429F-8CD1-1C17A2EEB3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xmlns="" id="{62C62449-C2FD-4D16-B9ED-26A380011B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xmlns="" id="{178263CC-25D9-48CC-995B-1D491827FA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xmlns="" id="{F2CD1248-A53B-4D8E-91B4-6D15B4F12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0C4EA-FCDD-437E-A2FC-26C0AE13DD86}" type="datetime1">
              <a:rPr lang="es-ES" smtClean="0"/>
              <a:t>06/11/2022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xmlns="" id="{EC063371-EB49-4FC7-9DF7-946709816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xmlns="" id="{F0AFF569-4235-4726-B6E1-E9B59F001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FCC94-4745-410C-B18E-2052592102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49781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D2001E6-584C-48D5-AFD5-813F0BC11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xmlns="" id="{933EA412-689B-49A5-9AFF-3046F3560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4ADFA-344D-41BE-827B-963A6B4FE7E1}" type="datetime1">
              <a:rPr lang="es-ES" smtClean="0"/>
              <a:t>06/11/2022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xmlns="" id="{5D41C214-E5D1-4EF0-8791-7278C6ACE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xmlns="" id="{F06A1A67-A527-4AEF-9831-4C21DAEB4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FCC94-4745-410C-B18E-2052592102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16837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xmlns="" id="{671100E8-438B-4487-8C7C-CB469BBE9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F8F2D-61AC-443B-A942-9D691C14B723}" type="datetime1">
              <a:rPr lang="es-ES" smtClean="0"/>
              <a:t>06/11/2022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xmlns="" id="{5AAD808F-9598-45C0-B163-9A831E950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xmlns="" id="{DF2B758D-4AF3-4F74-BC11-4EF3DB36D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FCC94-4745-410C-B18E-2052592102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40437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6CBCB4B7-4920-4695-9855-71E26B48A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03E4082C-83DB-444B-A3A7-F7A07F0ED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xmlns="" id="{989C3B54-A725-454B-840C-BF4F0B29D2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xmlns="" id="{778648D7-6334-4C32-BA04-27A0B86C1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23F91-2B92-48DC-8D83-7E5F4F987678}" type="datetime1">
              <a:rPr lang="es-ES" smtClean="0"/>
              <a:t>06/11/2022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xmlns="" id="{B59D4841-F586-4329-9B3A-D7CD1CDE9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xmlns="" id="{DBD8E23A-992E-472E-B2AB-D98043007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FCC94-4745-410C-B18E-2052592102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93430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580DF324-8256-45FA-82B3-EF5D833F8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xmlns="" id="{C8273A47-A47C-4536-8A9D-C9D7771CE5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xmlns="" id="{CF5F136D-333F-48EC-B889-369B5B2439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xmlns="" id="{ABD264A8-1DDF-43BD-9B87-8534C3F67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06D6D-D7EF-4E22-A95B-91D7048AAD45}" type="datetime1">
              <a:rPr lang="es-ES" smtClean="0"/>
              <a:t>06/11/2022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xmlns="" id="{03F85A2E-0188-4656-A491-E0C282367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xmlns="" id="{61915985-219D-4099-8BB2-F970E8F76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FCC94-4745-410C-B18E-2052592102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28873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xmlns="" id="{4F45915A-2EB6-4C9C-9142-91884E30A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839A241D-BB76-4B4A-923F-48351FF00E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759361EA-E545-49DA-9153-07B3780239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3D3B27-D646-4691-B2F8-8DC1ED953B67}" type="datetime1">
              <a:rPr lang="es-ES" smtClean="0"/>
              <a:t>06/11/2022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ABF7714B-9F57-432C-A078-8C12AC784A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E1A9A094-7DA6-4315-A753-391050622A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DFCC94-4745-410C-B18E-2052592102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01802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juanantonio.hernandez@upm.e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mailto:victorjavier.llorente@upm.es" TargetMode="External"/><Relationship Id="rId4" Type="http://schemas.openxmlformats.org/officeDocument/2006/relationships/hyperlink" Target="mailto:fj.devicente@upm.es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E40DE600-2F07-4AA3-8ADE-6DDBB83161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38423" y="1483795"/>
            <a:ext cx="9144000" cy="1655762"/>
          </a:xfrm>
        </p:spPr>
        <p:txBody>
          <a:bodyPr>
            <a:normAutofit/>
          </a:bodyPr>
          <a:lstStyle/>
          <a:p>
            <a:r>
              <a:rPr lang="es-ES" sz="4000" dirty="0">
                <a:solidFill>
                  <a:schemeClr val="tx2"/>
                </a:solidFill>
                <a:latin typeface="Arial (Titulos)"/>
              </a:rPr>
              <a:t>TEMA 3: Estructuras de datos</a:t>
            </a:r>
          </a:p>
        </p:txBody>
      </p:sp>
      <p:sp>
        <p:nvSpPr>
          <p:cNvPr id="2" name="Subtítulo 2">
            <a:extLst>
              <a:ext uri="{FF2B5EF4-FFF2-40B4-BE49-F238E27FC236}">
                <a16:creationId xmlns:a16="http://schemas.microsoft.com/office/drawing/2014/main" xmlns="" id="{CB9D8926-E7BC-0F9B-32C4-864AC5FEB0FE}"/>
              </a:ext>
            </a:extLst>
          </p:cNvPr>
          <p:cNvSpPr txBox="1">
            <a:spLocks/>
          </p:cNvSpPr>
          <p:nvPr/>
        </p:nvSpPr>
        <p:spPr>
          <a:xfrm>
            <a:off x="1438423" y="3139557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3200" dirty="0">
                <a:latin typeface="Arial (cuerpo)"/>
              </a:rPr>
              <a:t>Dpto. de Matemática Aplicada a la Ingeniería Aeroespacial</a:t>
            </a:r>
          </a:p>
          <a:p>
            <a:endParaRPr lang="es-ES" sz="3200" dirty="0">
              <a:latin typeface="Arial (cuerpo)"/>
            </a:endParaRPr>
          </a:p>
          <a:p>
            <a:r>
              <a:rPr lang="es-ES" sz="3200" dirty="0">
                <a:latin typeface="Arial (cuerpo)"/>
              </a:rPr>
              <a:t>Informática, 1</a:t>
            </a:r>
            <a:r>
              <a:rPr lang="es-ES" sz="3200" baseline="30000" dirty="0">
                <a:latin typeface="Arial (cuerpo)"/>
              </a:rPr>
              <a:t>er</a:t>
            </a:r>
            <a:r>
              <a:rPr lang="es-ES" sz="3200" dirty="0">
                <a:latin typeface="Arial (cuerpo)"/>
              </a:rPr>
              <a:t> semestre</a:t>
            </a:r>
          </a:p>
          <a:p>
            <a:r>
              <a:rPr lang="es-ES" sz="3200" dirty="0">
                <a:latin typeface="Arial (cuerpo)"/>
              </a:rPr>
              <a:t>2022 – 2023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xmlns="" id="{F6826BBA-1757-213A-D997-83CA21B9B1DF}"/>
              </a:ext>
            </a:extLst>
          </p:cNvPr>
          <p:cNvSpPr txBox="1">
            <a:spLocks/>
          </p:cNvSpPr>
          <p:nvPr/>
        </p:nvSpPr>
        <p:spPr>
          <a:xfrm>
            <a:off x="1438423" y="5680493"/>
            <a:ext cx="5900468" cy="1009291"/>
          </a:xfrm>
          <a:prstGeom prst="rect">
            <a:avLst/>
          </a:prstGeom>
        </p:spPr>
        <p:txBody>
          <a:bodyPr vert="horz" lIns="91440" tIns="45720" rIns="91440" bIns="45720" numCol="1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sz="1400" b="1" dirty="0">
                <a:latin typeface="Arial (cuerpo)"/>
              </a:rPr>
              <a:t>Profesor: </a:t>
            </a:r>
            <a:r>
              <a:rPr lang="es-ES" sz="1400" dirty="0">
                <a:latin typeface="Arial (cuerpo)"/>
              </a:rPr>
              <a:t>Juan Antonio Hernández Ramos (</a:t>
            </a:r>
            <a:r>
              <a:rPr lang="es-ES" sz="1400" dirty="0">
                <a:latin typeface="Arial (cuerpo)"/>
                <a:hlinkClick r:id="rId3"/>
              </a:rPr>
              <a:t>juanantonio.hernandez@upm.es</a:t>
            </a:r>
            <a:r>
              <a:rPr lang="es-ES" sz="1400" dirty="0">
                <a:latin typeface="Arial (cuerpo)"/>
              </a:rPr>
              <a:t>)</a:t>
            </a:r>
            <a:endParaRPr lang="es-ES" sz="1400" b="1" dirty="0">
              <a:latin typeface="Arial (cuerpo)"/>
            </a:endParaRPr>
          </a:p>
          <a:p>
            <a:pPr algn="l"/>
            <a:r>
              <a:rPr lang="es-ES" sz="1400" b="1" dirty="0">
                <a:latin typeface="Arial (cuerpo)"/>
              </a:rPr>
              <a:t>Coordinador: </a:t>
            </a:r>
            <a:r>
              <a:rPr lang="es-ES" sz="1400" dirty="0">
                <a:latin typeface="Arial (cuerpo)"/>
              </a:rPr>
              <a:t>Javier de Vicente Buendía (</a:t>
            </a:r>
            <a:r>
              <a:rPr lang="es-ES" sz="1400" dirty="0">
                <a:latin typeface="Arial (cuerpo)"/>
                <a:hlinkClick r:id="rId4"/>
              </a:rPr>
              <a:t>fj.devicente@upm.es</a:t>
            </a:r>
            <a:r>
              <a:rPr lang="es-ES" sz="1400" dirty="0">
                <a:latin typeface="Arial (cuerpo)"/>
              </a:rPr>
              <a:t>)</a:t>
            </a:r>
            <a:endParaRPr lang="es-ES" sz="1400" b="1" dirty="0">
              <a:latin typeface="Arial (cuerpo)"/>
            </a:endParaRPr>
          </a:p>
          <a:p>
            <a:pPr algn="l"/>
            <a:r>
              <a:rPr lang="es-ES" sz="1400" b="1" dirty="0">
                <a:latin typeface="Arial (cuerpo)"/>
              </a:rPr>
              <a:t>Colaborador: </a:t>
            </a:r>
            <a:r>
              <a:rPr lang="es-ES" sz="1400" dirty="0">
                <a:latin typeface="Arial (cuerpo)"/>
              </a:rPr>
              <a:t>Víctor Javier Llorente Lázaro (</a:t>
            </a:r>
            <a:r>
              <a:rPr lang="es-ES" sz="1400" dirty="0">
                <a:latin typeface="Arial (cuerpo)"/>
                <a:hlinkClick r:id="rId5"/>
              </a:rPr>
              <a:t>victorjavier.llorente@upm.es</a:t>
            </a:r>
            <a:r>
              <a:rPr lang="es-ES" sz="1400" dirty="0">
                <a:latin typeface="Arial (cuerpo)"/>
              </a:rPr>
              <a:t>) 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FCC94-4745-410C-B18E-20525921026C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06803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E40DE600-2F07-4AA3-8ADE-6DDBB83161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84173" y="157981"/>
            <a:ext cx="4854898" cy="258153"/>
          </a:xfrm>
        </p:spPr>
        <p:txBody>
          <a:bodyPr>
            <a:normAutofit/>
          </a:bodyPr>
          <a:lstStyle/>
          <a:p>
            <a:r>
              <a:rPr lang="es-ES" sz="900" dirty="0">
                <a:solidFill>
                  <a:schemeClr val="tx2"/>
                </a:solidFill>
                <a:latin typeface="Arial Rounded MT Bold" panose="020F0704030504030204" pitchFamily="34" charset="0"/>
              </a:rPr>
              <a:t>ESTRUCTURAS DE DATOS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FCC94-4745-410C-B18E-20525921026C}" type="slidenum">
              <a:rPr lang="es-ES" smtClean="0"/>
              <a:t>10</a:t>
            </a:fld>
            <a:endParaRPr lang="es-ES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xmlns="" id="{C43E6E9F-4105-FA0B-9B41-2F0A7BFB7854}"/>
              </a:ext>
            </a:extLst>
          </p:cNvPr>
          <p:cNvSpPr txBox="1"/>
          <p:nvPr/>
        </p:nvSpPr>
        <p:spPr>
          <a:xfrm>
            <a:off x="898528" y="2062874"/>
            <a:ext cx="4875053" cy="1815882"/>
          </a:xfrm>
          <a:prstGeom prst="rect">
            <a:avLst/>
          </a:prstGeom>
          <a:solidFill>
            <a:srgbClr val="19232D"/>
          </a:solidFill>
          <a:ln w="3810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s-ES" sz="1600" i="1" dirty="0">
                <a:solidFill>
                  <a:srgbClr val="999999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 Lista de cuadrados</a:t>
            </a:r>
          </a:p>
          <a:p>
            <a:r>
              <a:rPr lang="pt-BR" sz="1600" dirty="0" err="1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cuadrados</a:t>
            </a:r>
            <a:r>
              <a:rPr lang="pt-B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= [i ** </a:t>
            </a:r>
            <a:r>
              <a:rPr lang="pt-BR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 </a:t>
            </a:r>
            <a:r>
              <a:rPr lang="pt-BR" sz="1600" dirty="0">
                <a:solidFill>
                  <a:srgbClr val="C670E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for</a:t>
            </a:r>
            <a:r>
              <a:rPr lang="pt-B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i </a:t>
            </a:r>
            <a:r>
              <a:rPr lang="pt-BR" sz="1600" dirty="0">
                <a:solidFill>
                  <a:srgbClr val="C670E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in</a:t>
            </a:r>
            <a:r>
              <a:rPr lang="pt-B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pt-BR" sz="1600" dirty="0">
                <a:solidFill>
                  <a:srgbClr val="FAB16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range</a:t>
            </a:r>
            <a:r>
              <a:rPr lang="pt-B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pt-BR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4</a:t>
            </a:r>
            <a:r>
              <a:rPr lang="pt-B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)]</a:t>
            </a:r>
          </a:p>
          <a:p>
            <a:r>
              <a:rPr lang="es-ES" sz="1600" i="1" dirty="0">
                <a:solidFill>
                  <a:srgbClr val="999999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 Copia profunda</a:t>
            </a:r>
          </a:p>
          <a:p>
            <a:r>
              <a:rPr lang="pt-BR" sz="1600" dirty="0" err="1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cuadrados_cp</a:t>
            </a:r>
            <a:r>
              <a:rPr lang="pt-B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= </a:t>
            </a:r>
            <a:r>
              <a:rPr lang="pt-BR" sz="1600" dirty="0" err="1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cuadrados</a:t>
            </a:r>
            <a:endParaRPr lang="pt-BR" sz="1600" dirty="0">
              <a:solidFill>
                <a:srgbClr val="FFFFFF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pt-BR" sz="1600" dirty="0">
                <a:solidFill>
                  <a:srgbClr val="FAB16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pt-B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pt-BR" sz="1600" dirty="0" err="1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cuadrados</a:t>
            </a:r>
            <a:r>
              <a:rPr lang="pt-B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pt-BR" sz="1600" dirty="0" err="1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cuadrados_cp</a:t>
            </a:r>
            <a:r>
              <a:rPr lang="pt-B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  <a:p>
            <a:r>
              <a:rPr lang="pt-BR" sz="1600" dirty="0" err="1">
                <a:solidFill>
                  <a:srgbClr val="C670E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del</a:t>
            </a:r>
            <a:r>
              <a:rPr lang="pt-B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pt-BR" sz="1600" dirty="0" err="1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cuadrados</a:t>
            </a:r>
            <a:r>
              <a:rPr lang="pt-B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[</a:t>
            </a:r>
            <a:r>
              <a:rPr lang="pt-BR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</a:t>
            </a:r>
            <a:r>
              <a:rPr lang="pt-B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</a:t>
            </a:r>
          </a:p>
          <a:p>
            <a:r>
              <a:rPr lang="pt-BR" sz="1600" dirty="0">
                <a:solidFill>
                  <a:srgbClr val="FAB16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pt-B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pt-BR" sz="1600" dirty="0" err="1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cuadrados</a:t>
            </a:r>
            <a:r>
              <a:rPr lang="pt-B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pt-BR" sz="1600" dirty="0" err="1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cuadrados_cp</a:t>
            </a:r>
            <a:r>
              <a:rPr lang="pt-B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xmlns="" id="{D127FE2C-2B98-A449-5EA5-8F3816FDE51A}"/>
              </a:ext>
            </a:extLst>
          </p:cNvPr>
          <p:cNvSpPr txBox="1"/>
          <p:nvPr/>
        </p:nvSpPr>
        <p:spPr>
          <a:xfrm>
            <a:off x="898528" y="4277862"/>
            <a:ext cx="4875053" cy="1815882"/>
          </a:xfrm>
          <a:prstGeom prst="rect">
            <a:avLst/>
          </a:prstGeom>
          <a:solidFill>
            <a:srgbClr val="19232D"/>
          </a:solidFill>
          <a:ln w="3810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s-ES" sz="1600" i="1" dirty="0">
                <a:solidFill>
                  <a:srgbClr val="999999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 Lista de cuadrados</a:t>
            </a:r>
          </a:p>
          <a:p>
            <a:r>
              <a:rPr lang="pt-BR" sz="1600" dirty="0" err="1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cuadrados</a:t>
            </a:r>
            <a:r>
              <a:rPr lang="pt-B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= [i ** </a:t>
            </a:r>
            <a:r>
              <a:rPr lang="pt-BR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 </a:t>
            </a:r>
            <a:r>
              <a:rPr lang="pt-BR" sz="1600" dirty="0">
                <a:solidFill>
                  <a:srgbClr val="C670E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for</a:t>
            </a:r>
            <a:r>
              <a:rPr lang="pt-B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i </a:t>
            </a:r>
            <a:r>
              <a:rPr lang="pt-BR" sz="1600" dirty="0">
                <a:solidFill>
                  <a:srgbClr val="C670E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in</a:t>
            </a:r>
            <a:r>
              <a:rPr lang="pt-B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pt-BR" sz="1600" dirty="0">
                <a:solidFill>
                  <a:srgbClr val="FAB16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range</a:t>
            </a:r>
            <a:r>
              <a:rPr lang="pt-B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pt-BR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4</a:t>
            </a:r>
            <a:r>
              <a:rPr lang="pt-B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)]</a:t>
            </a:r>
          </a:p>
          <a:p>
            <a:r>
              <a:rPr lang="es-ES" sz="1600" i="1" dirty="0">
                <a:solidFill>
                  <a:srgbClr val="999999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 Copia superficial</a:t>
            </a:r>
          </a:p>
          <a:p>
            <a:r>
              <a:rPr lang="pt-BR" sz="1600" dirty="0" err="1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cuadrados_cp</a:t>
            </a:r>
            <a:r>
              <a:rPr lang="pt-B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= </a:t>
            </a:r>
            <a:r>
              <a:rPr lang="pt-BR" sz="1600" dirty="0" err="1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cuadrados</a:t>
            </a:r>
            <a:r>
              <a:rPr lang="pt-B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[:]</a:t>
            </a:r>
            <a:endParaRPr lang="es-ES" sz="1600" i="1" dirty="0">
              <a:solidFill>
                <a:srgbClr val="999999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pt-BR" sz="1600" dirty="0">
                <a:solidFill>
                  <a:srgbClr val="FAB16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pt-B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pt-BR" sz="1600" dirty="0" err="1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cuadrados</a:t>
            </a:r>
            <a:r>
              <a:rPr lang="pt-B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pt-BR" sz="1600" dirty="0" err="1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cuadrados_cp</a:t>
            </a:r>
            <a:r>
              <a:rPr lang="pt-B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  <a:endParaRPr lang="es-ES" sz="1600" i="1" dirty="0">
              <a:solidFill>
                <a:srgbClr val="999999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pt-BR" sz="1600" dirty="0" err="1">
                <a:solidFill>
                  <a:srgbClr val="C670E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del</a:t>
            </a:r>
            <a:r>
              <a:rPr lang="pt-B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pt-BR" sz="1600" dirty="0" err="1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cuadrados</a:t>
            </a:r>
            <a:r>
              <a:rPr lang="pt-B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[</a:t>
            </a:r>
            <a:r>
              <a:rPr lang="pt-BR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</a:t>
            </a:r>
            <a:r>
              <a:rPr lang="pt-B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</a:t>
            </a:r>
          </a:p>
          <a:p>
            <a:r>
              <a:rPr lang="pt-BR" sz="1600" dirty="0">
                <a:solidFill>
                  <a:srgbClr val="FAB16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pt-B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pt-BR" sz="1600" dirty="0" err="1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cuadrados</a:t>
            </a:r>
            <a:r>
              <a:rPr lang="pt-B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pt-BR" sz="1600" dirty="0" err="1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cuadrados_cp</a:t>
            </a:r>
            <a:r>
              <a:rPr lang="pt-B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xmlns="" id="{2C8C0DBE-09CA-AE51-50BB-E14D06081998}"/>
              </a:ext>
            </a:extLst>
          </p:cNvPr>
          <p:cNvSpPr txBox="1"/>
          <p:nvPr/>
        </p:nvSpPr>
        <p:spPr>
          <a:xfrm>
            <a:off x="6111358" y="2678427"/>
            <a:ext cx="3270447" cy="584775"/>
          </a:xfrm>
          <a:prstGeom prst="rect">
            <a:avLst/>
          </a:prstGeom>
          <a:solidFill>
            <a:srgbClr val="19232D"/>
          </a:solidFill>
          <a:ln w="3810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s-ES" sz="1600" i="1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[0, 1, 4, 9] [0, 1, 4, 9]</a:t>
            </a:r>
          </a:p>
          <a:p>
            <a:r>
              <a:rPr lang="es-ES" sz="1600" i="1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[0, 1, 9] [0, 1, 9]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xmlns="" id="{B4B9DB3E-6778-CDC0-704F-BC9BD88CE286}"/>
              </a:ext>
            </a:extLst>
          </p:cNvPr>
          <p:cNvSpPr txBox="1"/>
          <p:nvPr/>
        </p:nvSpPr>
        <p:spPr>
          <a:xfrm>
            <a:off x="6111358" y="4893415"/>
            <a:ext cx="3270447" cy="584775"/>
          </a:xfrm>
          <a:prstGeom prst="rect">
            <a:avLst/>
          </a:prstGeom>
          <a:solidFill>
            <a:srgbClr val="19232D"/>
          </a:solidFill>
          <a:ln w="3810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s-ES" sz="1600" i="1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[0, 1, 4, 9] [0, 1, 4, 9]</a:t>
            </a:r>
          </a:p>
          <a:p>
            <a:r>
              <a:rPr lang="es-ES" sz="1600" i="1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[0, 1, 9] [0, 1, 4, 9]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xmlns="" id="{726EB839-9D0F-2267-5AF7-F5565829F586}"/>
              </a:ext>
            </a:extLst>
          </p:cNvPr>
          <p:cNvSpPr txBox="1"/>
          <p:nvPr/>
        </p:nvSpPr>
        <p:spPr>
          <a:xfrm>
            <a:off x="487315" y="1461944"/>
            <a:ext cx="2260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2"/>
                </a:solidFill>
                <a:latin typeface="Arial Rounded MT Bold" panose="020F0704030504030204" pitchFamily="34" charset="0"/>
              </a:rPr>
              <a:t>COPIAR LISTAS</a:t>
            </a:r>
          </a:p>
        </p:txBody>
      </p:sp>
    </p:spTree>
    <p:extLst>
      <p:ext uri="{BB962C8B-B14F-4D97-AF65-F5344CB8AC3E}">
        <p14:creationId xmlns:p14="http://schemas.microsoft.com/office/powerpoint/2010/main" val="27357205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E40DE600-2F07-4AA3-8ADE-6DDBB83161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84173" y="157981"/>
            <a:ext cx="4854898" cy="258153"/>
          </a:xfrm>
        </p:spPr>
        <p:txBody>
          <a:bodyPr>
            <a:normAutofit/>
          </a:bodyPr>
          <a:lstStyle/>
          <a:p>
            <a:r>
              <a:rPr lang="es-ES" sz="900" dirty="0">
                <a:solidFill>
                  <a:schemeClr val="tx2"/>
                </a:solidFill>
                <a:latin typeface="Arial Rounded MT Bold" panose="020F0704030504030204" pitchFamily="34" charset="0"/>
              </a:rPr>
              <a:t>ESTRUCTURAS DE DATOS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FCC94-4745-410C-B18E-20525921026C}" type="slidenum">
              <a:rPr lang="es-ES" smtClean="0"/>
              <a:t>11</a:t>
            </a:fld>
            <a:endParaRPr lang="es-ES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xmlns="" id="{DA9116FC-95E0-4545-83EC-9E3A20C08EA0}"/>
              </a:ext>
            </a:extLst>
          </p:cNvPr>
          <p:cNvSpPr txBox="1"/>
          <p:nvPr/>
        </p:nvSpPr>
        <p:spPr>
          <a:xfrm>
            <a:off x="766333" y="1831276"/>
            <a:ext cx="11372737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600" dirty="0">
                <a:solidFill>
                  <a:schemeClr val="tx2"/>
                </a:solidFill>
              </a:rPr>
              <a:t>Las tuplas somo como las listas pero </a:t>
            </a:r>
            <a:r>
              <a:rPr lang="es-ES" sz="1600" b="1" dirty="0">
                <a:solidFill>
                  <a:schemeClr val="tx2"/>
                </a:solidFill>
              </a:rPr>
              <a:t>inmutables</a:t>
            </a:r>
            <a:r>
              <a:rPr lang="es-ES" sz="1600" dirty="0">
                <a:solidFill>
                  <a:schemeClr val="tx2"/>
                </a:solidFill>
              </a:rPr>
              <a:t>: no se pueden modificar, borrar o añadir elementos</a:t>
            </a:r>
            <a:endParaRPr lang="es-ES" sz="1600" b="1" dirty="0">
              <a:solidFill>
                <a:schemeClr val="tx2"/>
              </a:solidFill>
            </a:endParaRPr>
          </a:p>
          <a:p>
            <a:pPr algn="just"/>
            <a:endParaRPr lang="es-ES" sz="1600" dirty="0">
              <a:solidFill>
                <a:schemeClr val="tx2"/>
              </a:solidFill>
            </a:endParaRPr>
          </a:p>
          <a:p>
            <a:pPr algn="just"/>
            <a:endParaRPr lang="es-ES" sz="1600" dirty="0">
              <a:solidFill>
                <a:schemeClr val="tx2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ES" sz="1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ES" sz="1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ES" sz="1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ES" sz="1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ES" sz="1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r>
              <a:rPr lang="es-ES" sz="1600" dirty="0">
                <a:solidFill>
                  <a:schemeClr val="tx2">
                    <a:lumMod val="75000"/>
                  </a:schemeClr>
                </a:solidFill>
                <a:cs typeface="Courier New" panose="02070309020205020404" pitchFamily="49" charset="0"/>
              </a:rPr>
              <a:t>¿Como acceder a los elementos de una lista?</a:t>
            </a:r>
          </a:p>
          <a:p>
            <a:pPr algn="just"/>
            <a:endParaRPr lang="es-ES" sz="1600" dirty="0">
              <a:solidFill>
                <a:schemeClr val="tx2">
                  <a:lumMod val="75000"/>
                </a:schemeClr>
              </a:solidFill>
              <a:cs typeface="Courier New" panose="02070309020205020404" pitchFamily="49" charset="0"/>
            </a:endParaRPr>
          </a:p>
          <a:p>
            <a:pPr algn="just"/>
            <a:r>
              <a:rPr lang="es-ES" sz="1600" dirty="0">
                <a:solidFill>
                  <a:schemeClr val="tx2">
                    <a:lumMod val="75000"/>
                  </a:schemeClr>
                </a:solidFill>
                <a:cs typeface="Courier New" panose="02070309020205020404" pitchFamily="49" charset="0"/>
              </a:rPr>
              <a:t>Operaciones, funciones, y métodos </a:t>
            </a:r>
            <a:r>
              <a:rPr lang="es-ES" sz="1600" b="1" dirty="0">
                <a:solidFill>
                  <a:schemeClr val="tx2">
                    <a:lumMod val="75000"/>
                  </a:schemeClr>
                </a:solidFill>
                <a:cs typeface="Courier New" panose="02070309020205020404" pitchFamily="49" charset="0"/>
              </a:rPr>
              <a:t>permitidos</a:t>
            </a:r>
            <a:r>
              <a:rPr lang="es-ES" sz="1600" dirty="0">
                <a:solidFill>
                  <a:schemeClr val="tx2">
                    <a:lumMod val="75000"/>
                  </a:schemeClr>
                </a:solidFill>
                <a:cs typeface="Courier New" panose="02070309020205020404" pitchFamily="49" charset="0"/>
              </a:rPr>
              <a:t> en tuplas: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xmlns="" id="{A25169CA-8356-6A57-365D-CB8D5B448FE4}"/>
              </a:ext>
            </a:extLst>
          </p:cNvPr>
          <p:cNvSpPr txBox="1"/>
          <p:nvPr/>
        </p:nvSpPr>
        <p:spPr>
          <a:xfrm>
            <a:off x="766333" y="2246774"/>
            <a:ext cx="588334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Consolas" panose="020B0609020204030204" pitchFamily="49" charset="0"/>
              </a:rPr>
              <a:t>tupla = (</a:t>
            </a:r>
            <a:r>
              <a:rPr lang="es-ES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5</a:t>
            </a:r>
            <a:r>
              <a:rPr lang="es-ES" dirty="0">
                <a:latin typeface="Consolas" panose="020B0609020204030204" pitchFamily="49" charset="0"/>
              </a:rPr>
              <a:t>, </a:t>
            </a:r>
            <a:r>
              <a:rPr lang="es-ES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4</a:t>
            </a:r>
            <a:r>
              <a:rPr lang="es-ES" dirty="0">
                <a:latin typeface="Consolas" panose="020B0609020204030204" pitchFamily="49" charset="0"/>
              </a:rPr>
              <a:t>, </a:t>
            </a:r>
            <a:r>
              <a:rPr lang="es-ES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6</a:t>
            </a:r>
            <a:r>
              <a:rPr lang="es-ES" dirty="0">
                <a:latin typeface="Consolas" panose="020B0609020204030204" pitchFamily="49" charset="0"/>
              </a:rPr>
              <a:t>, </a:t>
            </a:r>
            <a:r>
              <a:rPr lang="es-ES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8</a:t>
            </a:r>
            <a:r>
              <a:rPr lang="es-ES" dirty="0">
                <a:latin typeface="Consolas" panose="020B0609020204030204" pitchFamily="49" charset="0"/>
              </a:rPr>
              <a:t>)</a:t>
            </a:r>
          </a:p>
          <a:p>
            <a:r>
              <a:rPr lang="es-ES" dirty="0">
                <a:latin typeface="Consolas" panose="020B0609020204030204" pitchFamily="49" charset="0"/>
              </a:rPr>
              <a:t>tupla = (</a:t>
            </a:r>
            <a:r>
              <a:rPr lang="es-ES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‘agua’</a:t>
            </a:r>
            <a:r>
              <a:rPr lang="es-ES" dirty="0">
                <a:latin typeface="Consolas" panose="020B0609020204030204" pitchFamily="49" charset="0"/>
              </a:rPr>
              <a:t>, </a:t>
            </a:r>
            <a:r>
              <a:rPr lang="es-ES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’fuego’</a:t>
            </a:r>
            <a:r>
              <a:rPr lang="es-ES" dirty="0">
                <a:latin typeface="Consolas" panose="020B0609020204030204" pitchFamily="49" charset="0"/>
              </a:rPr>
              <a:t>, </a:t>
            </a:r>
            <a:r>
              <a:rPr lang="es-ES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’tierra’</a:t>
            </a:r>
            <a:r>
              <a:rPr lang="es-ES" dirty="0">
                <a:latin typeface="Consolas" panose="020B0609020204030204" pitchFamily="49" charset="0"/>
              </a:rPr>
              <a:t>, </a:t>
            </a:r>
            <a:r>
              <a:rPr lang="es-ES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’aire’</a:t>
            </a:r>
            <a:r>
              <a:rPr lang="es-ES" dirty="0">
                <a:latin typeface="Consolas" panose="020B0609020204030204" pitchFamily="49" charset="0"/>
              </a:rPr>
              <a:t>)</a:t>
            </a:r>
          </a:p>
          <a:p>
            <a:r>
              <a:rPr lang="es-ES" dirty="0">
                <a:latin typeface="Consolas" panose="020B0609020204030204" pitchFamily="49" charset="0"/>
              </a:rPr>
              <a:t>tupla = (</a:t>
            </a:r>
            <a:r>
              <a:rPr lang="es-ES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’escuela de aeronáuticos’</a:t>
            </a:r>
            <a:r>
              <a:rPr lang="es-ES" dirty="0">
                <a:latin typeface="Consolas" panose="020B0609020204030204" pitchFamily="49" charset="0"/>
              </a:rPr>
              <a:t>, </a:t>
            </a:r>
            <a:r>
              <a:rPr lang="es-ES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54354</a:t>
            </a:r>
            <a:r>
              <a:rPr lang="es-ES" dirty="0">
                <a:latin typeface="Consolas" panose="020B0609020204030204" pitchFamily="49" charset="0"/>
              </a:rPr>
              <a:t>)</a:t>
            </a:r>
          </a:p>
          <a:p>
            <a:r>
              <a:rPr lang="es-ES" dirty="0">
                <a:latin typeface="Consolas" panose="020B0609020204030204" pitchFamily="49" charset="0"/>
              </a:rPr>
              <a:t>tupla = ([</a:t>
            </a:r>
            <a:r>
              <a:rPr lang="es-ES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‘agua’</a:t>
            </a:r>
            <a:r>
              <a:rPr lang="es-ES" dirty="0">
                <a:latin typeface="Consolas" panose="020B0609020204030204" pitchFamily="49" charset="0"/>
              </a:rPr>
              <a:t>, </a:t>
            </a:r>
            <a:r>
              <a:rPr lang="es-ES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’fuego’</a:t>
            </a:r>
            <a:r>
              <a:rPr lang="es-ES" dirty="0">
                <a:latin typeface="Consolas" panose="020B0609020204030204" pitchFamily="49" charset="0"/>
              </a:rPr>
              <a:t>, </a:t>
            </a:r>
            <a:r>
              <a:rPr lang="es-ES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’tierra’</a:t>
            </a:r>
            <a:r>
              <a:rPr lang="es-ES" dirty="0">
                <a:latin typeface="Consolas" panose="020B0609020204030204" pitchFamily="49" charset="0"/>
              </a:rPr>
              <a:t>, </a:t>
            </a:r>
            <a:r>
              <a:rPr lang="es-ES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’aire’</a:t>
            </a:r>
            <a:r>
              <a:rPr lang="es-ES" dirty="0">
                <a:latin typeface="Consolas" panose="020B0609020204030204" pitchFamily="49" charset="0"/>
              </a:rPr>
              <a:t>],</a:t>
            </a:r>
          </a:p>
          <a:p>
            <a:r>
              <a:rPr lang="es-ES" dirty="0">
                <a:latin typeface="Consolas" panose="020B0609020204030204" pitchFamily="49" charset="0"/>
              </a:rPr>
              <a:t>         [</a:t>
            </a:r>
            <a:r>
              <a:rPr lang="es-ES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’escuela de aeronáuticos’</a:t>
            </a:r>
            <a:r>
              <a:rPr lang="es-ES" dirty="0">
                <a:latin typeface="Consolas" panose="020B0609020204030204" pitchFamily="49" charset="0"/>
              </a:rPr>
              <a:t>, </a:t>
            </a:r>
            <a:r>
              <a:rPr lang="es-ES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54354</a:t>
            </a:r>
            <a:r>
              <a:rPr lang="es-ES" dirty="0">
                <a:latin typeface="Consolas" panose="020B0609020204030204" pitchFamily="49" charset="0"/>
              </a:rPr>
              <a:t>])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xmlns="" id="{8055EBCF-4956-4E51-B84C-A8B6AC788EAC}"/>
              </a:ext>
            </a:extLst>
          </p:cNvPr>
          <p:cNvSpPr txBox="1"/>
          <p:nvPr/>
        </p:nvSpPr>
        <p:spPr>
          <a:xfrm>
            <a:off x="487315" y="1461944"/>
            <a:ext cx="1403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2"/>
                </a:solidFill>
                <a:latin typeface="Arial Rounded MT Bold" panose="020F0704030504030204" pitchFamily="34" charset="0"/>
              </a:rPr>
              <a:t>TUPLAS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xmlns="" id="{4054C748-C01A-6C42-B083-73AF4341F037}"/>
              </a:ext>
            </a:extLst>
          </p:cNvPr>
          <p:cNvSpPr txBox="1"/>
          <p:nvPr/>
        </p:nvSpPr>
        <p:spPr>
          <a:xfrm>
            <a:off x="4656847" y="3770268"/>
            <a:ext cx="3857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Consolas" panose="020B0609020204030204" pitchFamily="49" charset="0"/>
              </a:rPr>
              <a:t>variable[</a:t>
            </a:r>
            <a:r>
              <a:rPr lang="es-ES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inicial</a:t>
            </a:r>
            <a:r>
              <a:rPr lang="es-ES" dirty="0" err="1">
                <a:latin typeface="Consolas" panose="020B0609020204030204" pitchFamily="49" charset="0"/>
              </a:rPr>
              <a:t>:</a:t>
            </a:r>
            <a:r>
              <a:rPr lang="es-ES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final</a:t>
            </a:r>
            <a:r>
              <a:rPr lang="es-ES" dirty="0" err="1">
                <a:latin typeface="Consolas" panose="020B0609020204030204" pitchFamily="49" charset="0"/>
              </a:rPr>
              <a:t>:</a:t>
            </a:r>
            <a:r>
              <a:rPr lang="es-ES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paso</a:t>
            </a:r>
            <a:r>
              <a:rPr lang="es-ES" dirty="0"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xmlns="" id="{AE86168C-447E-0154-2929-8A6CE78E3CFD}"/>
              </a:ext>
            </a:extLst>
          </p:cNvPr>
          <p:cNvSpPr txBox="1"/>
          <p:nvPr/>
        </p:nvSpPr>
        <p:spPr>
          <a:xfrm>
            <a:off x="766333" y="4632043"/>
            <a:ext cx="613661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Consolas" panose="020B0609020204030204" pitchFamily="49" charset="0"/>
              </a:rPr>
              <a:t>+, *</a:t>
            </a:r>
            <a:endParaRPr lang="es-ES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s-ES" dirty="0">
                <a:solidFill>
                  <a:srgbClr val="AF00DB"/>
                </a:solidFill>
                <a:latin typeface="Consolas" panose="020B0609020204030204" pitchFamily="49" charset="0"/>
              </a:rPr>
              <a:t>in</a:t>
            </a:r>
            <a:r>
              <a:rPr lang="es-ES" dirty="0">
                <a:latin typeface="Consolas" panose="020B0609020204030204" pitchFamily="49" charset="0"/>
              </a:rPr>
              <a:t>, </a:t>
            </a:r>
            <a:r>
              <a:rPr lang="es-ES" dirty="0">
                <a:solidFill>
                  <a:srgbClr val="AF00DB"/>
                </a:solidFill>
                <a:latin typeface="Consolas" panose="020B0609020204030204" pitchFamily="49" charset="0"/>
              </a:rPr>
              <a:t>not in</a:t>
            </a:r>
          </a:p>
          <a:p>
            <a:r>
              <a:rPr lang="es-ES" dirty="0">
                <a:latin typeface="Consolas" panose="020B0609020204030204" pitchFamily="49" charset="0"/>
              </a:rPr>
              <a:t>==, !=, &gt;, &gt;=, &lt;, &lt;= </a:t>
            </a:r>
          </a:p>
          <a:p>
            <a:r>
              <a:rPr lang="es-ES" dirty="0" err="1">
                <a:solidFill>
                  <a:schemeClr val="accent2"/>
                </a:solidFill>
                <a:latin typeface="Consolas" panose="020B0609020204030204" pitchFamily="49" charset="0"/>
              </a:rPr>
              <a:t>len</a:t>
            </a:r>
            <a:r>
              <a:rPr lang="es-ES" dirty="0">
                <a:latin typeface="Consolas" panose="020B0609020204030204" pitchFamily="49" charset="0"/>
              </a:rPr>
              <a:t>(tupla), </a:t>
            </a:r>
            <a:r>
              <a:rPr lang="es-ES" dirty="0" err="1">
                <a:solidFill>
                  <a:schemeClr val="accent2"/>
                </a:solidFill>
                <a:latin typeface="Consolas" panose="020B0609020204030204" pitchFamily="49" charset="0"/>
              </a:rPr>
              <a:t>max</a:t>
            </a:r>
            <a:r>
              <a:rPr lang="es-ES" dirty="0">
                <a:latin typeface="Consolas" panose="020B0609020204030204" pitchFamily="49" charset="0"/>
              </a:rPr>
              <a:t>(tupla), </a:t>
            </a:r>
            <a:r>
              <a:rPr lang="es-ES" dirty="0">
                <a:solidFill>
                  <a:schemeClr val="accent2"/>
                </a:solidFill>
                <a:latin typeface="Consolas" panose="020B0609020204030204" pitchFamily="49" charset="0"/>
              </a:rPr>
              <a:t>min</a:t>
            </a:r>
            <a:r>
              <a:rPr lang="es-ES" dirty="0">
                <a:latin typeface="Consolas" panose="020B0609020204030204" pitchFamily="49" charset="0"/>
              </a:rPr>
              <a:t>(tupla) </a:t>
            </a:r>
          </a:p>
          <a:p>
            <a:r>
              <a:rPr lang="es-ES" dirty="0" err="1">
                <a:latin typeface="Consolas" panose="020B0609020204030204" pitchFamily="49" charset="0"/>
              </a:rPr>
              <a:t>tupla.count</a:t>
            </a:r>
            <a:r>
              <a:rPr lang="es-ES" dirty="0">
                <a:latin typeface="Consolas" panose="020B0609020204030204" pitchFamily="49" charset="0"/>
              </a:rPr>
              <a:t>(&lt;</a:t>
            </a:r>
            <a:r>
              <a:rPr lang="es-ES" dirty="0" err="1">
                <a:latin typeface="Consolas" panose="020B0609020204030204" pitchFamily="49" charset="0"/>
              </a:rPr>
              <a:t>obj</a:t>
            </a:r>
            <a:r>
              <a:rPr lang="es-ES" dirty="0">
                <a:latin typeface="Consolas" panose="020B0609020204030204" pitchFamily="49" charset="0"/>
              </a:rPr>
              <a:t>&gt;), </a:t>
            </a:r>
            <a:r>
              <a:rPr lang="es-ES" dirty="0" err="1">
                <a:latin typeface="Consolas" panose="020B0609020204030204" pitchFamily="49" charset="0"/>
              </a:rPr>
              <a:t>tupla.index</a:t>
            </a:r>
            <a:r>
              <a:rPr lang="es-ES" dirty="0">
                <a:latin typeface="Consolas" panose="020B0609020204030204" pitchFamily="49" charset="0"/>
              </a:rPr>
              <a:t>(&lt;</a:t>
            </a:r>
            <a:r>
              <a:rPr lang="es-ES" dirty="0" err="1">
                <a:latin typeface="Consolas" panose="020B0609020204030204" pitchFamily="49" charset="0"/>
              </a:rPr>
              <a:t>obj</a:t>
            </a:r>
            <a:r>
              <a:rPr lang="es-ES" dirty="0">
                <a:latin typeface="Consolas" panose="020B0609020204030204" pitchFamily="49" charset="0"/>
              </a:rPr>
              <a:t>&gt;[,</a:t>
            </a:r>
            <a:r>
              <a:rPr lang="es-ES" dirty="0" err="1">
                <a:latin typeface="Consolas" panose="020B0609020204030204" pitchFamily="49" charset="0"/>
              </a:rPr>
              <a:t>index</a:t>
            </a:r>
            <a:r>
              <a:rPr lang="es-ES" dirty="0">
                <a:latin typeface="Consolas" panose="020B0609020204030204" pitchFamily="49" charset="0"/>
              </a:rPr>
              <a:t>]) </a:t>
            </a:r>
          </a:p>
        </p:txBody>
      </p:sp>
    </p:spTree>
    <p:extLst>
      <p:ext uri="{BB962C8B-B14F-4D97-AF65-F5344CB8AC3E}">
        <p14:creationId xmlns:p14="http://schemas.microsoft.com/office/powerpoint/2010/main" val="11180401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E40DE600-2F07-4AA3-8ADE-6DDBB83161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84173" y="157981"/>
            <a:ext cx="4854898" cy="258153"/>
          </a:xfrm>
        </p:spPr>
        <p:txBody>
          <a:bodyPr>
            <a:normAutofit/>
          </a:bodyPr>
          <a:lstStyle/>
          <a:p>
            <a:r>
              <a:rPr lang="es-ES" sz="900" dirty="0">
                <a:solidFill>
                  <a:schemeClr val="tx2"/>
                </a:solidFill>
                <a:latin typeface="Arial Rounded MT Bold" panose="020F0704030504030204" pitchFamily="34" charset="0"/>
              </a:rPr>
              <a:t>ESTRUCTURAS DE DATOS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FCC94-4745-410C-B18E-20525921026C}" type="slidenum">
              <a:rPr lang="es-ES" smtClean="0"/>
              <a:t>12</a:t>
            </a:fld>
            <a:endParaRPr lang="es-ES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xmlns="" id="{DA9116FC-95E0-4545-83EC-9E3A20C08EA0}"/>
              </a:ext>
            </a:extLst>
          </p:cNvPr>
          <p:cNvSpPr txBox="1"/>
          <p:nvPr/>
        </p:nvSpPr>
        <p:spPr>
          <a:xfrm>
            <a:off x="766333" y="1831276"/>
            <a:ext cx="1137273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600" dirty="0">
                <a:solidFill>
                  <a:schemeClr val="tx2"/>
                </a:solidFill>
              </a:rPr>
              <a:t>Los diccionarios son una colección par de elementos, donde cada uno tiene una llave </a:t>
            </a:r>
            <a:r>
              <a:rPr lang="es-ES" sz="1600" dirty="0">
                <a:solidFill>
                  <a:schemeClr val="tx2"/>
                </a:solidFill>
                <a:latin typeface="Consolas" panose="020B0609020204030204" pitchFamily="49" charset="0"/>
              </a:rPr>
              <a:t>&lt;</a:t>
            </a:r>
            <a:r>
              <a:rPr lang="es-ES" sz="1600" dirty="0" err="1">
                <a:solidFill>
                  <a:schemeClr val="tx2"/>
                </a:solidFill>
                <a:latin typeface="Consolas" panose="020B0609020204030204" pitchFamily="49" charset="0"/>
              </a:rPr>
              <a:t>key</a:t>
            </a:r>
            <a:r>
              <a:rPr lang="es-ES" sz="1600" dirty="0">
                <a:solidFill>
                  <a:schemeClr val="tx2"/>
                </a:solidFill>
                <a:latin typeface="Consolas" panose="020B0609020204030204" pitchFamily="49" charset="0"/>
              </a:rPr>
              <a:t>&gt;</a:t>
            </a:r>
            <a:r>
              <a:rPr lang="es-ES" sz="1600" dirty="0">
                <a:solidFill>
                  <a:schemeClr val="tx2"/>
                </a:solidFill>
              </a:rPr>
              <a:t> y un(os) valor(es) </a:t>
            </a:r>
            <a:r>
              <a:rPr lang="es-ES" sz="1600" dirty="0">
                <a:solidFill>
                  <a:schemeClr val="tx2"/>
                </a:solidFill>
                <a:latin typeface="Consolas" panose="020B0609020204030204" pitchFamily="49" charset="0"/>
              </a:rPr>
              <a:t>&lt;</a:t>
            </a:r>
            <a:r>
              <a:rPr lang="es-ES" sz="1600" dirty="0" err="1">
                <a:solidFill>
                  <a:schemeClr val="tx2"/>
                </a:solidFill>
                <a:latin typeface="Consolas" panose="020B0609020204030204" pitchFamily="49" charset="0"/>
              </a:rPr>
              <a:t>value</a:t>
            </a:r>
            <a:r>
              <a:rPr lang="es-ES" sz="1600" dirty="0">
                <a:solidFill>
                  <a:schemeClr val="tx2"/>
                </a:solidFill>
                <a:latin typeface="Consolas" panose="020B0609020204030204" pitchFamily="49" charset="0"/>
              </a:rPr>
              <a:t>&gt;</a:t>
            </a:r>
            <a:endParaRPr lang="es-ES" sz="1600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pPr algn="just"/>
            <a:endParaRPr lang="es-ES" sz="1600" dirty="0">
              <a:solidFill>
                <a:schemeClr val="tx2"/>
              </a:solidFill>
            </a:endParaRPr>
          </a:p>
          <a:p>
            <a:pPr algn="just"/>
            <a:endParaRPr lang="es-ES" sz="1600" dirty="0">
              <a:solidFill>
                <a:schemeClr val="tx2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ES" sz="1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endParaRPr lang="es-ES" sz="1600" dirty="0">
              <a:solidFill>
                <a:schemeClr val="tx2">
                  <a:lumMod val="75000"/>
                </a:schemeClr>
              </a:solidFill>
              <a:cs typeface="Courier New" panose="02070309020205020404" pitchFamily="49" charset="0"/>
            </a:endParaRPr>
          </a:p>
          <a:p>
            <a:pPr algn="just"/>
            <a:r>
              <a:rPr lang="es-ES" sz="1600" dirty="0">
                <a:solidFill>
                  <a:schemeClr val="tx2">
                    <a:lumMod val="75000"/>
                  </a:schemeClr>
                </a:solidFill>
                <a:cs typeface="Courier New" panose="02070309020205020404" pitchFamily="49" charset="0"/>
              </a:rPr>
              <a:t>¿Como acceder a los elementos de una lista?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xmlns="" id="{A25169CA-8356-6A57-365D-CB8D5B448FE4}"/>
              </a:ext>
            </a:extLst>
          </p:cNvPr>
          <p:cNvSpPr txBox="1"/>
          <p:nvPr/>
        </p:nvSpPr>
        <p:spPr>
          <a:xfrm>
            <a:off x="766333" y="2308329"/>
            <a:ext cx="85427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Consolas" panose="020B0609020204030204" pitchFamily="49" charset="0"/>
              </a:rPr>
              <a:t>diccionario = {</a:t>
            </a:r>
            <a:r>
              <a:rPr lang="es-ES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‘nombre’</a:t>
            </a:r>
            <a:r>
              <a:rPr lang="es-ES" dirty="0">
                <a:latin typeface="Consolas" panose="020B0609020204030204" pitchFamily="49" charset="0"/>
              </a:rPr>
              <a:t>: </a:t>
            </a:r>
            <a:r>
              <a:rPr lang="es-ES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’Felipe’</a:t>
            </a:r>
            <a:r>
              <a:rPr lang="es-ES" dirty="0">
                <a:latin typeface="Consolas" panose="020B0609020204030204" pitchFamily="49" charset="0"/>
              </a:rPr>
              <a:t>, </a:t>
            </a:r>
            <a:r>
              <a:rPr lang="es-ES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’edad’</a:t>
            </a:r>
            <a:r>
              <a:rPr lang="es-ES" dirty="0">
                <a:latin typeface="Consolas" panose="020B0609020204030204" pitchFamily="49" charset="0"/>
              </a:rPr>
              <a:t>: </a:t>
            </a:r>
            <a:r>
              <a:rPr lang="es-ES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54</a:t>
            </a:r>
            <a:r>
              <a:rPr lang="es-ES" dirty="0">
                <a:latin typeface="Consolas" panose="020B0609020204030204" pitchFamily="49" charset="0"/>
              </a:rPr>
              <a:t>, </a:t>
            </a:r>
            <a:r>
              <a:rPr lang="es-ES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’DNI’</a:t>
            </a:r>
            <a:r>
              <a:rPr lang="es-ES" dirty="0">
                <a:latin typeface="Consolas" panose="020B0609020204030204" pitchFamily="49" charset="0"/>
              </a:rPr>
              <a:t>: </a:t>
            </a:r>
            <a:r>
              <a:rPr lang="es-ES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15264168</a:t>
            </a:r>
            <a:r>
              <a:rPr lang="es-ES" dirty="0">
                <a:latin typeface="Consolas" panose="020B0609020204030204" pitchFamily="49" charset="0"/>
              </a:rPr>
              <a:t>}</a:t>
            </a:r>
          </a:p>
          <a:p>
            <a:r>
              <a:rPr lang="es-ES" dirty="0">
                <a:latin typeface="Consolas" panose="020B0609020204030204" pitchFamily="49" charset="0"/>
              </a:rPr>
              <a:t>diccionario = {</a:t>
            </a:r>
            <a:r>
              <a:rPr lang="es-ES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‘dic1’</a:t>
            </a:r>
            <a:r>
              <a:rPr lang="es-ES" dirty="0">
                <a:latin typeface="Consolas" panose="020B0609020204030204" pitchFamily="49" charset="0"/>
              </a:rPr>
              <a:t>: {</a:t>
            </a:r>
            <a:r>
              <a:rPr lang="es-ES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‘a’</a:t>
            </a:r>
            <a:r>
              <a:rPr lang="es-ES" dirty="0">
                <a:latin typeface="Consolas" panose="020B0609020204030204" pitchFamily="49" charset="0"/>
              </a:rPr>
              <a:t>: </a:t>
            </a:r>
            <a:r>
              <a:rPr lang="es-ES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es-ES" dirty="0">
                <a:latin typeface="Consolas" panose="020B0609020204030204" pitchFamily="49" charset="0"/>
              </a:rPr>
              <a:t>, </a:t>
            </a:r>
            <a:r>
              <a:rPr lang="es-ES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‘b’</a:t>
            </a:r>
            <a:r>
              <a:rPr lang="es-ES" dirty="0">
                <a:latin typeface="Consolas" panose="020B0609020204030204" pitchFamily="49" charset="0"/>
              </a:rPr>
              <a:t>: </a:t>
            </a:r>
            <a:r>
              <a:rPr lang="es-ES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2</a:t>
            </a:r>
            <a:r>
              <a:rPr lang="es-ES" dirty="0">
                <a:latin typeface="Consolas" panose="020B0609020204030204" pitchFamily="49" charset="0"/>
              </a:rPr>
              <a:t>}, </a:t>
            </a:r>
            <a:r>
              <a:rPr lang="es-ES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‘dic2’</a:t>
            </a:r>
            <a:r>
              <a:rPr lang="es-ES" dirty="0">
                <a:latin typeface="Consolas" panose="020B0609020204030204" pitchFamily="49" charset="0"/>
              </a:rPr>
              <a:t>: {</a:t>
            </a:r>
            <a:r>
              <a:rPr lang="es-ES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‘c’</a:t>
            </a:r>
            <a:r>
              <a:rPr lang="es-ES" dirty="0">
                <a:latin typeface="Consolas" panose="020B0609020204030204" pitchFamily="49" charset="0"/>
              </a:rPr>
              <a:t>: </a:t>
            </a:r>
            <a:r>
              <a:rPr lang="es-ES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3</a:t>
            </a:r>
            <a:r>
              <a:rPr lang="es-ES" dirty="0">
                <a:latin typeface="Consolas" panose="020B0609020204030204" pitchFamily="49" charset="0"/>
              </a:rPr>
              <a:t>, </a:t>
            </a:r>
            <a:r>
              <a:rPr lang="es-ES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‘d’</a:t>
            </a:r>
            <a:r>
              <a:rPr lang="es-ES" dirty="0">
                <a:latin typeface="Consolas" panose="020B0609020204030204" pitchFamily="49" charset="0"/>
              </a:rPr>
              <a:t>: </a:t>
            </a:r>
            <a:r>
              <a:rPr lang="es-ES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4</a:t>
            </a:r>
            <a:r>
              <a:rPr lang="es-ES" dirty="0">
                <a:latin typeface="Consolas" panose="020B0609020204030204" pitchFamily="49" charset="0"/>
              </a:rPr>
              <a:t>}}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xmlns="" id="{8055EBCF-4956-4E51-B84C-A8B6AC788EAC}"/>
              </a:ext>
            </a:extLst>
          </p:cNvPr>
          <p:cNvSpPr txBox="1"/>
          <p:nvPr/>
        </p:nvSpPr>
        <p:spPr>
          <a:xfrm>
            <a:off x="487315" y="1461944"/>
            <a:ext cx="2228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2"/>
                </a:solidFill>
                <a:latin typeface="Arial Rounded MT Bold" panose="020F0704030504030204" pitchFamily="34" charset="0"/>
              </a:rPr>
              <a:t>DICCIONARIOS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xmlns="" id="{4054C748-C01A-6C42-B083-73AF4341F037}"/>
              </a:ext>
            </a:extLst>
          </p:cNvPr>
          <p:cNvSpPr txBox="1"/>
          <p:nvPr/>
        </p:nvSpPr>
        <p:spPr>
          <a:xfrm>
            <a:off x="4688466" y="3020382"/>
            <a:ext cx="2084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Consolas" panose="020B0609020204030204" pitchFamily="49" charset="0"/>
              </a:rPr>
              <a:t>variable[&lt;</a:t>
            </a:r>
            <a:r>
              <a:rPr lang="es-ES" dirty="0" err="1">
                <a:latin typeface="Consolas" panose="020B0609020204030204" pitchFamily="49" charset="0"/>
              </a:rPr>
              <a:t>key</a:t>
            </a:r>
            <a:r>
              <a:rPr lang="es-ES" dirty="0">
                <a:latin typeface="Consolas" panose="020B0609020204030204" pitchFamily="49" charset="0"/>
              </a:rPr>
              <a:t>&gt;]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xmlns="" id="{761749FE-F919-3F0E-1163-441D8902DB06}"/>
              </a:ext>
            </a:extLst>
          </p:cNvPr>
          <p:cNvSpPr txBox="1"/>
          <p:nvPr/>
        </p:nvSpPr>
        <p:spPr>
          <a:xfrm>
            <a:off x="766333" y="3455436"/>
            <a:ext cx="6726521" cy="3293209"/>
          </a:xfrm>
          <a:prstGeom prst="rect">
            <a:avLst/>
          </a:prstGeom>
          <a:solidFill>
            <a:srgbClr val="19232D"/>
          </a:solidFill>
          <a:ln w="3810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s-ES" sz="1600" i="1" dirty="0">
                <a:solidFill>
                  <a:srgbClr val="999999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 Diccionario</a:t>
            </a:r>
          </a:p>
          <a:p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 = {</a:t>
            </a:r>
            <a:r>
              <a:rPr lang="es-ES" sz="1600" i="1" dirty="0">
                <a:solidFill>
                  <a:srgbClr val="B0E68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"nombre"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 </a:t>
            </a:r>
            <a:r>
              <a:rPr lang="es-ES" sz="1600" i="1" dirty="0">
                <a:solidFill>
                  <a:srgbClr val="B0E68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"Felipe"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s-ES" sz="1600" i="1" dirty="0">
                <a:solidFill>
                  <a:srgbClr val="B0E68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"edad"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 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54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s-ES" sz="1600" i="1" dirty="0">
                <a:solidFill>
                  <a:srgbClr val="B0E68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"DNI"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 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15264168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}</a:t>
            </a:r>
          </a:p>
          <a:p>
            <a:r>
              <a:rPr lang="es-ES" sz="1600" b="0" i="1" dirty="0">
                <a:solidFill>
                  <a:srgbClr val="999999"/>
                </a:solidFill>
                <a:effectLst/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 Imprime los </a:t>
            </a:r>
            <a:r>
              <a:rPr lang="es-ES" sz="1600" b="0" i="1" dirty="0" err="1">
                <a:solidFill>
                  <a:srgbClr val="999999"/>
                </a:solidFill>
                <a:effectLst/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key</a:t>
            </a:r>
            <a:r>
              <a:rPr lang="es-ES" sz="1600" b="0" i="1" dirty="0">
                <a:solidFill>
                  <a:srgbClr val="999999"/>
                </a:solidFill>
                <a:effectLst/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del diccionario</a:t>
            </a:r>
            <a:endParaRPr lang="es-ES" sz="1600" i="1" dirty="0">
              <a:solidFill>
                <a:srgbClr val="999999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s-ES" sz="1600" dirty="0" err="1">
                <a:solidFill>
                  <a:srgbClr val="C670E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for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llave </a:t>
            </a:r>
            <a:r>
              <a:rPr lang="es-ES" sz="1600" dirty="0">
                <a:solidFill>
                  <a:srgbClr val="C670E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in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d:</a:t>
            </a:r>
          </a:p>
          <a:p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</a:t>
            </a:r>
            <a:r>
              <a:rPr lang="es-ES" sz="1600" dirty="0" err="1">
                <a:solidFill>
                  <a:srgbClr val="FAB16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(llave)</a:t>
            </a:r>
          </a:p>
          <a:p>
            <a:r>
              <a:rPr lang="es-ES" sz="1600" b="0" i="1" dirty="0">
                <a:solidFill>
                  <a:srgbClr val="999999"/>
                </a:solidFill>
                <a:effectLst/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 Imprime los </a:t>
            </a:r>
            <a:r>
              <a:rPr lang="es-ES" sz="1600" b="0" i="1">
                <a:solidFill>
                  <a:srgbClr val="999999"/>
                </a:solidFill>
                <a:effectLst/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value </a:t>
            </a:r>
            <a:r>
              <a:rPr lang="es-ES" sz="1600" b="0" i="1" dirty="0">
                <a:solidFill>
                  <a:srgbClr val="999999"/>
                </a:solidFill>
                <a:effectLst/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del diccionario</a:t>
            </a:r>
            <a:endParaRPr lang="es-ES" sz="1600" i="1" dirty="0">
              <a:solidFill>
                <a:srgbClr val="999999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s-ES" sz="1600" dirty="0" err="1">
                <a:solidFill>
                  <a:srgbClr val="C670E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for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llave </a:t>
            </a:r>
            <a:r>
              <a:rPr lang="es-ES" sz="1600" dirty="0">
                <a:solidFill>
                  <a:srgbClr val="C670E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in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d:</a:t>
            </a:r>
          </a:p>
          <a:p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</a:t>
            </a:r>
            <a:r>
              <a:rPr lang="es-ES" sz="1600" dirty="0" err="1">
                <a:solidFill>
                  <a:srgbClr val="FAB16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(d[llave])</a:t>
            </a:r>
          </a:p>
          <a:p>
            <a:r>
              <a:rPr lang="es-ES" sz="1600" i="1" dirty="0">
                <a:solidFill>
                  <a:srgbClr val="999999"/>
                </a:solidFill>
                <a:effectLst/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 Imprime los </a:t>
            </a:r>
            <a:r>
              <a:rPr lang="es-ES" sz="1600" i="1" dirty="0" err="1">
                <a:solidFill>
                  <a:srgbClr val="999999"/>
                </a:solidFill>
                <a:effectLst/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key</a:t>
            </a:r>
            <a:r>
              <a:rPr lang="es-ES" sz="1600" i="1" dirty="0">
                <a:solidFill>
                  <a:srgbClr val="999999"/>
                </a:solidFill>
                <a:effectLst/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y </a:t>
            </a:r>
            <a:r>
              <a:rPr lang="es-ES" sz="1600" i="1" dirty="0" err="1">
                <a:solidFill>
                  <a:srgbClr val="999999"/>
                </a:solidFill>
                <a:effectLst/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value</a:t>
            </a:r>
            <a:r>
              <a:rPr lang="es-ES" sz="1600" i="1" dirty="0">
                <a:solidFill>
                  <a:srgbClr val="999999"/>
                </a:solidFill>
                <a:effectLst/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del diccionario</a:t>
            </a:r>
            <a:endParaRPr lang="es-ES" sz="1600" i="1" dirty="0">
              <a:solidFill>
                <a:srgbClr val="999999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s-ES" sz="1600" dirty="0" err="1">
                <a:solidFill>
                  <a:srgbClr val="C670E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for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llave, valor </a:t>
            </a:r>
            <a:r>
              <a:rPr lang="es-ES" sz="1600" dirty="0">
                <a:solidFill>
                  <a:srgbClr val="C670E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in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s-ES" sz="1600" dirty="0" err="1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d.items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():</a:t>
            </a:r>
          </a:p>
          <a:p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</a:t>
            </a:r>
            <a:r>
              <a:rPr lang="es-ES" sz="1600" dirty="0" err="1">
                <a:solidFill>
                  <a:srgbClr val="FAB16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(llave, valor)</a:t>
            </a:r>
          </a:p>
          <a:p>
            <a:r>
              <a:rPr lang="es-ES" sz="1600" b="0" i="1" dirty="0">
                <a:solidFill>
                  <a:srgbClr val="999999"/>
                </a:solidFill>
                <a:effectLst/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 Nueva llave</a:t>
            </a:r>
            <a:endParaRPr lang="es-ES" sz="1600" i="1" dirty="0">
              <a:solidFill>
                <a:srgbClr val="999999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d[</a:t>
            </a:r>
            <a:r>
              <a:rPr lang="es-ES" sz="1600" i="1" dirty="0">
                <a:solidFill>
                  <a:srgbClr val="B0E68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</a:t>
            </a:r>
            <a:r>
              <a:rPr lang="es-ES" sz="1600" i="1" dirty="0" err="1">
                <a:solidFill>
                  <a:srgbClr val="B0E68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direccion</a:t>
            </a:r>
            <a:r>
              <a:rPr lang="es-ES" sz="1600" i="1" dirty="0">
                <a:solidFill>
                  <a:srgbClr val="B0E68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 = (</a:t>
            </a:r>
            <a:r>
              <a:rPr lang="es-ES" sz="1600" i="1" dirty="0">
                <a:solidFill>
                  <a:srgbClr val="B0E68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"C/ Falsa 123"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s-ES" sz="1600" i="1" dirty="0">
                <a:solidFill>
                  <a:srgbClr val="B0E68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"C/ </a:t>
            </a:r>
            <a:r>
              <a:rPr lang="es-ES" sz="1600" i="1" dirty="0" err="1">
                <a:solidFill>
                  <a:srgbClr val="B0E68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lacalle</a:t>
            </a:r>
            <a:r>
              <a:rPr lang="es-ES" sz="1600" i="1" dirty="0">
                <a:solidFill>
                  <a:srgbClr val="B0E68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25"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 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xmlns="" id="{B7E384CD-C510-667E-EE9C-6B2857CDFF0B}"/>
              </a:ext>
            </a:extLst>
          </p:cNvPr>
          <p:cNvSpPr txBox="1"/>
          <p:nvPr/>
        </p:nvSpPr>
        <p:spPr>
          <a:xfrm>
            <a:off x="8610600" y="3460862"/>
            <a:ext cx="925253" cy="830997"/>
          </a:xfrm>
          <a:prstGeom prst="rect">
            <a:avLst/>
          </a:prstGeom>
          <a:solidFill>
            <a:srgbClr val="19232D"/>
          </a:solidFill>
          <a:ln w="3810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s-ES" sz="1600" i="1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nombre</a:t>
            </a:r>
          </a:p>
          <a:p>
            <a:r>
              <a:rPr lang="es-ES" sz="1600" i="1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edad</a:t>
            </a:r>
          </a:p>
          <a:p>
            <a:r>
              <a:rPr lang="es-ES" sz="1600" i="1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DNI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xmlns="" id="{411982DF-FCFD-B075-AA62-97A93D6E392C}"/>
              </a:ext>
            </a:extLst>
          </p:cNvPr>
          <p:cNvSpPr txBox="1"/>
          <p:nvPr/>
        </p:nvSpPr>
        <p:spPr>
          <a:xfrm>
            <a:off x="8610600" y="4398951"/>
            <a:ext cx="1172116" cy="830997"/>
          </a:xfrm>
          <a:prstGeom prst="rect">
            <a:avLst/>
          </a:prstGeom>
          <a:solidFill>
            <a:srgbClr val="19232D"/>
          </a:solidFill>
          <a:ln w="3810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s-ES" sz="1600" i="1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Felipe</a:t>
            </a:r>
          </a:p>
          <a:p>
            <a:r>
              <a:rPr lang="es-ES" sz="1600" i="1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54</a:t>
            </a:r>
          </a:p>
          <a:p>
            <a:r>
              <a:rPr lang="es-ES" sz="1600" i="1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15264168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xmlns="" id="{9CA568F3-4402-8E5D-7B92-95A0894A2671}"/>
              </a:ext>
            </a:extLst>
          </p:cNvPr>
          <p:cNvSpPr txBox="1"/>
          <p:nvPr/>
        </p:nvSpPr>
        <p:spPr>
          <a:xfrm>
            <a:off x="8610600" y="5337040"/>
            <a:ext cx="1789272" cy="830997"/>
          </a:xfrm>
          <a:prstGeom prst="rect">
            <a:avLst/>
          </a:prstGeom>
          <a:solidFill>
            <a:srgbClr val="19232D"/>
          </a:solidFill>
          <a:ln w="3810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s-ES" sz="1600" i="1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nombre Felipe</a:t>
            </a:r>
          </a:p>
          <a:p>
            <a:r>
              <a:rPr lang="es-ES" sz="1600" i="1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edad 54</a:t>
            </a:r>
          </a:p>
          <a:p>
            <a:r>
              <a:rPr lang="es-ES" sz="1600" i="1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DNI 15264168</a:t>
            </a:r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xmlns="" id="{A0BA8E6D-40A4-1507-334D-156F4469D21E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2850558" y="3876361"/>
            <a:ext cx="5760042" cy="771559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xmlns="" id="{FCC255AA-36CB-3325-4A68-34D4C9D2822E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3234906" y="4814450"/>
            <a:ext cx="5375694" cy="522590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xmlns="" id="{FB0553BC-0FA3-E66E-3F38-D02D893EEFF3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3761117" y="5752539"/>
            <a:ext cx="4849483" cy="355961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04080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E40DE600-2F07-4AA3-8ADE-6DDBB83161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84173" y="157981"/>
            <a:ext cx="4854898" cy="258153"/>
          </a:xfrm>
        </p:spPr>
        <p:txBody>
          <a:bodyPr>
            <a:normAutofit/>
          </a:bodyPr>
          <a:lstStyle/>
          <a:p>
            <a:r>
              <a:rPr lang="es-ES" sz="900" dirty="0">
                <a:solidFill>
                  <a:schemeClr val="tx2"/>
                </a:solidFill>
                <a:latin typeface="Arial Rounded MT Bold" panose="020F0704030504030204" pitchFamily="34" charset="0"/>
              </a:rPr>
              <a:t>ESTRUCTURAS DE DATOS</a:t>
            </a:r>
            <a:endParaRPr lang="es-ES" sz="900" b="1" u="sng" dirty="0">
              <a:solidFill>
                <a:schemeClr val="tx2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xmlns="" id="{8055EBCF-4956-4E51-B84C-A8B6AC788EAC}"/>
              </a:ext>
            </a:extLst>
          </p:cNvPr>
          <p:cNvSpPr txBox="1"/>
          <p:nvPr/>
        </p:nvSpPr>
        <p:spPr>
          <a:xfrm>
            <a:off x="54755" y="416134"/>
            <a:ext cx="3346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tx2"/>
                </a:solidFill>
                <a:latin typeface="Arial Rounded MT Bold" panose="020F0704030504030204" pitchFamily="34" charset="0"/>
              </a:rPr>
              <a:t>EJERCICIOS PROPUESTOS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FCC94-4745-410C-B18E-20525921026C}" type="slidenum">
              <a:rPr lang="es-ES" smtClean="0"/>
              <a:t>13</a:t>
            </a:fld>
            <a:endParaRPr lang="es-ES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xmlns="" id="{DA9116FC-95E0-4545-83EC-9E3A20C08EA0}"/>
              </a:ext>
            </a:extLst>
          </p:cNvPr>
          <p:cNvSpPr txBox="1"/>
          <p:nvPr/>
        </p:nvSpPr>
        <p:spPr>
          <a:xfrm>
            <a:off x="555812" y="1212275"/>
            <a:ext cx="10797987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s-ES" sz="1600" dirty="0">
                <a:solidFill>
                  <a:schemeClr val="tx2"/>
                </a:solidFill>
              </a:rPr>
              <a:t>Escribir un programa que almacene en una lista los números del 1 al 10 y los muestre por pantalla en orden inverso separados por comas</a:t>
            </a:r>
          </a:p>
          <a:p>
            <a:pPr algn="just"/>
            <a:endParaRPr lang="es-ES" sz="1600" dirty="0">
              <a:solidFill>
                <a:schemeClr val="tx2"/>
              </a:solidFill>
            </a:endParaRPr>
          </a:p>
          <a:p>
            <a:pPr marL="342900" indent="-342900" algn="just">
              <a:buFont typeface="+mj-lt"/>
              <a:buAutoNum type="arabicPeriod" startAt="2"/>
            </a:pPr>
            <a:r>
              <a:rPr lang="es-ES" sz="1600" dirty="0">
                <a:solidFill>
                  <a:schemeClr val="tx2"/>
                </a:solidFill>
              </a:rPr>
              <a:t>Escribir un programa que determine si una frase es un palíndromo, ejemplo, “yo hago yoga hoy”</a:t>
            </a:r>
          </a:p>
          <a:p>
            <a:pPr marL="342900" indent="-342900" algn="just">
              <a:buFont typeface="+mj-lt"/>
              <a:buAutoNum type="arabicPeriod" startAt="2"/>
            </a:pPr>
            <a:endParaRPr lang="es-ES" sz="1600" dirty="0">
              <a:solidFill>
                <a:schemeClr val="tx2"/>
              </a:solidFill>
            </a:endParaRPr>
          </a:p>
          <a:p>
            <a:pPr marL="342900" indent="-342900" algn="just">
              <a:buFont typeface="+mj-lt"/>
              <a:buAutoNum type="arabicPeriod" startAt="2"/>
            </a:pPr>
            <a:r>
              <a:rPr lang="es-ES" sz="1600" dirty="0">
                <a:solidFill>
                  <a:schemeClr val="tx2"/>
                </a:solidFill>
              </a:rPr>
              <a:t>Escribir un programa que pida al usuario una palabra y muestre por pantalla el número de veces que contiene cada vocal</a:t>
            </a:r>
          </a:p>
          <a:p>
            <a:pPr marL="342900" indent="-342900" algn="just">
              <a:buFont typeface="+mj-lt"/>
              <a:buAutoNum type="arabicPeriod" startAt="2"/>
            </a:pPr>
            <a:endParaRPr lang="es-ES" sz="1600" dirty="0">
              <a:solidFill>
                <a:schemeClr val="tx2"/>
              </a:solidFill>
            </a:endParaRPr>
          </a:p>
          <a:p>
            <a:pPr marL="342900" indent="-342900" algn="just">
              <a:buFont typeface="+mj-lt"/>
              <a:buAutoNum type="arabicPeriod" startAt="2"/>
            </a:pPr>
            <a:r>
              <a:rPr lang="es-ES" sz="1600" dirty="0">
                <a:solidFill>
                  <a:schemeClr val="tx2"/>
                </a:solidFill>
              </a:rPr>
              <a:t>Escribir un programa que pida al usuario una cadena y verifique que todas las vocales están presentes o no, y si no muestre que vocales no están</a:t>
            </a:r>
          </a:p>
          <a:p>
            <a:pPr marL="342900" indent="-342900" algn="just">
              <a:buFont typeface="+mj-lt"/>
              <a:buAutoNum type="arabicPeriod" startAt="2"/>
            </a:pPr>
            <a:endParaRPr lang="es-ES" sz="1600" dirty="0">
              <a:solidFill>
                <a:schemeClr val="tx2"/>
              </a:solidFill>
            </a:endParaRPr>
          </a:p>
          <a:p>
            <a:pPr marL="342900" indent="-342900" algn="just">
              <a:buFont typeface="+mj-lt"/>
              <a:buAutoNum type="arabicPeriod" startAt="2"/>
            </a:pPr>
            <a:r>
              <a:rPr lang="es-ES" sz="1600" dirty="0">
                <a:solidFill>
                  <a:schemeClr val="tx2"/>
                </a:solidFill>
              </a:rPr>
              <a:t>Escribir un programa que pida un número y devuelva una lista con sus divisores</a:t>
            </a:r>
          </a:p>
          <a:p>
            <a:pPr marL="342900" indent="-342900" algn="just">
              <a:buFont typeface="+mj-lt"/>
              <a:buAutoNum type="arabicPeriod" startAt="2"/>
            </a:pPr>
            <a:endParaRPr lang="es-ES" sz="1600" dirty="0">
              <a:solidFill>
                <a:schemeClr val="tx2"/>
              </a:solidFill>
            </a:endParaRPr>
          </a:p>
          <a:p>
            <a:pPr marL="342900" indent="-342900" algn="just">
              <a:buFont typeface="+mj-lt"/>
              <a:buAutoNum type="arabicPeriod" startAt="2"/>
            </a:pPr>
            <a:r>
              <a:rPr lang="es-ES" sz="1600" dirty="0">
                <a:solidFill>
                  <a:schemeClr val="tx2"/>
                </a:solidFill>
              </a:rPr>
              <a:t>Escribir un programa que cree una cesta de la compra. El programa debe preguntar el artículo y su precio y añadir el par al diccionario, hasta que el usuario decida terminar. Después se debe mostrar por pantalla la lista de la compra y el coste total</a:t>
            </a:r>
          </a:p>
          <a:p>
            <a:pPr marL="342900" indent="-342900" algn="just">
              <a:buFont typeface="+mj-lt"/>
              <a:buAutoNum type="arabicPeriod" startAt="2"/>
            </a:pPr>
            <a:endParaRPr lang="es-ES" sz="1600" dirty="0">
              <a:solidFill>
                <a:schemeClr val="tx2"/>
              </a:solidFill>
            </a:endParaRPr>
          </a:p>
          <a:p>
            <a:pPr marL="342900" indent="-342900" algn="just">
              <a:buFont typeface="+mj-lt"/>
              <a:buAutoNum type="arabicPeriod" startAt="2"/>
            </a:pPr>
            <a:r>
              <a:rPr lang="es-ES" sz="1600" dirty="0">
                <a:solidFill>
                  <a:schemeClr val="tx2"/>
                </a:solidFill>
              </a:rPr>
              <a:t>Escribir un programa que cree un diccionario de traducción español-inglés. El usuario introducirá las palabras en español e inglés separadas por dos puntos, y cada par </a:t>
            </a:r>
            <a:r>
              <a:rPr lang="es-E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&lt;palabra&gt;:&lt;</a:t>
            </a:r>
            <a:r>
              <a:rPr lang="es-ES" sz="16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traduccion</a:t>
            </a:r>
            <a:r>
              <a:rPr lang="es-E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s-ES" sz="1600" dirty="0">
                <a:solidFill>
                  <a:schemeClr val="tx2"/>
                </a:solidFill>
              </a:rPr>
              <a:t>separados por comas (</a:t>
            </a:r>
            <a:r>
              <a:rPr lang="es-ES" sz="1600" dirty="0" err="1">
                <a:solidFill>
                  <a:schemeClr val="tx2"/>
                </a:solidFill>
              </a:rPr>
              <a:t>E.g</a:t>
            </a:r>
            <a:r>
              <a:rPr lang="es-ES" sz="1600" dirty="0">
                <a:solidFill>
                  <a:schemeClr val="tx2"/>
                </a:solidFill>
              </a:rPr>
              <a:t>. </a:t>
            </a:r>
            <a:r>
              <a:rPr lang="es-ES" sz="1600" dirty="0" err="1">
                <a:solidFill>
                  <a:schemeClr val="tx2"/>
                </a:solidFill>
              </a:rPr>
              <a:t>casa:house</a:t>
            </a:r>
            <a:r>
              <a:rPr lang="es-ES" sz="1600" dirty="0">
                <a:solidFill>
                  <a:schemeClr val="tx2"/>
                </a:solidFill>
              </a:rPr>
              <a:t>, </a:t>
            </a:r>
            <a:r>
              <a:rPr lang="es-ES" sz="1600" dirty="0" err="1">
                <a:solidFill>
                  <a:schemeClr val="tx2"/>
                </a:solidFill>
              </a:rPr>
              <a:t>grande:big</a:t>
            </a:r>
            <a:r>
              <a:rPr lang="es-ES" sz="1600" dirty="0">
                <a:solidFill>
                  <a:schemeClr val="tx2"/>
                </a:solidFill>
              </a:rPr>
              <a:t>, </a:t>
            </a:r>
            <a:r>
              <a:rPr lang="es-ES" sz="1600" dirty="0" err="1">
                <a:solidFill>
                  <a:schemeClr val="tx2"/>
                </a:solidFill>
              </a:rPr>
              <a:t>perro:dog</a:t>
            </a:r>
            <a:r>
              <a:rPr lang="es-ES" sz="1600" dirty="0">
                <a:solidFill>
                  <a:schemeClr val="tx2"/>
                </a:solidFill>
              </a:rPr>
              <a:t>). Después pedirá una frase en español y utilizará el diccionario para traducirla palabra a palabra. Si una palabra no está en el diccionario debe dejarla sin traducir</a:t>
            </a:r>
          </a:p>
          <a:p>
            <a:pPr marL="342900" indent="-342900" algn="just">
              <a:buFont typeface="+mj-lt"/>
              <a:buAutoNum type="arabicPeriod" startAt="2"/>
            </a:pPr>
            <a:endParaRPr lang="es-ES" sz="1600" b="0" i="0" u="none" strike="noStrike" dirty="0">
              <a:solidFill>
                <a:schemeClr val="tx2"/>
              </a:solidFill>
              <a:effectLst/>
              <a:latin typeface="Calibri" panose="020F0502020204030204" pitchFamily="34" charset="0"/>
            </a:endParaRPr>
          </a:p>
          <a:p>
            <a:pPr marL="342900" indent="-342900" algn="just">
              <a:buFont typeface="+mj-lt"/>
              <a:buAutoNum type="arabicPeriod" startAt="2"/>
            </a:pPr>
            <a:r>
              <a:rPr lang="es-ES" sz="1600" b="0" i="0" u="none" strike="noStrike" dirty="0">
                <a:solidFill>
                  <a:srgbClr val="44546A"/>
                </a:solidFill>
                <a:effectLst/>
                <a:latin typeface="Calibri" panose="020F0502020204030204" pitchFamily="34" charset="0"/>
              </a:rPr>
              <a:t>Escribe un programa que solicite por teclado los extremos de un intervalo y después evalúe el polinomio P(x) = x</a:t>
            </a:r>
            <a:r>
              <a:rPr lang="es-ES" sz="1600" b="0" i="0" u="none" strike="noStrike" baseline="30000" dirty="0">
                <a:solidFill>
                  <a:srgbClr val="44546A"/>
                </a:solidFill>
                <a:effectLst/>
                <a:latin typeface="Calibri" panose="020F0502020204030204" pitchFamily="34" charset="0"/>
              </a:rPr>
              <a:t>3 </a:t>
            </a:r>
            <a:r>
              <a:rPr lang="es-ES" sz="1600" b="0" i="0" u="none" strike="noStrike" dirty="0">
                <a:solidFill>
                  <a:srgbClr val="44546A"/>
                </a:solidFill>
                <a:effectLst/>
                <a:latin typeface="Calibri" panose="020F0502020204030204" pitchFamily="34" charset="0"/>
              </a:rPr>
              <a:t>- 4x</a:t>
            </a:r>
            <a:r>
              <a:rPr lang="es-ES" sz="1600" b="0" i="0" u="none" strike="noStrike" baseline="30000" dirty="0">
                <a:solidFill>
                  <a:srgbClr val="44546A"/>
                </a:solidFill>
                <a:effectLst/>
                <a:latin typeface="Calibri" panose="020F0502020204030204" pitchFamily="34" charset="0"/>
              </a:rPr>
              <a:t>2 </a:t>
            </a:r>
            <a:r>
              <a:rPr lang="es-ES" sz="1600" b="0" i="0" u="none" strike="noStrike" dirty="0">
                <a:solidFill>
                  <a:srgbClr val="44546A"/>
                </a:solidFill>
                <a:effectLst/>
                <a:latin typeface="Calibri" panose="020F0502020204030204" pitchFamily="34" charset="0"/>
              </a:rPr>
              <a:t>+ 8 en 10 puntos equiespaciados en dicho intervalo. El programa debe imprimir dos columnas: x, P(x).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endParaRPr lang="en-US" sz="16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7844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E40DE600-2F07-4AA3-8ADE-6DDBB83161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84173" y="157981"/>
            <a:ext cx="4854898" cy="258153"/>
          </a:xfrm>
        </p:spPr>
        <p:txBody>
          <a:bodyPr>
            <a:normAutofit/>
          </a:bodyPr>
          <a:lstStyle/>
          <a:p>
            <a:r>
              <a:rPr lang="es-ES" sz="900" dirty="0">
                <a:solidFill>
                  <a:schemeClr val="tx2"/>
                </a:solidFill>
                <a:latin typeface="Arial Rounded MT Bold" panose="020F0704030504030204" pitchFamily="34" charset="0"/>
              </a:rPr>
              <a:t>ESTRUCTURAS DE DATOS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xmlns="" id="{8055EBCF-4956-4E51-B84C-A8B6AC788EAC}"/>
              </a:ext>
            </a:extLst>
          </p:cNvPr>
          <p:cNvSpPr txBox="1"/>
          <p:nvPr/>
        </p:nvSpPr>
        <p:spPr>
          <a:xfrm>
            <a:off x="4706471" y="804462"/>
            <a:ext cx="3466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2"/>
                </a:solidFill>
                <a:latin typeface="Arial Rounded MT Bold" panose="020F0704030504030204" pitchFamily="34" charset="0"/>
              </a:rPr>
              <a:t>ESTRUCTURAS DE DATOS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CuadroTexto 124">
                <a:extLst>
                  <a:ext uri="{FF2B5EF4-FFF2-40B4-BE49-F238E27FC236}">
                    <a16:creationId xmlns:a16="http://schemas.microsoft.com/office/drawing/2014/main" xmlns="" id="{DA9116FC-95E0-4545-83EC-9E3A20C08EA0}"/>
                  </a:ext>
                </a:extLst>
              </p:cNvPr>
              <p:cNvSpPr txBox="1"/>
              <p:nvPr/>
            </p:nvSpPr>
            <p:spPr>
              <a:xfrm>
                <a:off x="2646719" y="2327307"/>
                <a:ext cx="87472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1600" dirty="0">
                    <a:solidFill>
                      <a:schemeClr val="tx1"/>
                    </a:solidFill>
                    <a:cs typeface="Courier New" panose="02070309020205020404" pitchFamily="49" charset="0"/>
                  </a:rPr>
                  <a:t>( + , </a:t>
                </a:r>
                <a14:m>
                  <m:oMath xmlns:m="http://schemas.openxmlformats.org/officeDocument/2006/math">
                    <m:r>
                      <a:rPr lang="es-ES" sz="1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∙</m:t>
                    </m:r>
                  </m:oMath>
                </a14:m>
                <a:r>
                  <a:rPr lang="es-ES" sz="1600" dirty="0">
                    <a:solidFill>
                      <a:schemeClr val="tx1"/>
                    </a:solidFill>
                    <a:cs typeface="Courier New" panose="02070309020205020404" pitchFamily="49" charset="0"/>
                  </a:rPr>
                  <a:t> )</a:t>
                </a:r>
              </a:p>
            </p:txBody>
          </p:sp>
        </mc:Choice>
        <mc:Fallback xmlns="">
          <p:sp>
            <p:nvSpPr>
              <p:cNvPr id="125" name="CuadroTexto 124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DA9116FC-95E0-4545-83EC-9E3A20C08E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6719" y="2327307"/>
                <a:ext cx="874724" cy="338554"/>
              </a:xfrm>
              <a:prstGeom prst="rect">
                <a:avLst/>
              </a:prstGeom>
              <a:blipFill rotWithShape="0">
                <a:blip r:embed="rId2"/>
                <a:stretch>
                  <a:fillRect l="-3472" t="-5455" b="-23636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Diagrama de flujo: proceso 6">
            <a:extLst>
              <a:ext uri="{FF2B5EF4-FFF2-40B4-BE49-F238E27FC236}">
                <a16:creationId xmlns:a16="http://schemas.microsoft.com/office/drawing/2014/main" xmlns="" id="{6F2C2729-00A6-4FD8-8000-AD4E7EBC420B}"/>
              </a:ext>
            </a:extLst>
          </p:cNvPr>
          <p:cNvSpPr/>
          <p:nvPr/>
        </p:nvSpPr>
        <p:spPr>
          <a:xfrm>
            <a:off x="1776892" y="1221172"/>
            <a:ext cx="1516051" cy="91540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/>
              <a:t>Conjuntos</a:t>
            </a: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FCC94-4745-410C-B18E-20525921026C}" type="slidenum">
              <a:rPr lang="es-ES" smtClean="0"/>
              <a:t>2</a:t>
            </a:fld>
            <a:endParaRPr lang="es-ES"/>
          </a:p>
        </p:txBody>
      </p:sp>
      <p:sp>
        <p:nvSpPr>
          <p:cNvPr id="18" name="Diagrama de flujo: proceso 6">
            <a:extLst>
              <a:ext uri="{FF2B5EF4-FFF2-40B4-BE49-F238E27FC236}">
                <a16:creationId xmlns:a16="http://schemas.microsoft.com/office/drawing/2014/main" xmlns="" id="{6F2C2729-00A6-4FD8-8000-AD4E7EBC420B}"/>
              </a:ext>
            </a:extLst>
          </p:cNvPr>
          <p:cNvSpPr/>
          <p:nvPr/>
        </p:nvSpPr>
        <p:spPr>
          <a:xfrm>
            <a:off x="1776892" y="3367229"/>
            <a:ext cx="1516051" cy="91540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/>
              <a:t>Espacio vectorial </a:t>
            </a:r>
          </a:p>
        </p:txBody>
      </p:sp>
      <p:sp>
        <p:nvSpPr>
          <p:cNvPr id="19" name="Diagrama de flujo: proceso 6">
            <a:extLst>
              <a:ext uri="{FF2B5EF4-FFF2-40B4-BE49-F238E27FC236}">
                <a16:creationId xmlns:a16="http://schemas.microsoft.com/office/drawing/2014/main" xmlns="" id="{6F2C2729-00A6-4FD8-8000-AD4E7EBC420B}"/>
              </a:ext>
            </a:extLst>
          </p:cNvPr>
          <p:cNvSpPr/>
          <p:nvPr/>
        </p:nvSpPr>
        <p:spPr>
          <a:xfrm>
            <a:off x="1772814" y="5443209"/>
            <a:ext cx="1516051" cy="91540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/>
              <a:t>Espacio vectorial normado</a:t>
            </a:r>
          </a:p>
        </p:txBody>
      </p:sp>
      <p:cxnSp>
        <p:nvCxnSpPr>
          <p:cNvPr id="15" name="Conector recto de flecha 14"/>
          <p:cNvCxnSpPr>
            <a:stCxn id="7" idx="2"/>
            <a:endCxn id="18" idx="0"/>
          </p:cNvCxnSpPr>
          <p:nvPr/>
        </p:nvCxnSpPr>
        <p:spPr>
          <a:xfrm>
            <a:off x="2534918" y="2136576"/>
            <a:ext cx="0" cy="123065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/>
          <p:cNvCxnSpPr>
            <a:stCxn id="18" idx="2"/>
            <a:endCxn id="19" idx="0"/>
          </p:cNvCxnSpPr>
          <p:nvPr/>
        </p:nvCxnSpPr>
        <p:spPr>
          <a:xfrm flipH="1">
            <a:off x="2530840" y="4282633"/>
            <a:ext cx="4078" cy="116057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uadroTexto 25">
                <a:extLst>
                  <a:ext uri="{FF2B5EF4-FFF2-40B4-BE49-F238E27FC236}">
                    <a16:creationId xmlns:a16="http://schemas.microsoft.com/office/drawing/2014/main" xmlns="" id="{DA9116FC-95E0-4545-83EC-9E3A20C08EA0}"/>
                  </a:ext>
                </a:extLst>
              </p:cNvPr>
              <p:cNvSpPr txBox="1"/>
              <p:nvPr/>
            </p:nvSpPr>
            <p:spPr>
              <a:xfrm>
                <a:off x="2646719" y="4532253"/>
                <a:ext cx="2265940" cy="5981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1600" dirty="0">
                    <a:solidFill>
                      <a:schemeClr val="tx1"/>
                    </a:solidFill>
                    <a:cs typeface="Courier New" panose="02070309020205020404" pitchFamily="49" charset="0"/>
                  </a:rPr>
                  <a:t>E.g. norma euclidiana</a:t>
                </a:r>
                <a:r>
                  <a:rPr lang="es-ES" sz="1600" dirty="0"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s-ES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s-E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𝑣</m:t>
                        </m:r>
                      </m:e>
                    </m:d>
                    <m:r>
                      <a:rPr lang="es-E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s-E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naryPr>
                      <m:sub/>
                      <m:sup/>
                      <m:e>
                        <m:sSubSup>
                          <m:sSubSupPr>
                            <m:ctrlPr>
                              <a:rPr lang="es-E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sSubSupPr>
                          <m:e>
                            <m:r>
                              <a:rPr lang="es-E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s-E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s-E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r>
                  <a:rPr lang="es-ES" sz="1600" dirty="0">
                    <a:solidFill>
                      <a:schemeClr val="tx1"/>
                    </a:solidFill>
                    <a:cs typeface="Courier New" panose="02070309020205020404" pitchFamily="49" charset="0"/>
                  </a:rPr>
                  <a:t> </a:t>
                </a:r>
              </a:p>
            </p:txBody>
          </p:sp>
        </mc:Choice>
        <mc:Fallback xmlns="">
          <p:sp>
            <p:nvSpPr>
              <p:cNvPr id="26" name="CuadroTexto 25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DA9116FC-95E0-4545-83EC-9E3A20C08E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6719" y="4532253"/>
                <a:ext cx="2265940" cy="598112"/>
              </a:xfrm>
              <a:prstGeom prst="rect">
                <a:avLst/>
              </a:prstGeom>
              <a:blipFill rotWithShape="0">
                <a:blip r:embed="rId3"/>
                <a:stretch>
                  <a:fillRect l="-1344" t="-19192" b="-93939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Conector recto 21"/>
          <p:cNvCxnSpPr/>
          <p:nvPr/>
        </p:nvCxnSpPr>
        <p:spPr>
          <a:xfrm>
            <a:off x="391565" y="2714575"/>
            <a:ext cx="116853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lecha abajo 22"/>
          <p:cNvSpPr/>
          <p:nvPr/>
        </p:nvSpPr>
        <p:spPr>
          <a:xfrm>
            <a:off x="789798" y="2695928"/>
            <a:ext cx="258621" cy="502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xmlns="" id="{DA9116FC-95E0-4545-83EC-9E3A20C08EA0}"/>
              </a:ext>
            </a:extLst>
          </p:cNvPr>
          <p:cNvSpPr txBox="1"/>
          <p:nvPr/>
        </p:nvSpPr>
        <p:spPr>
          <a:xfrm>
            <a:off x="476511" y="1824570"/>
            <a:ext cx="8747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cs typeface="Courier New" panose="02070309020205020404" pitchFamily="49" charset="0"/>
              </a:rPr>
              <a:t>Python</a:t>
            </a:r>
            <a:endParaRPr lang="es-ES" sz="1600" dirty="0">
              <a:solidFill>
                <a:schemeClr val="tx1"/>
              </a:solidFill>
              <a:cs typeface="Courier New" panose="02070309020205020404" pitchFamily="49" charset="0"/>
            </a:endParaRP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xmlns="" id="{DA9116FC-95E0-4545-83EC-9E3A20C08EA0}"/>
              </a:ext>
            </a:extLst>
          </p:cNvPr>
          <p:cNvSpPr txBox="1"/>
          <p:nvPr/>
        </p:nvSpPr>
        <p:spPr>
          <a:xfrm>
            <a:off x="476511" y="3197952"/>
            <a:ext cx="8747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cs typeface="Courier New" panose="02070309020205020404" pitchFamily="49" charset="0"/>
              </a:rPr>
              <a:t>Fortran</a:t>
            </a:r>
            <a:endParaRPr lang="es-ES" sz="1600" dirty="0">
              <a:solidFill>
                <a:schemeClr val="tx1"/>
              </a:solidFill>
              <a:cs typeface="Courier New" panose="02070309020205020404" pitchFamily="49" charset="0"/>
            </a:endParaRPr>
          </a:p>
        </p:txBody>
      </p:sp>
      <p:cxnSp>
        <p:nvCxnSpPr>
          <p:cNvPr id="33" name="Conector recto 32"/>
          <p:cNvCxnSpPr/>
          <p:nvPr/>
        </p:nvCxnSpPr>
        <p:spPr>
          <a:xfrm>
            <a:off x="3164541" y="2625799"/>
            <a:ext cx="179534" cy="2615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uadroTexto 36">
            <a:extLst>
              <a:ext uri="{FF2B5EF4-FFF2-40B4-BE49-F238E27FC236}">
                <a16:creationId xmlns:a16="http://schemas.microsoft.com/office/drawing/2014/main" xmlns="" id="{DA9116FC-95E0-4545-83EC-9E3A20C08EA0}"/>
              </a:ext>
            </a:extLst>
          </p:cNvPr>
          <p:cNvSpPr txBox="1"/>
          <p:nvPr/>
        </p:nvSpPr>
        <p:spPr>
          <a:xfrm>
            <a:off x="2837734" y="2847268"/>
            <a:ext cx="17361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cs typeface="Courier New" panose="02070309020205020404" pitchFamily="49" charset="0"/>
              </a:rPr>
              <a:t>Producto escalar</a:t>
            </a:r>
            <a:endParaRPr lang="es-ES" sz="1600" dirty="0">
              <a:solidFill>
                <a:schemeClr val="tx1"/>
              </a:solidFill>
              <a:cs typeface="Courier New" panose="02070309020205020404" pitchFamily="49" charset="0"/>
            </a:endParaRPr>
          </a:p>
        </p:txBody>
      </p:sp>
      <p:sp>
        <p:nvSpPr>
          <p:cNvPr id="41" name="Flecha abajo 40"/>
          <p:cNvSpPr/>
          <p:nvPr/>
        </p:nvSpPr>
        <p:spPr>
          <a:xfrm rot="10800000">
            <a:off x="790819" y="2193903"/>
            <a:ext cx="258621" cy="502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xmlns="" id="{DA9116FC-95E0-4545-83EC-9E3A20C08EA0}"/>
              </a:ext>
            </a:extLst>
          </p:cNvPr>
          <p:cNvSpPr txBox="1"/>
          <p:nvPr/>
        </p:nvSpPr>
        <p:spPr>
          <a:xfrm>
            <a:off x="4912659" y="1247195"/>
            <a:ext cx="6818141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s-ES" sz="1600" b="1" dirty="0">
                <a:solidFill>
                  <a:schemeClr val="tx2"/>
                </a:solidFill>
              </a:rPr>
              <a:t>Conjunto: </a:t>
            </a:r>
            <a:r>
              <a:rPr lang="es-ES" sz="16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 = {1, 2, 3}</a:t>
            </a:r>
          </a:p>
          <a:p>
            <a:pPr marL="857250" lvl="1" indent="-400050" algn="just">
              <a:buFont typeface="Wingdings" panose="05000000000000000000" pitchFamily="2" charset="2"/>
              <a:buChar char="§"/>
            </a:pPr>
            <a:r>
              <a:rPr lang="es-ES" sz="1600" dirty="0">
                <a:solidFill>
                  <a:schemeClr val="tx2"/>
                </a:solidFill>
                <a:cs typeface="Consolas" panose="020B0609020204030204" pitchFamily="49" charset="0"/>
              </a:rPr>
              <a:t>Tipo </a:t>
            </a:r>
            <a:r>
              <a:rPr lang="es-ES" sz="1600" dirty="0">
                <a:solidFill>
                  <a:srgbClr val="002060"/>
                </a:solidFill>
                <a:latin typeface="Consolas" panose="020B0609020204030204" pitchFamily="49" charset="0"/>
              </a:rPr>
              <a:t>&lt;set&gt;</a:t>
            </a:r>
            <a:endParaRPr lang="es-ES" sz="1600" dirty="0">
              <a:solidFill>
                <a:schemeClr val="tx2"/>
              </a:solidFill>
              <a:cs typeface="Consolas" panose="020B0609020204030204" pitchFamily="49" charset="0"/>
            </a:endParaRPr>
          </a:p>
          <a:p>
            <a:pPr marL="857250" lvl="1" indent="-400050" algn="just">
              <a:buFont typeface="Wingdings" panose="05000000000000000000" pitchFamily="2" charset="2"/>
              <a:buChar char="§"/>
            </a:pPr>
            <a:r>
              <a:rPr lang="es-ES" sz="1600" dirty="0">
                <a:solidFill>
                  <a:schemeClr val="tx2"/>
                </a:solidFill>
                <a:cs typeface="Consolas" panose="020B0609020204030204" pitchFamily="49" charset="0"/>
              </a:rPr>
              <a:t>Objeto mutable</a:t>
            </a:r>
          </a:p>
          <a:p>
            <a:pPr marL="857250" lvl="1" indent="-400050" algn="just">
              <a:buFont typeface="Wingdings" panose="05000000000000000000" pitchFamily="2" charset="2"/>
              <a:buChar char="§"/>
            </a:pPr>
            <a:r>
              <a:rPr lang="es-ES" sz="1600" dirty="0">
                <a:solidFill>
                  <a:schemeClr val="tx2"/>
                </a:solidFill>
              </a:rPr>
              <a:t>Colección no ordenada de elementos </a:t>
            </a:r>
            <a:r>
              <a:rPr lang="es-ES" sz="1600" dirty="0" smtClean="0">
                <a:solidFill>
                  <a:schemeClr val="tx2"/>
                </a:solidFill>
              </a:rPr>
              <a:t>únicos</a:t>
            </a:r>
            <a:endParaRPr lang="es-ES" sz="1600" dirty="0">
              <a:solidFill>
                <a:schemeClr val="tx2"/>
              </a:solidFill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s-ES" sz="1600" b="1" dirty="0">
                <a:solidFill>
                  <a:schemeClr val="tx2"/>
                </a:solidFill>
                <a:cs typeface="Courier New" panose="02070309020205020404" pitchFamily="49" charset="0"/>
              </a:rPr>
              <a:t>Lista: </a:t>
            </a:r>
            <a:r>
              <a:rPr lang="es-ES" sz="16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 = [1, 2, 3]</a:t>
            </a:r>
          </a:p>
          <a:p>
            <a:pPr marL="857250" lvl="1" indent="-400050" algn="just">
              <a:buFont typeface="Wingdings" panose="05000000000000000000" pitchFamily="2" charset="2"/>
              <a:buChar char="§"/>
            </a:pPr>
            <a:r>
              <a:rPr lang="es-ES" sz="1600" dirty="0">
                <a:solidFill>
                  <a:schemeClr val="tx2"/>
                </a:solidFill>
                <a:cs typeface="Courier New" panose="02070309020205020404" pitchFamily="49" charset="0"/>
              </a:rPr>
              <a:t>Tipo </a:t>
            </a:r>
            <a:r>
              <a:rPr lang="es-ES" sz="1600" dirty="0">
                <a:solidFill>
                  <a:srgbClr val="002060"/>
                </a:solidFill>
                <a:latin typeface="Consolas" panose="020B0609020204030204" pitchFamily="49" charset="0"/>
              </a:rPr>
              <a:t>&lt;</a:t>
            </a:r>
            <a:r>
              <a:rPr lang="es-ES" sz="1600" dirty="0" err="1">
                <a:solidFill>
                  <a:srgbClr val="002060"/>
                </a:solidFill>
                <a:latin typeface="Consolas" panose="020B0609020204030204" pitchFamily="49" charset="0"/>
              </a:rPr>
              <a:t>list</a:t>
            </a:r>
            <a:r>
              <a:rPr lang="es-ES" sz="1600" dirty="0">
                <a:solidFill>
                  <a:srgbClr val="002060"/>
                </a:solidFill>
                <a:latin typeface="Consolas" panose="020B0609020204030204" pitchFamily="49" charset="0"/>
              </a:rPr>
              <a:t>&gt;</a:t>
            </a:r>
            <a:endParaRPr lang="es-ES" sz="1600" dirty="0">
              <a:solidFill>
                <a:schemeClr val="tx2"/>
              </a:solidFill>
              <a:cs typeface="Consolas" panose="020B0609020204030204" pitchFamily="49" charset="0"/>
            </a:endParaRPr>
          </a:p>
          <a:p>
            <a:pPr marL="857250" lvl="1" indent="-400050" algn="just">
              <a:buFont typeface="Wingdings" panose="05000000000000000000" pitchFamily="2" charset="2"/>
              <a:buChar char="§"/>
            </a:pPr>
            <a:r>
              <a:rPr lang="es-ES" sz="1600" dirty="0">
                <a:solidFill>
                  <a:schemeClr val="tx2"/>
                </a:solidFill>
                <a:cs typeface="Courier New" panose="02070309020205020404" pitchFamily="49" charset="0"/>
              </a:rPr>
              <a:t>Objeto mutable</a:t>
            </a:r>
          </a:p>
          <a:p>
            <a:pPr marL="857250" lvl="1" indent="-400050" algn="just">
              <a:buFont typeface="Wingdings" panose="05000000000000000000" pitchFamily="2" charset="2"/>
              <a:buChar char="§"/>
            </a:pPr>
            <a:r>
              <a:rPr lang="es-ES" sz="1600" dirty="0">
                <a:solidFill>
                  <a:schemeClr val="tx2"/>
                </a:solidFill>
                <a:cs typeface="Courier New" panose="02070309020205020404" pitchFamily="49" charset="0"/>
              </a:rPr>
              <a:t>Colección ordenada de elementos no </a:t>
            </a:r>
            <a:r>
              <a:rPr lang="es-ES" sz="1600" dirty="0" smtClean="0">
                <a:solidFill>
                  <a:schemeClr val="tx2"/>
                </a:solidFill>
                <a:cs typeface="Courier New" panose="02070309020205020404" pitchFamily="49" charset="0"/>
              </a:rPr>
              <a:t>únicos</a:t>
            </a:r>
            <a:endParaRPr lang="es-ES" sz="1600" dirty="0">
              <a:solidFill>
                <a:schemeClr val="tx2"/>
              </a:solidFill>
              <a:cs typeface="Courier New" panose="02070309020205020404" pitchFamily="49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s-ES" sz="1600" b="1" dirty="0" err="1">
                <a:solidFill>
                  <a:schemeClr val="tx2"/>
                </a:solidFill>
                <a:cs typeface="Courier New" panose="02070309020205020404" pitchFamily="49" charset="0"/>
              </a:rPr>
              <a:t>Tupla</a:t>
            </a:r>
            <a:r>
              <a:rPr lang="es-ES" sz="1600" b="1" dirty="0">
                <a:solidFill>
                  <a:schemeClr val="tx2"/>
                </a:solidFill>
                <a:cs typeface="Courier New" panose="02070309020205020404" pitchFamily="49" charset="0"/>
              </a:rPr>
              <a:t>: </a:t>
            </a:r>
            <a:r>
              <a:rPr lang="es-ES" sz="16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 = (1, 2, 3)</a:t>
            </a:r>
            <a:r>
              <a:rPr lang="es-E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857250" lvl="1" indent="-400050" algn="just">
              <a:buFont typeface="Wingdings" panose="05000000000000000000" pitchFamily="2" charset="2"/>
              <a:buChar char="§"/>
            </a:pPr>
            <a:r>
              <a:rPr lang="es-ES" sz="1600" dirty="0">
                <a:solidFill>
                  <a:schemeClr val="tx2"/>
                </a:solidFill>
                <a:cs typeface="Courier New" panose="02070309020205020404" pitchFamily="49" charset="0"/>
              </a:rPr>
              <a:t>Tipo </a:t>
            </a:r>
            <a:r>
              <a:rPr lang="es-ES" sz="1600" dirty="0">
                <a:solidFill>
                  <a:srgbClr val="002060"/>
                </a:solidFill>
                <a:latin typeface="Consolas" panose="020B0609020204030204" pitchFamily="49" charset="0"/>
              </a:rPr>
              <a:t>&lt;</a:t>
            </a:r>
            <a:r>
              <a:rPr lang="es-ES" sz="1600" dirty="0" err="1">
                <a:solidFill>
                  <a:srgbClr val="002060"/>
                </a:solidFill>
                <a:latin typeface="Consolas" panose="020B0609020204030204" pitchFamily="49" charset="0"/>
              </a:rPr>
              <a:t>tuple</a:t>
            </a:r>
            <a:r>
              <a:rPr lang="es-ES" sz="1600" dirty="0">
                <a:solidFill>
                  <a:srgbClr val="002060"/>
                </a:solidFill>
                <a:latin typeface="Consolas" panose="020B0609020204030204" pitchFamily="49" charset="0"/>
              </a:rPr>
              <a:t>&gt;</a:t>
            </a:r>
            <a:endParaRPr lang="es-ES" sz="1600" dirty="0">
              <a:solidFill>
                <a:schemeClr val="tx2"/>
              </a:solidFill>
              <a:cs typeface="Consolas" panose="020B0609020204030204" pitchFamily="49" charset="0"/>
            </a:endParaRPr>
          </a:p>
          <a:p>
            <a:pPr marL="857250" lvl="1" indent="-400050" algn="just">
              <a:buFont typeface="Wingdings" panose="05000000000000000000" pitchFamily="2" charset="2"/>
              <a:buChar char="§"/>
            </a:pPr>
            <a:r>
              <a:rPr lang="es-ES" sz="1600" dirty="0">
                <a:solidFill>
                  <a:schemeClr val="tx2"/>
                </a:solidFill>
                <a:cs typeface="Courier New" panose="02070309020205020404" pitchFamily="49" charset="0"/>
              </a:rPr>
              <a:t>Objeto inmutable</a:t>
            </a:r>
          </a:p>
          <a:p>
            <a:pPr marL="857250" lvl="1" indent="-400050" algn="just">
              <a:buFont typeface="Wingdings" panose="05000000000000000000" pitchFamily="2" charset="2"/>
              <a:buChar char="§"/>
            </a:pPr>
            <a:r>
              <a:rPr lang="es-ES" sz="1600" dirty="0">
                <a:solidFill>
                  <a:schemeClr val="tx2"/>
                </a:solidFill>
                <a:cs typeface="Courier New" panose="02070309020205020404" pitchFamily="49" charset="0"/>
              </a:rPr>
              <a:t>Colección ordenada de elementos no </a:t>
            </a:r>
            <a:r>
              <a:rPr lang="es-ES" sz="1600" dirty="0" smtClean="0">
                <a:solidFill>
                  <a:schemeClr val="tx2"/>
                </a:solidFill>
                <a:cs typeface="Courier New" panose="02070309020205020404" pitchFamily="49" charset="0"/>
              </a:rPr>
              <a:t>únicos</a:t>
            </a:r>
            <a:endParaRPr lang="es-ES" sz="1600" dirty="0">
              <a:solidFill>
                <a:schemeClr val="tx2"/>
              </a:solidFill>
              <a:cs typeface="Courier New" panose="02070309020205020404" pitchFamily="49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s-ES" sz="1600" b="1" dirty="0">
                <a:solidFill>
                  <a:schemeClr val="tx2"/>
                </a:solidFill>
                <a:cs typeface="Courier New" panose="02070309020205020404" pitchFamily="49" charset="0"/>
              </a:rPr>
              <a:t>Diccionario: </a:t>
            </a:r>
            <a:r>
              <a:rPr lang="es-ES" sz="16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 = {key1:value1, key2</a:t>
            </a:r>
            <a:r>
              <a:rPr lang="es-ES" sz="16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:(</a:t>
            </a:r>
            <a:r>
              <a:rPr lang="es-ES" sz="16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value2, value3)}</a:t>
            </a:r>
          </a:p>
          <a:p>
            <a:pPr marL="857250" lvl="1" indent="-400050" algn="just">
              <a:buFont typeface="Wingdings" panose="05000000000000000000" pitchFamily="2" charset="2"/>
              <a:buChar char="§"/>
            </a:pPr>
            <a:r>
              <a:rPr lang="es-ES" sz="1600" dirty="0">
                <a:solidFill>
                  <a:schemeClr val="tx2"/>
                </a:solidFill>
                <a:cs typeface="Courier New" panose="02070309020205020404" pitchFamily="49" charset="0"/>
              </a:rPr>
              <a:t>Tipo </a:t>
            </a:r>
            <a:r>
              <a:rPr lang="es-ES" sz="1600" dirty="0">
                <a:solidFill>
                  <a:srgbClr val="002060"/>
                </a:solidFill>
                <a:latin typeface="Consolas" panose="020B0609020204030204" pitchFamily="49" charset="0"/>
              </a:rPr>
              <a:t>&lt;</a:t>
            </a:r>
            <a:r>
              <a:rPr lang="es-ES" sz="1600" dirty="0" err="1">
                <a:solidFill>
                  <a:srgbClr val="002060"/>
                </a:solidFill>
                <a:latin typeface="Consolas" panose="020B0609020204030204" pitchFamily="49" charset="0"/>
              </a:rPr>
              <a:t>dict</a:t>
            </a:r>
            <a:r>
              <a:rPr lang="es-ES" sz="1600" dirty="0">
                <a:solidFill>
                  <a:srgbClr val="002060"/>
                </a:solidFill>
                <a:latin typeface="Consolas" panose="020B0609020204030204" pitchFamily="49" charset="0"/>
              </a:rPr>
              <a:t>&gt;</a:t>
            </a:r>
            <a:endParaRPr lang="es-ES" sz="1600" dirty="0">
              <a:solidFill>
                <a:schemeClr val="tx2"/>
              </a:solidFill>
              <a:cs typeface="Consolas" panose="020B0609020204030204" pitchFamily="49" charset="0"/>
            </a:endParaRPr>
          </a:p>
          <a:p>
            <a:pPr marL="857250" lvl="1" indent="-400050" algn="just">
              <a:buFont typeface="Wingdings" panose="05000000000000000000" pitchFamily="2" charset="2"/>
              <a:buChar char="§"/>
            </a:pPr>
            <a:r>
              <a:rPr lang="es-ES" sz="1600" dirty="0">
                <a:solidFill>
                  <a:schemeClr val="tx2"/>
                </a:solidFill>
                <a:cs typeface="Courier New" panose="02070309020205020404" pitchFamily="49" charset="0"/>
              </a:rPr>
              <a:t>Objeto mutable</a:t>
            </a:r>
          </a:p>
          <a:p>
            <a:pPr marL="857250" lvl="1" indent="-400050" algn="just">
              <a:buFont typeface="Wingdings" panose="05000000000000000000" pitchFamily="2" charset="2"/>
              <a:buChar char="§"/>
            </a:pPr>
            <a:r>
              <a:rPr lang="es-ES" sz="1600" dirty="0">
                <a:solidFill>
                  <a:schemeClr val="tx2"/>
                </a:solidFill>
                <a:cs typeface="Courier New" panose="02070309020205020404" pitchFamily="49" charset="0"/>
              </a:rPr>
              <a:t>Colección no ordenada de </a:t>
            </a:r>
            <a:r>
              <a:rPr lang="es-ES" sz="16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Keys</a:t>
            </a:r>
            <a:r>
              <a:rPr lang="es-ES" sz="1600" dirty="0">
                <a:solidFill>
                  <a:schemeClr val="tx2"/>
                </a:solidFill>
                <a:cs typeface="Courier New" panose="02070309020205020404" pitchFamily="49" charset="0"/>
              </a:rPr>
              <a:t> únicos y </a:t>
            </a:r>
            <a:r>
              <a:rPr lang="es-ES" sz="16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Values</a:t>
            </a:r>
            <a:r>
              <a:rPr lang="es-ES" sz="1600" dirty="0">
                <a:solidFill>
                  <a:schemeClr val="tx2"/>
                </a:solidFill>
                <a:cs typeface="Courier New" panose="02070309020205020404" pitchFamily="49" charset="0"/>
              </a:rPr>
              <a:t> no </a:t>
            </a:r>
            <a:r>
              <a:rPr lang="es-ES" sz="1600" dirty="0" smtClean="0">
                <a:solidFill>
                  <a:schemeClr val="tx2"/>
                </a:solidFill>
                <a:cs typeface="Courier New" panose="02070309020205020404" pitchFamily="49" charset="0"/>
              </a:rPr>
              <a:t>únicos</a:t>
            </a:r>
            <a:endParaRPr lang="es-ES" sz="16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s-ES" sz="1600" b="1" dirty="0" err="1">
                <a:solidFill>
                  <a:schemeClr val="tx2"/>
                </a:solidFill>
                <a:cs typeface="Consolas" panose="020B0609020204030204" pitchFamily="49" charset="0"/>
              </a:rPr>
              <a:t>Array</a:t>
            </a:r>
            <a:r>
              <a:rPr lang="es-ES" sz="1600" b="1" dirty="0">
                <a:solidFill>
                  <a:schemeClr val="tx2"/>
                </a:solidFill>
                <a:cs typeface="Consolas" panose="020B0609020204030204" pitchFamily="49" charset="0"/>
              </a:rPr>
              <a:t> </a:t>
            </a:r>
            <a:r>
              <a:rPr lang="es-ES" sz="1600" b="1" dirty="0" smtClean="0">
                <a:solidFill>
                  <a:schemeClr val="tx2"/>
                </a:solidFill>
                <a:cs typeface="Consolas" panose="020B0609020204030204" pitchFamily="49" charset="0"/>
              </a:rPr>
              <a:t>(se ve en detalle en el Tema </a:t>
            </a:r>
            <a:r>
              <a:rPr lang="es-ES" sz="1600" b="1" dirty="0">
                <a:solidFill>
                  <a:schemeClr val="tx2"/>
                </a:solidFill>
                <a:cs typeface="Consolas" panose="020B0609020204030204" pitchFamily="49" charset="0"/>
              </a:rPr>
              <a:t>5</a:t>
            </a:r>
            <a:r>
              <a:rPr lang="es-ES" sz="1600" b="1" dirty="0" smtClean="0">
                <a:solidFill>
                  <a:schemeClr val="tx2"/>
                </a:solidFill>
                <a:cs typeface="Consolas" panose="020B0609020204030204" pitchFamily="49" charset="0"/>
              </a:rPr>
              <a:t>)</a:t>
            </a:r>
          </a:p>
          <a:p>
            <a:pPr marL="800100" lvl="1" indent="-342900" algn="just">
              <a:buFont typeface="Wingdings" panose="05000000000000000000" pitchFamily="2" charset="2"/>
              <a:buChar char="§"/>
            </a:pPr>
            <a:r>
              <a:rPr lang="es-ES" sz="1600" dirty="0" smtClean="0">
                <a:solidFill>
                  <a:schemeClr val="tx2"/>
                </a:solidFill>
                <a:cs typeface="Consolas" panose="020B0609020204030204" pitchFamily="49" charset="0"/>
              </a:rPr>
              <a:t>Tipo </a:t>
            </a:r>
            <a:r>
              <a:rPr lang="es-ES" sz="1600" dirty="0" smtClean="0">
                <a:solidFill>
                  <a:srgbClr val="002060"/>
                </a:solidFill>
                <a:latin typeface="Consolas" panose="020B0609020204030204" pitchFamily="49" charset="0"/>
              </a:rPr>
              <a:t>&lt;</a:t>
            </a:r>
            <a:r>
              <a:rPr lang="es-ES" sz="1600" dirty="0" err="1" smtClean="0">
                <a:solidFill>
                  <a:srgbClr val="002060"/>
                </a:solidFill>
                <a:latin typeface="Consolas" panose="020B0609020204030204" pitchFamily="49" charset="0"/>
              </a:rPr>
              <a:t>Array</a:t>
            </a:r>
            <a:r>
              <a:rPr lang="es-ES" sz="1600" dirty="0" smtClean="0">
                <a:solidFill>
                  <a:srgbClr val="002060"/>
                </a:solidFill>
                <a:latin typeface="Consolas" panose="020B0609020204030204" pitchFamily="49" charset="0"/>
              </a:rPr>
              <a:t> of ...&gt;</a:t>
            </a:r>
            <a:endParaRPr lang="es-ES" sz="1600" dirty="0">
              <a:solidFill>
                <a:schemeClr val="tx2"/>
              </a:solidFill>
              <a:cs typeface="Consolas" panose="020B0609020204030204" pitchFamily="49" charset="0"/>
            </a:endParaRPr>
          </a:p>
          <a:p>
            <a:pPr marL="800100" lvl="1" indent="-342900" algn="just">
              <a:buFont typeface="Wingdings" panose="05000000000000000000" pitchFamily="2" charset="2"/>
              <a:buChar char="§"/>
            </a:pPr>
            <a:r>
              <a:rPr lang="es-ES" sz="1600" dirty="0" smtClean="0">
                <a:solidFill>
                  <a:schemeClr val="tx2"/>
                </a:solidFill>
                <a:cs typeface="Consolas" panose="020B0609020204030204" pitchFamily="49" charset="0"/>
              </a:rPr>
              <a:t>Igual que Lista salvo que los elementos debe ser del mismo tipo</a:t>
            </a:r>
          </a:p>
          <a:p>
            <a:pPr marL="800100" lvl="1" indent="-342900" algn="just">
              <a:buFont typeface="Wingdings" panose="05000000000000000000" pitchFamily="2" charset="2"/>
              <a:buChar char="§"/>
            </a:pPr>
            <a:r>
              <a:rPr lang="es-ES" sz="1600" dirty="0" err="1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s-ES" sz="1600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1600" dirty="0" err="1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numpy</a:t>
            </a:r>
            <a:r>
              <a:rPr lang="es-ES" sz="1600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as </a:t>
            </a:r>
            <a:r>
              <a:rPr lang="es-ES" sz="1600" dirty="0" err="1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np</a:t>
            </a:r>
            <a:r>
              <a:rPr lang="es-ES" sz="1600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1600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 v = </a:t>
            </a:r>
            <a:r>
              <a:rPr lang="es-ES" sz="1600" dirty="0" err="1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np.array</a:t>
            </a:r>
            <a:r>
              <a:rPr lang="es-ES" sz="1600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( [1, 2, 3] )</a:t>
            </a:r>
            <a:endParaRPr lang="es-ES" sz="1600" dirty="0" smtClean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00100" lvl="1" indent="-342900" algn="just">
              <a:buFont typeface="Wingdings" panose="05000000000000000000" pitchFamily="2" charset="2"/>
              <a:buChar char="§"/>
            </a:pPr>
            <a:r>
              <a:rPr lang="es-ES" sz="1600" dirty="0" err="1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s-ES" sz="1600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numpy</a:t>
            </a:r>
            <a:r>
              <a:rPr lang="es-E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1600" dirty="0" err="1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s-ES" sz="1600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1600" dirty="0" err="1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</a:t>
            </a:r>
            <a:r>
              <a:rPr lang="es-ES" sz="1600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 v = </a:t>
            </a:r>
            <a:r>
              <a:rPr lang="es-ES" sz="1600" dirty="0" err="1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array</a:t>
            </a:r>
            <a:r>
              <a:rPr lang="es-E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( [1, 2, 3] )</a:t>
            </a:r>
            <a:endParaRPr lang="es-ES" sz="16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00100" lvl="1" indent="-342900" algn="just">
              <a:buFont typeface="Wingdings" panose="05000000000000000000" pitchFamily="2" charset="2"/>
              <a:buChar char="§"/>
            </a:pPr>
            <a:r>
              <a:rPr lang="es-ES" sz="1600" dirty="0" smtClean="0">
                <a:solidFill>
                  <a:schemeClr val="tx2"/>
                </a:solidFill>
                <a:cs typeface="Consolas" panose="020B0609020204030204" pitchFamily="49" charset="0"/>
              </a:rPr>
              <a:t>Útiles en matemáticas para vectores y matrices</a:t>
            </a:r>
            <a:endParaRPr lang="es-ES" sz="1600" dirty="0">
              <a:solidFill>
                <a:schemeClr val="accent1"/>
              </a:solidFill>
              <a:cs typeface="Consolas" panose="020B0609020204030204" pitchFamily="49" charset="0"/>
            </a:endParaRP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xmlns="" id="{DA9116FC-95E0-4545-83EC-9E3A20C08EA0}"/>
              </a:ext>
            </a:extLst>
          </p:cNvPr>
          <p:cNvSpPr txBox="1"/>
          <p:nvPr/>
        </p:nvSpPr>
        <p:spPr>
          <a:xfrm>
            <a:off x="170719" y="1348242"/>
            <a:ext cx="1497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cs typeface="Courier New" panose="02070309020205020404" pitchFamily="49" charset="0"/>
              </a:rPr>
              <a:t>¿Más eficiente?</a:t>
            </a:r>
            <a:endParaRPr lang="es-ES" sz="1600" dirty="0">
              <a:solidFill>
                <a:schemeClr val="tx1"/>
              </a:solidFill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9536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E40DE600-2F07-4AA3-8ADE-6DDBB83161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84173" y="157981"/>
            <a:ext cx="4854898" cy="258153"/>
          </a:xfrm>
        </p:spPr>
        <p:txBody>
          <a:bodyPr>
            <a:normAutofit/>
          </a:bodyPr>
          <a:lstStyle/>
          <a:p>
            <a:r>
              <a:rPr lang="es-ES" sz="900" dirty="0">
                <a:solidFill>
                  <a:schemeClr val="tx2"/>
                </a:solidFill>
                <a:latin typeface="Arial Rounded MT Bold" panose="020F0704030504030204" pitchFamily="34" charset="0"/>
              </a:rPr>
              <a:t>ESTRUCTURAS DE DATOS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FCC94-4745-410C-B18E-20525921026C}" type="slidenum">
              <a:rPr lang="es-ES" smtClean="0"/>
              <a:t>3</a:t>
            </a:fld>
            <a:endParaRPr lang="es-ES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xmlns="" id="{DA9116FC-95E0-4545-83EC-9E3A20C08EA0}"/>
              </a:ext>
            </a:extLst>
          </p:cNvPr>
          <p:cNvSpPr txBox="1"/>
          <p:nvPr/>
        </p:nvSpPr>
        <p:spPr>
          <a:xfrm>
            <a:off x="775976" y="1831276"/>
            <a:ext cx="678127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600" dirty="0">
                <a:solidFill>
                  <a:schemeClr val="tx2"/>
                </a:solidFill>
              </a:rPr>
              <a:t>Los conjuntos de Python son análogos a los conjuntos matemáticos. Pueden estar formados por elementos distintos (heterogéneos)</a:t>
            </a:r>
          </a:p>
          <a:p>
            <a:pPr algn="just"/>
            <a:endParaRPr lang="es-ES" sz="1600" dirty="0">
              <a:solidFill>
                <a:schemeClr val="tx2"/>
              </a:solidFill>
            </a:endParaRPr>
          </a:p>
          <a:p>
            <a:pPr algn="just"/>
            <a:endParaRPr lang="es-ES" sz="1600" dirty="0">
              <a:solidFill>
                <a:schemeClr val="tx2"/>
              </a:solidFill>
            </a:endParaRPr>
          </a:p>
          <a:p>
            <a:pPr algn="just"/>
            <a:endParaRPr lang="es-ES" sz="1600" dirty="0">
              <a:solidFill>
                <a:schemeClr val="tx2"/>
              </a:solidFill>
            </a:endParaRPr>
          </a:p>
          <a:p>
            <a:pPr algn="just"/>
            <a:endParaRPr lang="es-ES" sz="1600" dirty="0">
              <a:solidFill>
                <a:schemeClr val="tx2"/>
              </a:solidFill>
            </a:endParaRPr>
          </a:p>
          <a:p>
            <a:pPr algn="just"/>
            <a:endParaRPr lang="es-ES" sz="1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r>
              <a:rPr lang="es-ES" sz="1600" dirty="0">
                <a:solidFill>
                  <a:srgbClr val="FF0000"/>
                </a:solidFill>
                <a:cs typeface="Courier New" panose="02070309020205020404" pitchFamily="49" charset="0"/>
              </a:rPr>
              <a:t>Importante: </a:t>
            </a:r>
            <a:r>
              <a:rPr lang="es-ES" sz="1600" dirty="0">
                <a:solidFill>
                  <a:schemeClr val="tx2"/>
                </a:solidFill>
                <a:cs typeface="Courier New" panose="02070309020205020404" pitchFamily="49" charset="0"/>
              </a:rPr>
              <a:t>Un elemento del </a:t>
            </a:r>
            <a:r>
              <a:rPr lang="es-ES" sz="1600" dirty="0">
                <a:solidFill>
                  <a:srgbClr val="002060"/>
                </a:solidFill>
                <a:latin typeface="Consolas" panose="020B0609020204030204" pitchFamily="49" charset="0"/>
              </a:rPr>
              <a:t>&lt;set&gt;</a:t>
            </a:r>
            <a:r>
              <a:rPr lang="es-ES" sz="1600" dirty="0">
                <a:solidFill>
                  <a:schemeClr val="tx2"/>
                </a:solidFill>
                <a:cs typeface="Courier New" panose="02070309020205020404" pitchFamily="49" charset="0"/>
              </a:rPr>
              <a:t> no puede ser ni un diccionario ni una lista</a:t>
            </a:r>
          </a:p>
          <a:p>
            <a:pPr algn="just"/>
            <a:r>
              <a:rPr lang="es-ES" sz="1600" dirty="0">
                <a:solidFill>
                  <a:schemeClr val="bg1"/>
                </a:solidFill>
                <a:cs typeface="Courier New" panose="02070309020205020404" pitchFamily="49" charset="0"/>
              </a:rPr>
              <a:t>Importante: </a:t>
            </a:r>
            <a:r>
              <a:rPr lang="es-ES" sz="1600" dirty="0">
                <a:solidFill>
                  <a:schemeClr val="tx2"/>
                </a:solidFill>
                <a:cs typeface="Courier New" panose="02070309020205020404" pitchFamily="49" charset="0"/>
              </a:rPr>
              <a:t>No tiene sentido intentar obtener un elemento usando un índice, </a:t>
            </a:r>
          </a:p>
          <a:p>
            <a:pPr algn="just"/>
            <a:r>
              <a:rPr lang="es-ES" sz="1600" dirty="0">
                <a:solidFill>
                  <a:schemeClr val="bg1"/>
                </a:solidFill>
                <a:cs typeface="Courier New" panose="02070309020205020404" pitchFamily="49" charset="0"/>
              </a:rPr>
              <a:t>Importante: </a:t>
            </a:r>
            <a:r>
              <a:rPr lang="es-ES" sz="1600" dirty="0">
                <a:solidFill>
                  <a:schemeClr val="tx2"/>
                </a:solidFill>
                <a:cs typeface="Courier New" panose="02070309020205020404" pitchFamily="49" charset="0"/>
              </a:rPr>
              <a:t>pero sí es posible iterar sobre un conjunto</a:t>
            </a:r>
          </a:p>
        </p:txBody>
      </p:sp>
      <p:sp>
        <p:nvSpPr>
          <p:cNvPr id="5" name="Elipse 4"/>
          <p:cNvSpPr/>
          <p:nvPr/>
        </p:nvSpPr>
        <p:spPr>
          <a:xfrm>
            <a:off x="7873858" y="1616359"/>
            <a:ext cx="1837764" cy="2187388"/>
          </a:xfrm>
          <a:prstGeom prst="ellipse">
            <a:avLst/>
          </a:prstGeom>
          <a:solidFill>
            <a:schemeClr val="accent1">
              <a:lumMod val="75000"/>
              <a:alpha val="5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Elipse 11"/>
          <p:cNvSpPr/>
          <p:nvPr/>
        </p:nvSpPr>
        <p:spPr>
          <a:xfrm>
            <a:off x="9063318" y="1630828"/>
            <a:ext cx="1837764" cy="2187388"/>
          </a:xfrm>
          <a:prstGeom prst="ellipse">
            <a:avLst/>
          </a:prstGeom>
          <a:solidFill>
            <a:schemeClr val="accent2">
              <a:lumMod val="75000"/>
              <a:alpha val="50000"/>
            </a:schemeClr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xmlns="" id="{DA9116FC-95E0-4545-83EC-9E3A20C08EA0}"/>
              </a:ext>
            </a:extLst>
          </p:cNvPr>
          <p:cNvSpPr txBox="1"/>
          <p:nvPr/>
        </p:nvSpPr>
        <p:spPr>
          <a:xfrm>
            <a:off x="7873858" y="1550758"/>
            <a:ext cx="3398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000" dirty="0">
                <a:solidFill>
                  <a:schemeClr val="accent1">
                    <a:lumMod val="75000"/>
                  </a:schemeClr>
                </a:solidFill>
              </a:rPr>
              <a:t>A</a:t>
            </a:r>
            <a:endParaRPr lang="es-ES" sz="2000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xmlns="" id="{DA9116FC-95E0-4545-83EC-9E3A20C08EA0}"/>
              </a:ext>
            </a:extLst>
          </p:cNvPr>
          <p:cNvSpPr txBox="1"/>
          <p:nvPr/>
        </p:nvSpPr>
        <p:spPr>
          <a:xfrm>
            <a:off x="10561251" y="1550758"/>
            <a:ext cx="3398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000" dirty="0">
                <a:solidFill>
                  <a:schemeClr val="accent2">
                    <a:lumMod val="75000"/>
                  </a:schemeClr>
                </a:solidFill>
              </a:rPr>
              <a:t>B</a:t>
            </a:r>
            <a:endParaRPr lang="es-ES" sz="2000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xmlns="" id="{DA9116FC-95E0-4545-83EC-9E3A20C08EA0}"/>
              </a:ext>
            </a:extLst>
          </p:cNvPr>
          <p:cNvSpPr txBox="1"/>
          <p:nvPr/>
        </p:nvSpPr>
        <p:spPr>
          <a:xfrm>
            <a:off x="7873858" y="3898286"/>
            <a:ext cx="431814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600" b="1" dirty="0">
                <a:solidFill>
                  <a:schemeClr val="tx2"/>
                </a:solidFill>
                <a:cs typeface="Courier New" panose="02070309020205020404" pitchFamily="49" charset="0"/>
              </a:rPr>
              <a:t>Operaciones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tx2"/>
                </a:solidFill>
                <a:cs typeface="Courier New" panose="02070309020205020404" pitchFamily="49" charset="0"/>
              </a:rPr>
              <a:t>Diferencia: A – B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tx2"/>
                </a:solidFill>
                <a:cs typeface="Courier New" panose="02070309020205020404" pitchFamily="49" charset="0"/>
              </a:rPr>
              <a:t>Diferencia simétrica: A </a:t>
            </a:r>
            <a:r>
              <a:rPr lang="el-GR" sz="1600" dirty="0">
                <a:solidFill>
                  <a:schemeClr val="tx2"/>
                </a:solidFill>
                <a:cs typeface="Courier New" panose="02070309020205020404" pitchFamily="49" charset="0"/>
              </a:rPr>
              <a:t>Δ</a:t>
            </a:r>
            <a:r>
              <a:rPr lang="es-ES" sz="1600" dirty="0">
                <a:solidFill>
                  <a:schemeClr val="tx2"/>
                </a:solidFill>
                <a:cs typeface="Courier New" panose="02070309020205020404" pitchFamily="49" charset="0"/>
              </a:rPr>
              <a:t> B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tx2"/>
                </a:solidFill>
                <a:cs typeface="Courier New" panose="02070309020205020404" pitchFamily="49" charset="0"/>
              </a:rPr>
              <a:t>Intersección: A </a:t>
            </a:r>
            <a:r>
              <a:rPr lang="es-ES" sz="16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∩ </a:t>
            </a:r>
            <a:r>
              <a:rPr lang="es-ES" sz="1600" dirty="0">
                <a:solidFill>
                  <a:schemeClr val="tx2"/>
                </a:solidFill>
                <a:cs typeface="Courier New" panose="02070309020205020404" pitchFamily="49" charset="0"/>
              </a:rPr>
              <a:t>B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tx2"/>
                </a:solidFill>
                <a:cs typeface="Courier New" panose="02070309020205020404" pitchFamily="49" charset="0"/>
              </a:rPr>
              <a:t>Unión: A U B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xmlns="" id="{A25169CA-8356-6A57-365D-CB8D5B448FE4}"/>
              </a:ext>
            </a:extLst>
          </p:cNvPr>
          <p:cNvSpPr txBox="1"/>
          <p:nvPr/>
        </p:nvSpPr>
        <p:spPr>
          <a:xfrm>
            <a:off x="1050374" y="2505670"/>
            <a:ext cx="52501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Consolas" panose="020B0609020204030204" pitchFamily="49" charset="0"/>
              </a:rPr>
              <a:t>s = {</a:t>
            </a:r>
            <a:r>
              <a:rPr lang="es-ES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5</a:t>
            </a:r>
            <a:r>
              <a:rPr lang="es-ES" dirty="0">
                <a:latin typeface="Consolas" panose="020B0609020204030204" pitchFamily="49" charset="0"/>
              </a:rPr>
              <a:t>, </a:t>
            </a:r>
            <a:r>
              <a:rPr lang="es-ES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4</a:t>
            </a:r>
            <a:r>
              <a:rPr lang="es-ES" dirty="0">
                <a:latin typeface="Consolas" panose="020B0609020204030204" pitchFamily="49" charset="0"/>
              </a:rPr>
              <a:t>, </a:t>
            </a:r>
            <a:r>
              <a:rPr lang="es-ES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6</a:t>
            </a:r>
            <a:r>
              <a:rPr lang="es-ES" dirty="0">
                <a:latin typeface="Consolas" panose="020B0609020204030204" pitchFamily="49" charset="0"/>
              </a:rPr>
              <a:t>, </a:t>
            </a:r>
            <a:r>
              <a:rPr lang="es-ES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8</a:t>
            </a:r>
            <a:r>
              <a:rPr lang="es-ES" dirty="0">
                <a:latin typeface="Consolas" panose="020B0609020204030204" pitchFamily="49" charset="0"/>
              </a:rPr>
              <a:t>,</a:t>
            </a:r>
            <a:r>
              <a:rPr lang="es-ES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 8</a:t>
            </a:r>
            <a:r>
              <a:rPr lang="es-ES" dirty="0">
                <a:latin typeface="Consolas" panose="020B0609020204030204" pitchFamily="49" charset="0"/>
              </a:rPr>
              <a:t>,</a:t>
            </a:r>
            <a:r>
              <a:rPr lang="es-ES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 1</a:t>
            </a:r>
            <a:r>
              <a:rPr lang="es-ES" dirty="0">
                <a:latin typeface="Consolas" panose="020B0609020204030204" pitchFamily="49" charset="0"/>
              </a:rPr>
              <a:t>} </a:t>
            </a:r>
            <a:r>
              <a:rPr lang="es-ES" i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# {1, 4, 5, 6, 8}</a:t>
            </a:r>
          </a:p>
          <a:p>
            <a:r>
              <a:rPr lang="es-ES" dirty="0">
                <a:latin typeface="Consolas" panose="020B0609020204030204" pitchFamily="49" charset="0"/>
              </a:rPr>
              <a:t>s = set()              </a:t>
            </a:r>
            <a:r>
              <a:rPr lang="es-ES" i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# conjunto vacío</a:t>
            </a:r>
          </a:p>
          <a:p>
            <a:r>
              <a:rPr lang="es-ES" dirty="0">
                <a:latin typeface="Consolas" panose="020B0609020204030204" pitchFamily="49" charset="0"/>
              </a:rPr>
              <a:t>s = {</a:t>
            </a:r>
            <a:r>
              <a:rPr lang="es-ES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5</a:t>
            </a:r>
            <a:r>
              <a:rPr lang="es-ES" dirty="0">
                <a:latin typeface="Consolas" panose="020B0609020204030204" pitchFamily="49" charset="0"/>
              </a:rPr>
              <a:t>, </a:t>
            </a:r>
            <a:r>
              <a:rPr lang="es-ES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‘hola’</a:t>
            </a:r>
            <a:r>
              <a:rPr lang="es-ES" i="1" dirty="0">
                <a:latin typeface="Consolas" panose="020B0609020204030204" pitchFamily="49" charset="0"/>
              </a:rPr>
              <a:t>,</a:t>
            </a:r>
            <a:r>
              <a:rPr lang="es-ES" dirty="0">
                <a:latin typeface="Consolas" panose="020B0609020204030204" pitchFamily="49" charset="0"/>
              </a:rPr>
              <a:t> -</a:t>
            </a:r>
            <a:r>
              <a:rPr lang="es-ES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625</a:t>
            </a:r>
            <a:r>
              <a:rPr lang="es-ES" dirty="0">
                <a:latin typeface="Consolas" panose="020B0609020204030204" pitchFamily="49" charset="0"/>
              </a:rPr>
              <a:t>,</a:t>
            </a:r>
            <a:r>
              <a:rPr lang="es-ES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‘ETSIA – UPM’</a:t>
            </a:r>
            <a:r>
              <a:rPr lang="es-ES" dirty="0">
                <a:latin typeface="Consolas" panose="020B0609020204030204" pitchFamily="49" charset="0"/>
              </a:rPr>
              <a:t>}</a:t>
            </a:r>
            <a:endParaRPr lang="es-ES" i="1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xmlns="" id="{186A5A14-0DE6-B66B-CB3C-1968C1F1E672}"/>
              </a:ext>
            </a:extLst>
          </p:cNvPr>
          <p:cNvSpPr txBox="1"/>
          <p:nvPr/>
        </p:nvSpPr>
        <p:spPr>
          <a:xfrm>
            <a:off x="487315" y="1461944"/>
            <a:ext cx="1962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2"/>
                </a:solidFill>
                <a:latin typeface="Arial Rounded MT Bold" panose="020F0704030504030204" pitchFamily="34" charset="0"/>
              </a:rPr>
              <a:t>CONJUNTOS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xmlns="" id="{FC182602-3BC4-BD5E-8B1E-3B196F9A01D4}"/>
              </a:ext>
            </a:extLst>
          </p:cNvPr>
          <p:cNvSpPr txBox="1"/>
          <p:nvPr/>
        </p:nvSpPr>
        <p:spPr>
          <a:xfrm>
            <a:off x="1050374" y="4755153"/>
            <a:ext cx="4875053" cy="1323439"/>
          </a:xfrm>
          <a:prstGeom prst="rect">
            <a:avLst/>
          </a:prstGeom>
          <a:solidFill>
            <a:srgbClr val="19232D"/>
          </a:solidFill>
          <a:ln w="3810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s-ES" sz="1600" i="1" dirty="0">
                <a:solidFill>
                  <a:srgbClr val="999999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 Conjunto</a:t>
            </a:r>
          </a:p>
          <a:p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 = {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5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4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6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8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8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}</a:t>
            </a:r>
          </a:p>
          <a:p>
            <a:r>
              <a:rPr lang="es-ES" sz="1600" i="1" dirty="0">
                <a:solidFill>
                  <a:srgbClr val="999999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 Acceder a los elementos del conjunto</a:t>
            </a:r>
          </a:p>
          <a:p>
            <a:r>
              <a:rPr lang="es-ES" sz="1600" dirty="0" err="1">
                <a:solidFill>
                  <a:srgbClr val="C670E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for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elemento </a:t>
            </a:r>
            <a:r>
              <a:rPr lang="es-ES" sz="1600" dirty="0">
                <a:solidFill>
                  <a:srgbClr val="C670E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in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s:</a:t>
            </a:r>
          </a:p>
          <a:p>
            <a:r>
              <a:rPr lang="es-ES" sz="1600" i="1" dirty="0">
                <a:solidFill>
                  <a:srgbClr val="999999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</a:t>
            </a:r>
            <a:r>
              <a:rPr lang="es-ES" sz="1600" dirty="0" err="1">
                <a:solidFill>
                  <a:srgbClr val="FAB16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(elemento)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xmlns="" id="{D7C384AB-BCE8-4194-833B-A55DB07B284C}"/>
              </a:ext>
            </a:extLst>
          </p:cNvPr>
          <p:cNvSpPr txBox="1"/>
          <p:nvPr/>
        </p:nvSpPr>
        <p:spPr>
          <a:xfrm>
            <a:off x="6123747" y="4755153"/>
            <a:ext cx="308098" cy="1323439"/>
          </a:xfrm>
          <a:prstGeom prst="rect">
            <a:avLst/>
          </a:prstGeom>
          <a:solidFill>
            <a:srgbClr val="19232D"/>
          </a:solidFill>
          <a:ln w="3810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s-ES" sz="1600" i="1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</a:t>
            </a:r>
          </a:p>
          <a:p>
            <a:r>
              <a:rPr lang="es-ES" sz="1600" i="1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4</a:t>
            </a:r>
          </a:p>
          <a:p>
            <a:r>
              <a:rPr lang="es-ES" sz="1600" i="1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5</a:t>
            </a:r>
          </a:p>
          <a:p>
            <a:r>
              <a:rPr lang="es-ES" sz="1600" i="1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6</a:t>
            </a:r>
          </a:p>
          <a:p>
            <a:r>
              <a:rPr lang="es-ES" sz="1600" i="1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547277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E40DE600-2F07-4AA3-8ADE-6DDBB83161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84173" y="157981"/>
            <a:ext cx="4854898" cy="258153"/>
          </a:xfrm>
        </p:spPr>
        <p:txBody>
          <a:bodyPr>
            <a:normAutofit/>
          </a:bodyPr>
          <a:lstStyle/>
          <a:p>
            <a:r>
              <a:rPr lang="es-ES" sz="900" dirty="0">
                <a:solidFill>
                  <a:schemeClr val="tx2"/>
                </a:solidFill>
                <a:latin typeface="Arial Rounded MT Bold" panose="020F0704030504030204" pitchFamily="34" charset="0"/>
              </a:rPr>
              <a:t>ESTRUCTURAS DE DATOS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FCC94-4745-410C-B18E-20525921026C}" type="slidenum">
              <a:rPr lang="es-ES" smtClean="0"/>
              <a:t>4</a:t>
            </a:fld>
            <a:endParaRPr lang="es-ES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xmlns="" id="{01A0363F-EBCA-91BC-64B5-FD0E2310066F}"/>
              </a:ext>
            </a:extLst>
          </p:cNvPr>
          <p:cNvSpPr txBox="1"/>
          <p:nvPr/>
        </p:nvSpPr>
        <p:spPr>
          <a:xfrm>
            <a:off x="601758" y="1486815"/>
            <a:ext cx="8701421" cy="3293209"/>
          </a:xfrm>
          <a:prstGeom prst="rect">
            <a:avLst/>
          </a:prstGeom>
          <a:solidFill>
            <a:srgbClr val="19232D"/>
          </a:solidFill>
          <a:ln w="3810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s-ES" sz="1600" i="1" dirty="0">
                <a:solidFill>
                  <a:srgbClr val="999999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 Conjuntos</a:t>
            </a:r>
          </a:p>
          <a:p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s1 = {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3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4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5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6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}</a:t>
            </a:r>
          </a:p>
          <a:p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s2 = {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4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6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8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10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}</a:t>
            </a:r>
          </a:p>
          <a:p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s3 = {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3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}</a:t>
            </a:r>
          </a:p>
          <a:p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s4 = {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4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5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6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}</a:t>
            </a:r>
          </a:p>
          <a:p>
            <a:r>
              <a:rPr lang="es-ES" sz="1600" i="1" dirty="0">
                <a:solidFill>
                  <a:srgbClr val="999999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 Operaciones sobre conjuntos</a:t>
            </a:r>
          </a:p>
          <a:p>
            <a:r>
              <a:rPr lang="es-ES" sz="1600" dirty="0" err="1">
                <a:solidFill>
                  <a:srgbClr val="FAB16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s-ES" sz="1600" dirty="0">
                <a:solidFill>
                  <a:srgbClr val="B0E68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“La longitud del conjunto s1 es </a:t>
            </a:r>
            <a:r>
              <a:rPr lang="es-ES" sz="1600" i="1" dirty="0">
                <a:solidFill>
                  <a:srgbClr val="B0E68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”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s-ES" sz="1600" dirty="0" err="1">
                <a:solidFill>
                  <a:srgbClr val="FAB16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len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(s1))</a:t>
            </a:r>
          </a:p>
          <a:p>
            <a:r>
              <a:rPr lang="es-ES" sz="1600" dirty="0" err="1">
                <a:solidFill>
                  <a:srgbClr val="FAB16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s-ES" sz="1600" dirty="0">
                <a:solidFill>
                  <a:srgbClr val="B0E68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“La diferencia entre s1 y s2 es </a:t>
            </a:r>
            <a:r>
              <a:rPr lang="es-ES" sz="1600" i="1" dirty="0">
                <a:solidFill>
                  <a:srgbClr val="B0E68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”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,s1 – s2)</a:t>
            </a:r>
          </a:p>
          <a:p>
            <a:r>
              <a:rPr lang="es-ES" sz="1600" dirty="0" err="1">
                <a:solidFill>
                  <a:srgbClr val="FAB16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s-ES" sz="1600" dirty="0">
                <a:solidFill>
                  <a:srgbClr val="B0E68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“La diferencia simétrica entre s1 y s2 es </a:t>
            </a:r>
            <a:r>
              <a:rPr lang="es-ES" sz="1600" i="1" dirty="0">
                <a:solidFill>
                  <a:srgbClr val="B0E68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”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,s1 ^ s2)</a:t>
            </a:r>
          </a:p>
          <a:p>
            <a:r>
              <a:rPr lang="es-ES" sz="1600" dirty="0" err="1">
                <a:solidFill>
                  <a:srgbClr val="FAB16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s-ES" sz="1600" dirty="0">
                <a:solidFill>
                  <a:srgbClr val="B0E68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“La intersección entre s1, s2, s3, y s4 es </a:t>
            </a:r>
            <a:r>
              <a:rPr lang="es-ES" sz="1600" i="1" dirty="0">
                <a:solidFill>
                  <a:srgbClr val="B0E68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”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,s1 &amp; s2 &amp; s3 &amp; s4)</a:t>
            </a:r>
          </a:p>
          <a:p>
            <a:r>
              <a:rPr lang="es-ES" sz="1600" dirty="0" err="1">
                <a:solidFill>
                  <a:srgbClr val="FAB16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s-ES" sz="1600" dirty="0">
                <a:solidFill>
                  <a:srgbClr val="B0E68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“La unión entre s1, s2, y s3 es </a:t>
            </a:r>
            <a:r>
              <a:rPr lang="es-ES" sz="1600" i="1" dirty="0">
                <a:solidFill>
                  <a:srgbClr val="B0E68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”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,s1 | s2 | s3)</a:t>
            </a:r>
          </a:p>
          <a:p>
            <a:r>
              <a:rPr lang="es-ES" sz="1600" dirty="0" err="1">
                <a:solidFill>
                  <a:srgbClr val="FAB16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s-ES" sz="1600" dirty="0">
                <a:solidFill>
                  <a:srgbClr val="B0E68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“¿s3 es subconjunto de s1? </a:t>
            </a:r>
            <a:r>
              <a:rPr lang="es-ES" sz="1600" i="1" dirty="0">
                <a:solidFill>
                  <a:srgbClr val="B0E68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”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,s3 &lt; s1)</a:t>
            </a:r>
          </a:p>
          <a:p>
            <a:r>
              <a:rPr lang="es-ES" sz="1600" dirty="0" err="1">
                <a:solidFill>
                  <a:srgbClr val="FAB16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s-ES" sz="1600" dirty="0">
                <a:solidFill>
                  <a:srgbClr val="B0E68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“¿Esta 8 en s2 y no en s1? </a:t>
            </a:r>
            <a:r>
              <a:rPr lang="es-ES" sz="1600" i="1" dirty="0">
                <a:solidFill>
                  <a:srgbClr val="B0E68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”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8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s-ES" sz="1600" dirty="0">
                <a:solidFill>
                  <a:srgbClr val="C670E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in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s2 </a:t>
            </a:r>
            <a:r>
              <a:rPr lang="es-ES" sz="1600" dirty="0">
                <a:solidFill>
                  <a:srgbClr val="C670E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and 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8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s-ES" sz="1600" dirty="0">
                <a:solidFill>
                  <a:srgbClr val="C670E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not in 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s1)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xmlns="" id="{CFD77AB8-D073-3D8D-4792-620CD854DA27}"/>
              </a:ext>
            </a:extLst>
          </p:cNvPr>
          <p:cNvSpPr txBox="1"/>
          <p:nvPr/>
        </p:nvSpPr>
        <p:spPr>
          <a:xfrm>
            <a:off x="601758" y="4884137"/>
            <a:ext cx="7220246" cy="1815882"/>
          </a:xfrm>
          <a:prstGeom prst="rect">
            <a:avLst/>
          </a:prstGeom>
          <a:solidFill>
            <a:srgbClr val="19232D"/>
          </a:solidFill>
          <a:ln w="3810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s-ES" sz="1600" i="1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La longitud del conjunto s1 es 6</a:t>
            </a:r>
          </a:p>
          <a:p>
            <a:r>
              <a:rPr lang="es-ES" sz="1600" i="1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La diferencia entre s1 y s2 es {1, 3, 5}</a:t>
            </a:r>
          </a:p>
          <a:p>
            <a:r>
              <a:rPr lang="es-ES" sz="1600" i="1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La diferencia simétrica entre s1 y s2 es {1, 3, 5, 8, 10}</a:t>
            </a:r>
          </a:p>
          <a:p>
            <a:r>
              <a:rPr lang="es-ES" sz="1600" i="1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La intersección entre s1, s2, s3, y s4 es set()</a:t>
            </a:r>
          </a:p>
          <a:p>
            <a:r>
              <a:rPr lang="es-ES" sz="1600" i="1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La unión entre s1, s2, y s3 es {1, 2, 3, 4, 5, 6, 8, 10}</a:t>
            </a:r>
          </a:p>
          <a:p>
            <a:r>
              <a:rPr lang="es-ES" sz="1600" i="1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¿s3 es subconjunto de s1? True</a:t>
            </a:r>
          </a:p>
          <a:p>
            <a:r>
              <a:rPr lang="es-ES" sz="1600" i="1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¿Esta 8 en s2 y no en s1? True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xmlns="" id="{42A0FD18-1CC8-E646-07C0-02EF36AAF01A}"/>
              </a:ext>
            </a:extLst>
          </p:cNvPr>
          <p:cNvSpPr txBox="1"/>
          <p:nvPr/>
        </p:nvSpPr>
        <p:spPr>
          <a:xfrm>
            <a:off x="504568" y="1013370"/>
            <a:ext cx="4391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2"/>
                </a:solidFill>
                <a:latin typeface="Arial Rounded MT Bold" panose="020F0704030504030204" pitchFamily="34" charset="0"/>
              </a:rPr>
              <a:t>OPERACIONES CON CONJUNTOS</a:t>
            </a:r>
          </a:p>
        </p:txBody>
      </p:sp>
    </p:spTree>
    <p:extLst>
      <p:ext uri="{BB962C8B-B14F-4D97-AF65-F5344CB8AC3E}">
        <p14:creationId xmlns:p14="http://schemas.microsoft.com/office/powerpoint/2010/main" val="3951975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E40DE600-2F07-4AA3-8ADE-6DDBB83161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84173" y="157981"/>
            <a:ext cx="4854898" cy="258153"/>
          </a:xfrm>
        </p:spPr>
        <p:txBody>
          <a:bodyPr>
            <a:normAutofit/>
          </a:bodyPr>
          <a:lstStyle/>
          <a:p>
            <a:r>
              <a:rPr lang="es-ES" sz="900" dirty="0">
                <a:solidFill>
                  <a:schemeClr val="tx2"/>
                </a:solidFill>
                <a:latin typeface="Arial Rounded MT Bold" panose="020F0704030504030204" pitchFamily="34" charset="0"/>
              </a:rPr>
              <a:t>ESTRUCTURAS DE DATOS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FCC94-4745-410C-B18E-20525921026C}" type="slidenum">
              <a:rPr lang="es-ES" smtClean="0"/>
              <a:t>5</a:t>
            </a:fld>
            <a:endParaRPr lang="es-ES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xmlns="" id="{8055EBCF-4956-4E51-B84C-A8B6AC788EAC}"/>
              </a:ext>
            </a:extLst>
          </p:cNvPr>
          <p:cNvSpPr txBox="1"/>
          <p:nvPr/>
        </p:nvSpPr>
        <p:spPr>
          <a:xfrm>
            <a:off x="504568" y="2185913"/>
            <a:ext cx="4377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2"/>
                </a:solidFill>
                <a:latin typeface="Arial Rounded MT Bold" panose="020F0704030504030204" pitchFamily="34" charset="0"/>
              </a:rPr>
              <a:t>METODOS PARA CONJUNTOS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xmlns="" id="{A25169CA-8356-6A57-365D-CB8D5B448FE4}"/>
              </a:ext>
            </a:extLst>
          </p:cNvPr>
          <p:cNvSpPr txBox="1"/>
          <p:nvPr/>
        </p:nvSpPr>
        <p:spPr>
          <a:xfrm>
            <a:off x="504568" y="2555245"/>
            <a:ext cx="991614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Añadir </a:t>
            </a:r>
            <a:r>
              <a:rPr lang="es-ES" dirty="0">
                <a:latin typeface="Consolas" panose="020B0609020204030204" pitchFamily="49" charset="0"/>
                <a:cs typeface="Consolas" panose="020B0609020204030204" pitchFamily="49" charset="0"/>
              </a:rPr>
              <a:t>&lt;elemento&gt;</a:t>
            </a:r>
            <a:r>
              <a:rPr lang="es-ES" dirty="0"/>
              <a:t>		</a:t>
            </a:r>
            <a:r>
              <a:rPr lang="es-ES" dirty="0" err="1">
                <a:latin typeface="Consolas" panose="020B0609020204030204" pitchFamily="49" charset="0"/>
              </a:rPr>
              <a:t>conjunto.add</a:t>
            </a:r>
            <a:r>
              <a:rPr lang="es-ES" dirty="0">
                <a:latin typeface="Consolas" panose="020B0609020204030204" pitchFamily="49" charset="0"/>
              </a:rPr>
              <a:t>(</a:t>
            </a:r>
            <a:r>
              <a:rPr lang="es-ES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elemento</a:t>
            </a:r>
            <a:r>
              <a:rPr lang="es-ES" dirty="0">
                <a:latin typeface="Consolas" panose="020B0609020204030204" pitchFamily="49" charset="0"/>
              </a:rPr>
              <a:t>)</a:t>
            </a:r>
          </a:p>
          <a:p>
            <a:r>
              <a:rPr lang="es-ES" dirty="0"/>
              <a:t>Añadir todos los elementos	</a:t>
            </a:r>
            <a:r>
              <a:rPr lang="es-E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s-ES" dirty="0" err="1">
                <a:latin typeface="Consolas" panose="020B0609020204030204" pitchFamily="49" charset="0"/>
              </a:rPr>
              <a:t>conjunto.clear</a:t>
            </a:r>
            <a:r>
              <a:rPr lang="es-ES" dirty="0">
                <a:latin typeface="Consolas" panose="020B0609020204030204" pitchFamily="49" charset="0"/>
              </a:rPr>
              <a:t>()</a:t>
            </a:r>
          </a:p>
          <a:p>
            <a:r>
              <a:rPr lang="es-ES" dirty="0"/>
              <a:t>Copiar				</a:t>
            </a:r>
            <a:r>
              <a:rPr lang="es-ES" dirty="0" err="1">
                <a:latin typeface="Consolas" panose="020B0609020204030204" pitchFamily="49" charset="0"/>
              </a:rPr>
              <a:t>conjunto.copy</a:t>
            </a:r>
            <a:r>
              <a:rPr lang="es-ES" dirty="0">
                <a:latin typeface="Consolas" panose="020B0609020204030204" pitchFamily="49" charset="0"/>
              </a:rPr>
              <a:t>()</a:t>
            </a:r>
          </a:p>
          <a:p>
            <a:r>
              <a:rPr lang="es-ES" dirty="0"/>
              <a:t>Eliminar </a:t>
            </a:r>
            <a:r>
              <a:rPr lang="es-ES" dirty="0">
                <a:latin typeface="Consolas" panose="020B0609020204030204" pitchFamily="49" charset="0"/>
                <a:cs typeface="Consolas" panose="020B0609020204030204" pitchFamily="49" charset="0"/>
              </a:rPr>
              <a:t>&lt;elemento&gt;		</a:t>
            </a:r>
            <a:r>
              <a:rPr lang="es-ES" dirty="0" err="1"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s-ES" dirty="0" err="1">
                <a:latin typeface="Consolas" panose="020B0609020204030204" pitchFamily="49" charset="0"/>
              </a:rPr>
              <a:t>onjunto.discard</a:t>
            </a:r>
            <a:r>
              <a:rPr lang="es-ES" dirty="0">
                <a:latin typeface="Consolas" panose="020B0609020204030204" pitchFamily="49" charset="0"/>
              </a:rPr>
              <a:t>(</a:t>
            </a:r>
            <a:r>
              <a:rPr lang="es-ES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elemento</a:t>
            </a:r>
            <a:r>
              <a:rPr lang="es-ES" dirty="0">
                <a:latin typeface="Consolas" panose="020B0609020204030204" pitchFamily="49" charset="0"/>
              </a:rPr>
              <a:t>)</a:t>
            </a:r>
          </a:p>
          <a:p>
            <a:r>
              <a:rPr lang="es-ES" dirty="0"/>
              <a:t>Eliminar </a:t>
            </a:r>
            <a:r>
              <a:rPr lang="es-ES" dirty="0">
                <a:latin typeface="Consolas" panose="020B0609020204030204" pitchFamily="49" charset="0"/>
                <a:cs typeface="Consolas" panose="020B0609020204030204" pitchFamily="49" charset="0"/>
              </a:rPr>
              <a:t>&lt;elemento&gt;</a:t>
            </a:r>
            <a:r>
              <a:rPr lang="es-ES" dirty="0"/>
              <a:t>  		</a:t>
            </a:r>
            <a:r>
              <a:rPr lang="es-ES" dirty="0" err="1"/>
              <a:t>c</a:t>
            </a:r>
            <a:r>
              <a:rPr lang="es-ES" dirty="0" err="1">
                <a:latin typeface="Consolas" panose="020B0609020204030204" pitchFamily="49" charset="0"/>
              </a:rPr>
              <a:t>onjunto.remove</a:t>
            </a:r>
            <a:r>
              <a:rPr lang="es-ES" dirty="0">
                <a:latin typeface="Consolas" panose="020B0609020204030204" pitchFamily="49" charset="0"/>
              </a:rPr>
              <a:t>(</a:t>
            </a:r>
            <a:r>
              <a:rPr lang="es-ES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elemento</a:t>
            </a:r>
            <a:r>
              <a:rPr lang="es-ES" dirty="0">
                <a:latin typeface="Consolas" panose="020B0609020204030204" pitchFamily="49" charset="0"/>
              </a:rPr>
              <a:t>)</a:t>
            </a:r>
          </a:p>
          <a:p>
            <a:r>
              <a:rPr lang="es-ES" dirty="0"/>
              <a:t>Eliminar aleatoriamente 		</a:t>
            </a:r>
            <a:r>
              <a:rPr lang="es-ES" dirty="0" err="1">
                <a:latin typeface="Consolas" panose="020B0609020204030204" pitchFamily="49" charset="0"/>
              </a:rPr>
              <a:t>conjunto.pop</a:t>
            </a:r>
            <a:r>
              <a:rPr lang="es-ES" dirty="0">
                <a:latin typeface="Consolas" panose="020B0609020204030204" pitchFamily="49" charset="0"/>
              </a:rPr>
              <a:t>()</a:t>
            </a:r>
          </a:p>
          <a:p>
            <a:r>
              <a:rPr lang="es-ES" dirty="0"/>
              <a:t>Actualizar agregando un conjunto	</a:t>
            </a:r>
            <a:r>
              <a:rPr lang="es-ES" dirty="0" err="1">
                <a:latin typeface="Consolas" panose="020B0609020204030204" pitchFamily="49" charset="0"/>
              </a:rPr>
              <a:t>lista.update</a:t>
            </a:r>
            <a:r>
              <a:rPr lang="es-ES" dirty="0">
                <a:latin typeface="Consolas" panose="020B0609020204030204" pitchFamily="49" charset="0"/>
              </a:rPr>
              <a:t>(</a:t>
            </a:r>
            <a:r>
              <a:rPr lang="es-ES" dirty="0">
                <a:latin typeface="Consolas" panose="020B0609020204030204" pitchFamily="49" charset="0"/>
                <a:cs typeface="Consolas" panose="020B0609020204030204" pitchFamily="49" charset="0"/>
              </a:rPr>
              <a:t>&lt;set&gt;</a:t>
            </a:r>
            <a:r>
              <a:rPr lang="es-ES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4" name="Abrir llave 3">
            <a:extLst>
              <a:ext uri="{FF2B5EF4-FFF2-40B4-BE49-F238E27FC236}">
                <a16:creationId xmlns:a16="http://schemas.microsoft.com/office/drawing/2014/main" xmlns="" id="{843F730D-37F1-F3FE-2768-75A78A5AC1CD}"/>
              </a:ext>
            </a:extLst>
          </p:cNvPr>
          <p:cNvSpPr/>
          <p:nvPr/>
        </p:nvSpPr>
        <p:spPr>
          <a:xfrm rot="10800000">
            <a:off x="7582619" y="3429000"/>
            <a:ext cx="258792" cy="608162"/>
          </a:xfrm>
          <a:prstGeom prst="leftBrac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xmlns="" id="{170B0688-8E6F-8005-52CE-0354990B9747}"/>
              </a:ext>
            </a:extLst>
          </p:cNvPr>
          <p:cNvSpPr txBox="1"/>
          <p:nvPr/>
        </p:nvSpPr>
        <p:spPr>
          <a:xfrm>
            <a:off x="5357801" y="5055961"/>
            <a:ext cx="67812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600" dirty="0" err="1">
                <a:solidFill>
                  <a:schemeClr val="tx2"/>
                </a:solidFill>
                <a:latin typeface="Consolas" panose="020B0609020204030204" pitchFamily="49" charset="0"/>
              </a:rPr>
              <a:t>remove</a:t>
            </a:r>
            <a:r>
              <a:rPr lang="es-ES" sz="1600" dirty="0">
                <a:solidFill>
                  <a:schemeClr val="tx2"/>
                </a:solidFill>
                <a:latin typeface="Consolas" panose="020B0609020204030204" pitchFamily="49" charset="0"/>
              </a:rPr>
              <a:t>() </a:t>
            </a:r>
            <a:r>
              <a:rPr lang="es-ES" sz="1600" dirty="0">
                <a:solidFill>
                  <a:schemeClr val="tx2"/>
                </a:solidFill>
              </a:rPr>
              <a:t>y </a:t>
            </a:r>
            <a:r>
              <a:rPr lang="es-ES" sz="1600" dirty="0" err="1">
                <a:solidFill>
                  <a:schemeClr val="tx2"/>
                </a:solidFill>
                <a:latin typeface="Consolas" panose="020B0609020204030204" pitchFamily="49" charset="0"/>
              </a:rPr>
              <a:t>discard</a:t>
            </a:r>
            <a:r>
              <a:rPr lang="es-ES" sz="1600" dirty="0">
                <a:solidFill>
                  <a:schemeClr val="tx2"/>
                </a:solidFill>
                <a:latin typeface="Consolas" panose="020B0609020204030204" pitchFamily="49" charset="0"/>
              </a:rPr>
              <a:t>() </a:t>
            </a:r>
            <a:r>
              <a:rPr lang="es-ES" sz="1600" dirty="0">
                <a:solidFill>
                  <a:schemeClr val="tx2"/>
                </a:solidFill>
              </a:rPr>
              <a:t>son métodos diferentes. El método </a:t>
            </a:r>
            <a:r>
              <a:rPr lang="es-ES" sz="1600" dirty="0" err="1">
                <a:solidFill>
                  <a:schemeClr val="tx2"/>
                </a:solidFill>
                <a:latin typeface="Consolas" panose="020B0609020204030204" pitchFamily="49" charset="0"/>
              </a:rPr>
              <a:t>remove</a:t>
            </a:r>
            <a:r>
              <a:rPr lang="es-ES" sz="1600" dirty="0">
                <a:solidFill>
                  <a:schemeClr val="tx2"/>
                </a:solidFill>
                <a:latin typeface="Consolas" panose="020B0609020204030204" pitchFamily="49" charset="0"/>
              </a:rPr>
              <a:t>() </a:t>
            </a:r>
            <a:r>
              <a:rPr lang="es-ES" sz="1600" dirty="0">
                <a:solidFill>
                  <a:schemeClr val="tx2"/>
                </a:solidFill>
              </a:rPr>
              <a:t>generará un error si el elemento especificado no existe, y el método </a:t>
            </a:r>
            <a:r>
              <a:rPr lang="es-ES" sz="1600" dirty="0" err="1">
                <a:solidFill>
                  <a:schemeClr val="tx2"/>
                </a:solidFill>
                <a:latin typeface="Consolas" panose="020B0609020204030204" pitchFamily="49" charset="0"/>
              </a:rPr>
              <a:t>descard</a:t>
            </a:r>
            <a:r>
              <a:rPr lang="es-ES" sz="1600" dirty="0">
                <a:solidFill>
                  <a:schemeClr val="tx2"/>
                </a:solidFill>
                <a:latin typeface="Consolas" panose="020B0609020204030204" pitchFamily="49" charset="0"/>
              </a:rPr>
              <a:t>() </a:t>
            </a:r>
            <a:r>
              <a:rPr lang="es-ES" sz="1600" dirty="0">
                <a:solidFill>
                  <a:schemeClr val="tx2"/>
                </a:solidFill>
              </a:rPr>
              <a:t>no lo hará.</a:t>
            </a:r>
          </a:p>
        </p:txBody>
      </p:sp>
      <p:sp>
        <p:nvSpPr>
          <p:cNvPr id="10" name="Forma libre: forma 9">
            <a:extLst>
              <a:ext uri="{FF2B5EF4-FFF2-40B4-BE49-F238E27FC236}">
                <a16:creationId xmlns:a16="http://schemas.microsoft.com/office/drawing/2014/main" xmlns="" id="{7339D44B-A56E-5A5D-81F3-A080B037EC5B}"/>
              </a:ext>
            </a:extLst>
          </p:cNvPr>
          <p:cNvSpPr/>
          <p:nvPr/>
        </p:nvSpPr>
        <p:spPr>
          <a:xfrm>
            <a:off x="7841411" y="3743864"/>
            <a:ext cx="1055657" cy="1259457"/>
          </a:xfrm>
          <a:custGeom>
            <a:avLst/>
            <a:gdLst>
              <a:gd name="connsiteX0" fmla="*/ 0 w 1055657"/>
              <a:gd name="connsiteY0" fmla="*/ 0 h 1259457"/>
              <a:gd name="connsiteX1" fmla="*/ 948906 w 1055657"/>
              <a:gd name="connsiteY1" fmla="*/ 327804 h 1259457"/>
              <a:gd name="connsiteX2" fmla="*/ 1043796 w 1055657"/>
              <a:gd name="connsiteY2" fmla="*/ 1259457 h 1259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55657" h="1259457">
                <a:moveTo>
                  <a:pt x="0" y="0"/>
                </a:moveTo>
                <a:cubicBezTo>
                  <a:pt x="387470" y="58947"/>
                  <a:pt x="774940" y="117895"/>
                  <a:pt x="948906" y="327804"/>
                </a:cubicBezTo>
                <a:cubicBezTo>
                  <a:pt x="1122872" y="537713"/>
                  <a:pt x="1027981" y="1092680"/>
                  <a:pt x="1043796" y="1259457"/>
                </a:cubicBezTo>
              </a:path>
            </a:pathLst>
          </a:custGeom>
          <a:noFill/>
          <a:ln w="38100">
            <a:solidFill>
              <a:srgbClr val="00206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24634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E40DE600-2F07-4AA3-8ADE-6DDBB83161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84173" y="157981"/>
            <a:ext cx="4854898" cy="258153"/>
          </a:xfrm>
        </p:spPr>
        <p:txBody>
          <a:bodyPr>
            <a:normAutofit/>
          </a:bodyPr>
          <a:lstStyle/>
          <a:p>
            <a:r>
              <a:rPr lang="es-ES" sz="900" dirty="0">
                <a:solidFill>
                  <a:schemeClr val="tx2"/>
                </a:solidFill>
                <a:latin typeface="Arial Rounded MT Bold" panose="020F0704030504030204" pitchFamily="34" charset="0"/>
              </a:rPr>
              <a:t>ESTRUCTURAS DE DATOS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FCC94-4745-410C-B18E-20525921026C}" type="slidenum">
              <a:rPr lang="es-ES" smtClean="0"/>
              <a:t>6</a:t>
            </a:fld>
            <a:endParaRPr lang="es-ES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xmlns="" id="{A25169CA-8356-6A57-365D-CB8D5B448FE4}"/>
              </a:ext>
            </a:extLst>
          </p:cNvPr>
          <p:cNvSpPr txBox="1"/>
          <p:nvPr/>
        </p:nvSpPr>
        <p:spPr>
          <a:xfrm>
            <a:off x="766333" y="2246774"/>
            <a:ext cx="588334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Consolas" panose="020B0609020204030204" pitchFamily="49" charset="0"/>
              </a:rPr>
              <a:t>lista = [</a:t>
            </a:r>
            <a:r>
              <a:rPr lang="es-ES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5</a:t>
            </a:r>
            <a:r>
              <a:rPr lang="es-ES" dirty="0">
                <a:latin typeface="Consolas" panose="020B0609020204030204" pitchFamily="49" charset="0"/>
              </a:rPr>
              <a:t>, </a:t>
            </a:r>
            <a:r>
              <a:rPr lang="es-ES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4</a:t>
            </a:r>
            <a:r>
              <a:rPr lang="es-ES" dirty="0">
                <a:latin typeface="Consolas" panose="020B0609020204030204" pitchFamily="49" charset="0"/>
              </a:rPr>
              <a:t>, </a:t>
            </a:r>
            <a:r>
              <a:rPr lang="es-ES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6</a:t>
            </a:r>
            <a:r>
              <a:rPr lang="es-ES" dirty="0">
                <a:latin typeface="Consolas" panose="020B0609020204030204" pitchFamily="49" charset="0"/>
              </a:rPr>
              <a:t>, </a:t>
            </a:r>
            <a:r>
              <a:rPr lang="es-ES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8</a:t>
            </a:r>
            <a:r>
              <a:rPr lang="es-ES" dirty="0">
                <a:latin typeface="Consolas" panose="020B0609020204030204" pitchFamily="49" charset="0"/>
              </a:rPr>
              <a:t>]</a:t>
            </a:r>
          </a:p>
          <a:p>
            <a:r>
              <a:rPr lang="es-ES" dirty="0">
                <a:latin typeface="Consolas" panose="020B0609020204030204" pitchFamily="49" charset="0"/>
              </a:rPr>
              <a:t>lista = [</a:t>
            </a:r>
            <a:r>
              <a:rPr lang="es-ES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‘agua’</a:t>
            </a:r>
            <a:r>
              <a:rPr lang="es-ES" dirty="0">
                <a:latin typeface="Consolas" panose="020B0609020204030204" pitchFamily="49" charset="0"/>
              </a:rPr>
              <a:t>, </a:t>
            </a:r>
            <a:r>
              <a:rPr lang="es-ES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’fuego’</a:t>
            </a:r>
            <a:r>
              <a:rPr lang="es-ES" dirty="0">
                <a:latin typeface="Consolas" panose="020B0609020204030204" pitchFamily="49" charset="0"/>
              </a:rPr>
              <a:t>, </a:t>
            </a:r>
            <a:r>
              <a:rPr lang="es-ES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’tierra’</a:t>
            </a:r>
            <a:r>
              <a:rPr lang="es-ES" dirty="0">
                <a:latin typeface="Consolas" panose="020B0609020204030204" pitchFamily="49" charset="0"/>
              </a:rPr>
              <a:t>, </a:t>
            </a:r>
            <a:r>
              <a:rPr lang="es-ES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’aire’</a:t>
            </a:r>
            <a:r>
              <a:rPr lang="es-ES" dirty="0">
                <a:latin typeface="Consolas" panose="020B0609020204030204" pitchFamily="49" charset="0"/>
              </a:rPr>
              <a:t>]</a:t>
            </a:r>
          </a:p>
          <a:p>
            <a:r>
              <a:rPr lang="es-ES" dirty="0">
                <a:latin typeface="Consolas" panose="020B0609020204030204" pitchFamily="49" charset="0"/>
              </a:rPr>
              <a:t>lista = [</a:t>
            </a:r>
            <a:r>
              <a:rPr lang="es-ES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’escuela de aeronáuticos’</a:t>
            </a:r>
            <a:r>
              <a:rPr lang="es-ES" dirty="0">
                <a:latin typeface="Consolas" panose="020B0609020204030204" pitchFamily="49" charset="0"/>
              </a:rPr>
              <a:t>, </a:t>
            </a:r>
            <a:r>
              <a:rPr lang="es-ES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54354</a:t>
            </a:r>
            <a:r>
              <a:rPr lang="es-ES" dirty="0">
                <a:latin typeface="Consolas" panose="020B0609020204030204" pitchFamily="49" charset="0"/>
              </a:rPr>
              <a:t>]</a:t>
            </a:r>
          </a:p>
          <a:p>
            <a:r>
              <a:rPr lang="es-ES" dirty="0">
                <a:latin typeface="Consolas" panose="020B0609020204030204" pitchFamily="49" charset="0"/>
              </a:rPr>
              <a:t>lista = [[</a:t>
            </a:r>
            <a:r>
              <a:rPr lang="es-ES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‘agua’</a:t>
            </a:r>
            <a:r>
              <a:rPr lang="es-ES" dirty="0">
                <a:latin typeface="Consolas" panose="020B0609020204030204" pitchFamily="49" charset="0"/>
              </a:rPr>
              <a:t>, </a:t>
            </a:r>
            <a:r>
              <a:rPr lang="es-ES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’fuego’</a:t>
            </a:r>
            <a:r>
              <a:rPr lang="es-ES" dirty="0">
                <a:latin typeface="Consolas" panose="020B0609020204030204" pitchFamily="49" charset="0"/>
              </a:rPr>
              <a:t>, </a:t>
            </a:r>
            <a:r>
              <a:rPr lang="es-ES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’tierra’</a:t>
            </a:r>
            <a:r>
              <a:rPr lang="es-ES" dirty="0">
                <a:latin typeface="Consolas" panose="020B0609020204030204" pitchFamily="49" charset="0"/>
              </a:rPr>
              <a:t>, </a:t>
            </a:r>
            <a:r>
              <a:rPr lang="es-ES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’aire’</a:t>
            </a:r>
            <a:r>
              <a:rPr lang="es-ES" dirty="0">
                <a:latin typeface="Consolas" panose="020B0609020204030204" pitchFamily="49" charset="0"/>
              </a:rPr>
              <a:t>],</a:t>
            </a:r>
          </a:p>
          <a:p>
            <a:r>
              <a:rPr lang="es-ES" dirty="0">
                <a:latin typeface="Consolas" panose="020B0609020204030204" pitchFamily="49" charset="0"/>
              </a:rPr>
              <a:t>         [</a:t>
            </a:r>
            <a:r>
              <a:rPr lang="es-ES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’escuela de aeronáuticos’</a:t>
            </a:r>
            <a:r>
              <a:rPr lang="es-ES" dirty="0">
                <a:latin typeface="Consolas" panose="020B0609020204030204" pitchFamily="49" charset="0"/>
              </a:rPr>
              <a:t>, </a:t>
            </a:r>
            <a:r>
              <a:rPr lang="es-ES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54354</a:t>
            </a:r>
            <a:r>
              <a:rPr lang="es-ES" dirty="0">
                <a:latin typeface="Consolas" panose="020B0609020204030204" pitchFamily="49" charset="0"/>
              </a:rPr>
              <a:t>]]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xmlns="" id="{8055EBCF-4956-4E51-B84C-A8B6AC788EAC}"/>
              </a:ext>
            </a:extLst>
          </p:cNvPr>
          <p:cNvSpPr txBox="1"/>
          <p:nvPr/>
        </p:nvSpPr>
        <p:spPr>
          <a:xfrm>
            <a:off x="487315" y="1461944"/>
            <a:ext cx="1289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2"/>
                </a:solidFill>
                <a:latin typeface="Arial Rounded MT Bold" panose="020F0704030504030204" pitchFamily="34" charset="0"/>
              </a:rPr>
              <a:t>LISTAS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xmlns="" id="{01A0363F-EBCA-91BC-64B5-FD0E2310066F}"/>
              </a:ext>
            </a:extLst>
          </p:cNvPr>
          <p:cNvSpPr txBox="1"/>
          <p:nvPr/>
        </p:nvSpPr>
        <p:spPr>
          <a:xfrm>
            <a:off x="766333" y="4924430"/>
            <a:ext cx="5492209" cy="1815882"/>
          </a:xfrm>
          <a:prstGeom prst="rect">
            <a:avLst/>
          </a:prstGeom>
          <a:solidFill>
            <a:srgbClr val="19232D"/>
          </a:solidFill>
          <a:ln w="3810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s-ES" sz="1600" i="1" dirty="0">
                <a:solidFill>
                  <a:srgbClr val="999999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 Acceso a los elemento de una lista</a:t>
            </a:r>
          </a:p>
          <a:p>
            <a:endParaRPr lang="es-ES" sz="1600" dirty="0">
              <a:solidFill>
                <a:srgbClr val="FFFFFF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pares = [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0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4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6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8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10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12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14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16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18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</a:t>
            </a:r>
          </a:p>
          <a:p>
            <a:r>
              <a:rPr lang="es-ES" sz="1600" dirty="0" err="1">
                <a:solidFill>
                  <a:srgbClr val="FAB16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(pares[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     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])</a:t>
            </a:r>
          </a:p>
          <a:p>
            <a:r>
              <a:rPr lang="es-ES" sz="1600" dirty="0" err="1">
                <a:solidFill>
                  <a:srgbClr val="FAB16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(pares[ :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3   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])</a:t>
            </a:r>
          </a:p>
          <a:p>
            <a:r>
              <a:rPr lang="es-ES" sz="1600" dirty="0" err="1">
                <a:solidFill>
                  <a:srgbClr val="FAB16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(pares[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0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5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 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])</a:t>
            </a:r>
            <a:r>
              <a:rPr lang="es-ES" sz="1600" dirty="0">
                <a:solidFill>
                  <a:srgbClr val="FAB16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</a:p>
          <a:p>
            <a:r>
              <a:rPr lang="es-ES" sz="1600" dirty="0" err="1">
                <a:solidFill>
                  <a:srgbClr val="FAB16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(pares[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9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0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:-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])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xmlns="" id="{CFD77AB8-D073-3D8D-4792-620CD854DA27}"/>
              </a:ext>
            </a:extLst>
          </p:cNvPr>
          <p:cNvSpPr txBox="1"/>
          <p:nvPr/>
        </p:nvSpPr>
        <p:spPr>
          <a:xfrm>
            <a:off x="6603093" y="5663094"/>
            <a:ext cx="4257897" cy="1077218"/>
          </a:xfrm>
          <a:prstGeom prst="rect">
            <a:avLst/>
          </a:prstGeom>
          <a:solidFill>
            <a:srgbClr val="19232D"/>
          </a:solidFill>
          <a:ln w="3810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s-ES" sz="1600" i="1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</a:t>
            </a:r>
          </a:p>
          <a:p>
            <a:r>
              <a:rPr lang="es-ES" sz="1600" i="1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[0, 2, 4]</a:t>
            </a:r>
          </a:p>
          <a:p>
            <a:r>
              <a:rPr lang="es-ES" sz="1600" i="1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[0, 4, 8]</a:t>
            </a:r>
          </a:p>
          <a:p>
            <a:r>
              <a:rPr lang="es-ES" sz="1600" i="1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[18, 16, 14, 12, 10, 8, 6, 4, 2]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xmlns="" id="{4054C748-C01A-6C42-B083-73AF4341F037}"/>
              </a:ext>
            </a:extLst>
          </p:cNvPr>
          <p:cNvSpPr txBox="1"/>
          <p:nvPr/>
        </p:nvSpPr>
        <p:spPr>
          <a:xfrm>
            <a:off x="766333" y="4139600"/>
            <a:ext cx="3857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Consolas" panose="020B0609020204030204" pitchFamily="49" charset="0"/>
              </a:rPr>
              <a:t>variable[</a:t>
            </a:r>
            <a:r>
              <a:rPr lang="es-ES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inicial</a:t>
            </a:r>
            <a:r>
              <a:rPr lang="es-ES" dirty="0" err="1">
                <a:latin typeface="Consolas" panose="020B0609020204030204" pitchFamily="49" charset="0"/>
              </a:rPr>
              <a:t>:</a:t>
            </a:r>
            <a:r>
              <a:rPr lang="es-ES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final</a:t>
            </a:r>
            <a:r>
              <a:rPr lang="es-ES" dirty="0" err="1">
                <a:latin typeface="Consolas" panose="020B0609020204030204" pitchFamily="49" charset="0"/>
              </a:rPr>
              <a:t>:</a:t>
            </a:r>
            <a:r>
              <a:rPr lang="es-ES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paso</a:t>
            </a:r>
            <a:r>
              <a:rPr lang="es-ES" dirty="0">
                <a:latin typeface="Consolas" panose="020B0609020204030204" pitchFamily="49" charset="0"/>
              </a:rPr>
              <a:t>]</a:t>
            </a:r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4576682"/>
              </p:ext>
            </p:extLst>
          </p:nvPr>
        </p:nvGraphicFramePr>
        <p:xfrm>
          <a:off x="4489190" y="3770546"/>
          <a:ext cx="7649880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2840"/>
                <a:gridCol w="1092840"/>
                <a:gridCol w="1092840"/>
                <a:gridCol w="1092840"/>
                <a:gridCol w="1092840"/>
                <a:gridCol w="1092840"/>
                <a:gridCol w="109284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ES" b="0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s-E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0" dirty="0" smtClean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es-E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0" dirty="0" smtClean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es-E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0" dirty="0" smtClean="0">
                          <a:solidFill>
                            <a:srgbClr val="002060"/>
                          </a:solidFill>
                        </a:rPr>
                        <a:t>…</a:t>
                      </a:r>
                      <a:endParaRPr lang="es-E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0" dirty="0" smtClean="0">
                          <a:solidFill>
                            <a:srgbClr val="002060"/>
                          </a:solidFill>
                        </a:rPr>
                        <a:t>N-3</a:t>
                      </a:r>
                      <a:endParaRPr lang="es-E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0" dirty="0" smtClean="0">
                          <a:solidFill>
                            <a:srgbClr val="002060"/>
                          </a:solidFill>
                        </a:rPr>
                        <a:t>N-2</a:t>
                      </a:r>
                      <a:endParaRPr lang="es-E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0" dirty="0" smtClean="0">
                          <a:solidFill>
                            <a:srgbClr val="002060"/>
                          </a:solidFill>
                        </a:rPr>
                        <a:t>N-1</a:t>
                      </a:r>
                      <a:endParaRPr lang="es-E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b="0" dirty="0" err="1" smtClean="0">
                          <a:solidFill>
                            <a:srgbClr val="002060"/>
                          </a:solidFill>
                        </a:rPr>
                        <a:t>elem</a:t>
                      </a:r>
                      <a:r>
                        <a:rPr lang="es-ES" b="0" dirty="0" smtClean="0">
                          <a:solidFill>
                            <a:srgbClr val="002060"/>
                          </a:solidFill>
                        </a:rPr>
                        <a:t>. 1</a:t>
                      </a:r>
                      <a:endParaRPr lang="es-E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0" dirty="0" err="1" smtClean="0">
                          <a:solidFill>
                            <a:srgbClr val="002060"/>
                          </a:solidFill>
                        </a:rPr>
                        <a:t>elem</a:t>
                      </a:r>
                      <a:r>
                        <a:rPr lang="es-ES" b="0" dirty="0" smtClean="0">
                          <a:solidFill>
                            <a:srgbClr val="002060"/>
                          </a:solidFill>
                        </a:rPr>
                        <a:t>. 2</a:t>
                      </a:r>
                      <a:endParaRPr lang="es-E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0" dirty="0" err="1" smtClean="0">
                          <a:solidFill>
                            <a:srgbClr val="002060"/>
                          </a:solidFill>
                        </a:rPr>
                        <a:t>elem</a:t>
                      </a:r>
                      <a:r>
                        <a:rPr lang="es-ES" b="0" dirty="0" smtClean="0">
                          <a:solidFill>
                            <a:srgbClr val="002060"/>
                          </a:solidFill>
                        </a:rPr>
                        <a:t>. 3</a:t>
                      </a:r>
                      <a:endParaRPr lang="es-E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0" dirty="0" smtClean="0">
                          <a:solidFill>
                            <a:srgbClr val="002060"/>
                          </a:solidFill>
                        </a:rPr>
                        <a:t>…</a:t>
                      </a:r>
                      <a:endParaRPr lang="es-E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0" dirty="0" err="1" smtClean="0">
                          <a:solidFill>
                            <a:srgbClr val="002060"/>
                          </a:solidFill>
                        </a:rPr>
                        <a:t>elem</a:t>
                      </a:r>
                      <a:r>
                        <a:rPr lang="es-ES" b="0" dirty="0" smtClean="0">
                          <a:solidFill>
                            <a:srgbClr val="002060"/>
                          </a:solidFill>
                        </a:rPr>
                        <a:t>. N-2 </a:t>
                      </a:r>
                      <a:endParaRPr lang="es-E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0" dirty="0" err="1" smtClean="0">
                          <a:solidFill>
                            <a:srgbClr val="002060"/>
                          </a:solidFill>
                        </a:rPr>
                        <a:t>elem</a:t>
                      </a:r>
                      <a:r>
                        <a:rPr lang="es-ES" b="0" dirty="0" smtClean="0">
                          <a:solidFill>
                            <a:srgbClr val="002060"/>
                          </a:solidFill>
                        </a:rPr>
                        <a:t>. N-1</a:t>
                      </a:r>
                      <a:endParaRPr lang="es-E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0" dirty="0" err="1" smtClean="0">
                          <a:solidFill>
                            <a:srgbClr val="002060"/>
                          </a:solidFill>
                        </a:rPr>
                        <a:t>elem</a:t>
                      </a:r>
                      <a:r>
                        <a:rPr lang="es-ES" b="0" dirty="0" smtClean="0">
                          <a:solidFill>
                            <a:srgbClr val="002060"/>
                          </a:solidFill>
                        </a:rPr>
                        <a:t>. N</a:t>
                      </a:r>
                      <a:endParaRPr lang="es-E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b="0" dirty="0" smtClean="0">
                          <a:solidFill>
                            <a:srgbClr val="002060"/>
                          </a:solidFill>
                        </a:rPr>
                        <a:t>-N</a:t>
                      </a:r>
                      <a:endParaRPr lang="es-E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0" dirty="0" smtClean="0">
                          <a:solidFill>
                            <a:srgbClr val="002060"/>
                          </a:solidFill>
                        </a:rPr>
                        <a:t>-(N-1)</a:t>
                      </a:r>
                      <a:endParaRPr lang="es-E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0" dirty="0" smtClean="0">
                          <a:solidFill>
                            <a:srgbClr val="002060"/>
                          </a:solidFill>
                        </a:rPr>
                        <a:t>-(N-2)</a:t>
                      </a:r>
                      <a:endParaRPr lang="es-E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0" dirty="0" smtClean="0">
                          <a:solidFill>
                            <a:srgbClr val="002060"/>
                          </a:solidFill>
                        </a:rPr>
                        <a:t>…</a:t>
                      </a:r>
                      <a:endParaRPr lang="es-E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0" dirty="0" smtClean="0">
                          <a:solidFill>
                            <a:srgbClr val="002060"/>
                          </a:solidFill>
                        </a:rPr>
                        <a:t>-3</a:t>
                      </a:r>
                      <a:endParaRPr lang="es-E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0" dirty="0" smtClean="0">
                          <a:solidFill>
                            <a:srgbClr val="002060"/>
                          </a:solidFill>
                        </a:rPr>
                        <a:t>-2</a:t>
                      </a:r>
                      <a:endParaRPr lang="es-E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0" dirty="0" smtClean="0">
                          <a:solidFill>
                            <a:srgbClr val="002060"/>
                          </a:solidFill>
                        </a:rPr>
                        <a:t>-1</a:t>
                      </a:r>
                      <a:endParaRPr lang="es-E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7" name="Conector recto de flecha 6"/>
          <p:cNvCxnSpPr/>
          <p:nvPr/>
        </p:nvCxnSpPr>
        <p:spPr>
          <a:xfrm>
            <a:off x="7620000" y="3724102"/>
            <a:ext cx="1515035" cy="0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/>
          <p:cNvCxnSpPr/>
          <p:nvPr/>
        </p:nvCxnSpPr>
        <p:spPr>
          <a:xfrm flipH="1" flipV="1">
            <a:off x="7620000" y="4922038"/>
            <a:ext cx="1515035" cy="3749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adroTexto 9">
            <a:extLst>
              <a:ext uri="{FF2B5EF4-FFF2-40B4-BE49-F238E27FC236}">
                <a16:creationId xmlns:a16="http://schemas.microsoft.com/office/drawing/2014/main" xmlns="" id="{DA9116FC-95E0-4545-83EC-9E3A20C08EA0}"/>
              </a:ext>
            </a:extLst>
          </p:cNvPr>
          <p:cNvSpPr txBox="1"/>
          <p:nvPr/>
        </p:nvSpPr>
        <p:spPr>
          <a:xfrm>
            <a:off x="766333" y="1831276"/>
            <a:ext cx="1137273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600" dirty="0">
                <a:solidFill>
                  <a:schemeClr val="tx2"/>
                </a:solidFill>
              </a:rPr>
              <a:t>Las listas son heterogéneas, pueden estar formadas por elementos de distinto tipo; o incluso contener listas como elementos</a:t>
            </a:r>
          </a:p>
          <a:p>
            <a:pPr algn="just"/>
            <a:endParaRPr lang="es-ES" sz="1600" dirty="0">
              <a:solidFill>
                <a:schemeClr val="tx2"/>
              </a:solidFill>
            </a:endParaRPr>
          </a:p>
          <a:p>
            <a:pPr algn="just"/>
            <a:endParaRPr lang="es-ES" sz="1600" dirty="0">
              <a:solidFill>
                <a:schemeClr val="tx2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ES" sz="1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ES" sz="1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ES" sz="1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ES" sz="1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ES" sz="1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r>
              <a:rPr lang="es-ES" sz="1600" dirty="0">
                <a:solidFill>
                  <a:schemeClr val="tx2">
                    <a:lumMod val="75000"/>
                  </a:schemeClr>
                </a:solidFill>
                <a:cs typeface="Courier New" panose="02070309020205020404" pitchFamily="49" charset="0"/>
              </a:rPr>
              <a:t>¿Como acceder a los elementos de una lista?</a:t>
            </a:r>
            <a:endParaRPr lang="es-ES" sz="1600" dirty="0">
              <a:solidFill>
                <a:schemeClr val="tx2"/>
              </a:solidFill>
              <a:cs typeface="Courier New" panose="02070309020205020404" pitchFamily="49" charset="0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7973331" y="3389297"/>
            <a:ext cx="6815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smtClean="0">
                <a:solidFill>
                  <a:srgbClr val="002060"/>
                </a:solidFill>
              </a:rPr>
              <a:t>índice</a:t>
            </a:r>
            <a:endParaRPr lang="es-ES" sz="1600" dirty="0">
              <a:solidFill>
                <a:srgbClr val="002060"/>
              </a:solidFill>
            </a:endParaRPr>
          </a:p>
        </p:txBody>
      </p:sp>
      <p:sp>
        <p:nvSpPr>
          <p:cNvPr id="20" name="CuadroTexto 19"/>
          <p:cNvSpPr txBox="1"/>
          <p:nvPr/>
        </p:nvSpPr>
        <p:spPr>
          <a:xfrm>
            <a:off x="7973331" y="4922038"/>
            <a:ext cx="6815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smtClean="0">
                <a:solidFill>
                  <a:srgbClr val="002060"/>
                </a:solidFill>
              </a:rPr>
              <a:t>índice</a:t>
            </a:r>
            <a:endParaRPr lang="es-ES" sz="16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7382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E40DE600-2F07-4AA3-8ADE-6DDBB83161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84173" y="157981"/>
            <a:ext cx="4854898" cy="258153"/>
          </a:xfrm>
        </p:spPr>
        <p:txBody>
          <a:bodyPr>
            <a:normAutofit/>
          </a:bodyPr>
          <a:lstStyle/>
          <a:p>
            <a:r>
              <a:rPr lang="es-ES" sz="900" dirty="0">
                <a:solidFill>
                  <a:schemeClr val="tx2"/>
                </a:solidFill>
                <a:latin typeface="Arial Rounded MT Bold" panose="020F0704030504030204" pitchFamily="34" charset="0"/>
              </a:rPr>
              <a:t>ESTRUCTURAS DE DATOS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FCC94-4745-410C-B18E-20525921026C}" type="slidenum">
              <a:rPr lang="es-ES" smtClean="0"/>
              <a:t>7</a:t>
            </a:fld>
            <a:endParaRPr lang="es-ES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xmlns="" id="{8055EBCF-4956-4E51-B84C-A8B6AC788EAC}"/>
              </a:ext>
            </a:extLst>
          </p:cNvPr>
          <p:cNvSpPr txBox="1"/>
          <p:nvPr/>
        </p:nvSpPr>
        <p:spPr>
          <a:xfrm>
            <a:off x="487315" y="1461944"/>
            <a:ext cx="3660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2"/>
                </a:solidFill>
                <a:latin typeface="Arial Rounded MT Bold" panose="020F0704030504030204" pitchFamily="34" charset="0"/>
              </a:rPr>
              <a:t>OPERACIONES CON LISTAS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xmlns="" id="{01A0363F-EBCA-91BC-64B5-FD0E2310066F}"/>
              </a:ext>
            </a:extLst>
          </p:cNvPr>
          <p:cNvSpPr txBox="1"/>
          <p:nvPr/>
        </p:nvSpPr>
        <p:spPr>
          <a:xfrm>
            <a:off x="877357" y="2096371"/>
            <a:ext cx="3270447" cy="1323439"/>
          </a:xfrm>
          <a:prstGeom prst="rect">
            <a:avLst/>
          </a:prstGeom>
          <a:solidFill>
            <a:srgbClr val="19232D"/>
          </a:solidFill>
          <a:ln w="3810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s-ES" sz="1600" i="1" dirty="0">
                <a:solidFill>
                  <a:srgbClr val="999999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 Concatenar</a:t>
            </a:r>
          </a:p>
          <a:p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pares = [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0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4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6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8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</a:t>
            </a:r>
          </a:p>
          <a:p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impares = [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3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5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7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9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</a:t>
            </a:r>
          </a:p>
          <a:p>
            <a:r>
              <a:rPr lang="es-ES" sz="1600" dirty="0" err="1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numeros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= pares + impares</a:t>
            </a:r>
          </a:p>
          <a:p>
            <a:r>
              <a:rPr lang="es-ES" sz="1600" dirty="0" err="1">
                <a:solidFill>
                  <a:srgbClr val="FAB16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s-ES" sz="1600" dirty="0" err="1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numeros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xmlns="" id="{CFD77AB8-D073-3D8D-4792-620CD854DA27}"/>
              </a:ext>
            </a:extLst>
          </p:cNvPr>
          <p:cNvSpPr txBox="1"/>
          <p:nvPr/>
        </p:nvSpPr>
        <p:spPr>
          <a:xfrm>
            <a:off x="877357" y="3575728"/>
            <a:ext cx="3887603" cy="338554"/>
          </a:xfrm>
          <a:prstGeom prst="rect">
            <a:avLst/>
          </a:prstGeom>
          <a:solidFill>
            <a:srgbClr val="19232D"/>
          </a:solidFill>
          <a:ln w="3810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s-ES" sz="1600" i="1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[0, 2, 4, 6, 8, 1, 3, 5, 7, 9]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xmlns="" id="{01A0363F-EBCA-91BC-64B5-FD0E2310066F}"/>
              </a:ext>
            </a:extLst>
          </p:cNvPr>
          <p:cNvSpPr txBox="1"/>
          <p:nvPr/>
        </p:nvSpPr>
        <p:spPr>
          <a:xfrm>
            <a:off x="877358" y="4454168"/>
            <a:ext cx="3887603" cy="1077218"/>
          </a:xfrm>
          <a:prstGeom prst="rect">
            <a:avLst/>
          </a:prstGeom>
          <a:solidFill>
            <a:srgbClr val="19232D"/>
          </a:solidFill>
          <a:ln w="3810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s-ES" sz="1600" i="1" dirty="0">
                <a:solidFill>
                  <a:srgbClr val="999999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 Repetir</a:t>
            </a:r>
          </a:p>
          <a:p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pares = [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0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4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6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8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</a:t>
            </a:r>
          </a:p>
          <a:p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pares = pares * 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 </a:t>
            </a:r>
            <a:r>
              <a:rPr lang="es-ES" sz="1600" i="1" dirty="0">
                <a:solidFill>
                  <a:srgbClr val="999999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 pares *= 2</a:t>
            </a:r>
            <a:endParaRPr lang="es-ES" sz="1600" dirty="0">
              <a:solidFill>
                <a:srgbClr val="FFFFFF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s-ES" sz="1600" dirty="0" err="1">
                <a:solidFill>
                  <a:srgbClr val="FAB16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(pares)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xmlns="" id="{CFD77AB8-D073-3D8D-4792-620CD854DA27}"/>
              </a:ext>
            </a:extLst>
          </p:cNvPr>
          <p:cNvSpPr txBox="1"/>
          <p:nvPr/>
        </p:nvSpPr>
        <p:spPr>
          <a:xfrm>
            <a:off x="877357" y="5691399"/>
            <a:ext cx="3887603" cy="338554"/>
          </a:xfrm>
          <a:prstGeom prst="rect">
            <a:avLst/>
          </a:prstGeom>
          <a:solidFill>
            <a:srgbClr val="19232D"/>
          </a:solidFill>
          <a:ln w="3810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s-ES" sz="1600" i="1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[0, 2, 4, 6, 8, 0, 2, 4, 6, 8]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xmlns="" id="{CFD77AB8-D073-3D8D-4792-620CD854DA27}"/>
              </a:ext>
            </a:extLst>
          </p:cNvPr>
          <p:cNvSpPr txBox="1"/>
          <p:nvPr/>
        </p:nvSpPr>
        <p:spPr>
          <a:xfrm>
            <a:off x="10553385" y="3801805"/>
            <a:ext cx="1418978" cy="2554545"/>
          </a:xfrm>
          <a:prstGeom prst="rect">
            <a:avLst/>
          </a:prstGeom>
          <a:solidFill>
            <a:srgbClr val="19232D"/>
          </a:solidFill>
          <a:ln w="3810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s-ES" sz="1600" i="1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0 es par</a:t>
            </a:r>
          </a:p>
          <a:p>
            <a:r>
              <a:rPr lang="es-ES" sz="1600" i="1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 es par</a:t>
            </a:r>
          </a:p>
          <a:p>
            <a:r>
              <a:rPr lang="es-ES" sz="1600" i="1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4 es par</a:t>
            </a:r>
          </a:p>
          <a:p>
            <a:r>
              <a:rPr lang="es-ES" sz="1600" i="1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6 es par</a:t>
            </a:r>
          </a:p>
          <a:p>
            <a:r>
              <a:rPr lang="es-ES" sz="1600" i="1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8 es par</a:t>
            </a:r>
          </a:p>
          <a:p>
            <a:r>
              <a:rPr lang="es-ES" sz="1600" i="1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 es impar</a:t>
            </a:r>
          </a:p>
          <a:p>
            <a:r>
              <a:rPr lang="es-ES" sz="1600" i="1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3 es impar</a:t>
            </a:r>
          </a:p>
          <a:p>
            <a:r>
              <a:rPr lang="es-ES" sz="1600" i="1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5 es impar</a:t>
            </a:r>
          </a:p>
          <a:p>
            <a:r>
              <a:rPr lang="es-ES" sz="1600" i="1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7 es impar</a:t>
            </a:r>
          </a:p>
          <a:p>
            <a:r>
              <a:rPr lang="es-ES" sz="1600" i="1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9 es impar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xmlns="" id="{01A0363F-EBCA-91BC-64B5-FD0E2310066F}"/>
              </a:ext>
            </a:extLst>
          </p:cNvPr>
          <p:cNvSpPr txBox="1"/>
          <p:nvPr/>
        </p:nvSpPr>
        <p:spPr>
          <a:xfrm>
            <a:off x="5996496" y="3801805"/>
            <a:ext cx="4257897" cy="2308324"/>
          </a:xfrm>
          <a:prstGeom prst="rect">
            <a:avLst/>
          </a:prstGeom>
          <a:solidFill>
            <a:srgbClr val="19232D"/>
          </a:solidFill>
          <a:ln w="3810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s-ES" sz="1600" i="1" dirty="0">
                <a:solidFill>
                  <a:srgbClr val="999999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 Bucles</a:t>
            </a:r>
          </a:p>
          <a:p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pares = [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0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4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6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8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</a:t>
            </a:r>
          </a:p>
          <a:p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impares = [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3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5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7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9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</a:t>
            </a:r>
          </a:p>
          <a:p>
            <a:r>
              <a:rPr lang="es-ES" sz="1600" dirty="0" err="1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numeros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= pares + impares</a:t>
            </a:r>
          </a:p>
          <a:p>
            <a:r>
              <a:rPr lang="es-ES" sz="1600" dirty="0" err="1">
                <a:solidFill>
                  <a:srgbClr val="C670E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for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valor </a:t>
            </a:r>
            <a:r>
              <a:rPr lang="es-ES" sz="1600" dirty="0">
                <a:solidFill>
                  <a:srgbClr val="C670E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in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s-ES" sz="1600" dirty="0" err="1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numeros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</a:t>
            </a:r>
          </a:p>
          <a:p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</a:t>
            </a:r>
            <a:r>
              <a:rPr lang="es-ES" sz="1600" dirty="0" err="1">
                <a:solidFill>
                  <a:srgbClr val="C670E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if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valor </a:t>
            </a:r>
            <a:r>
              <a:rPr lang="es-ES" sz="1600" dirty="0">
                <a:solidFill>
                  <a:srgbClr val="C670E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in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pares:</a:t>
            </a:r>
          </a:p>
          <a:p>
            <a:r>
              <a:rPr lang="es-ES" sz="1600" dirty="0">
                <a:solidFill>
                  <a:srgbClr val="FAB16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    </a:t>
            </a:r>
            <a:r>
              <a:rPr lang="es-ES" sz="1600" dirty="0" err="1">
                <a:solidFill>
                  <a:srgbClr val="FAB16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(valor,</a:t>
            </a:r>
            <a:r>
              <a:rPr lang="es-ES" sz="1600" i="1" dirty="0">
                <a:solidFill>
                  <a:srgbClr val="B0E68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” es par”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  <a:p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</a:t>
            </a:r>
            <a:r>
              <a:rPr lang="es-ES" sz="1600" dirty="0" err="1">
                <a:solidFill>
                  <a:srgbClr val="C670E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else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</a:t>
            </a:r>
          </a:p>
          <a:p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    </a:t>
            </a:r>
            <a:r>
              <a:rPr lang="es-ES" sz="1600" dirty="0" err="1">
                <a:solidFill>
                  <a:srgbClr val="FAB16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(valor,</a:t>
            </a:r>
            <a:r>
              <a:rPr lang="es-ES" sz="1600" i="1" dirty="0">
                <a:solidFill>
                  <a:srgbClr val="B0E68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” es impar”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xmlns="" id="{01A0363F-EBCA-91BC-64B5-FD0E2310066F}"/>
              </a:ext>
            </a:extLst>
          </p:cNvPr>
          <p:cNvSpPr txBox="1"/>
          <p:nvPr/>
        </p:nvSpPr>
        <p:spPr>
          <a:xfrm>
            <a:off x="5987926" y="888432"/>
            <a:ext cx="5245347" cy="1569660"/>
          </a:xfrm>
          <a:prstGeom prst="rect">
            <a:avLst/>
          </a:prstGeom>
          <a:solidFill>
            <a:srgbClr val="19232D"/>
          </a:solidFill>
          <a:ln w="3810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s-ES" sz="1600" i="1" dirty="0">
                <a:solidFill>
                  <a:srgbClr val="999999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 Comparación</a:t>
            </a:r>
          </a:p>
          <a:p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pares = [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0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4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6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8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</a:t>
            </a:r>
          </a:p>
          <a:p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impares = [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3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5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7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9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</a:t>
            </a:r>
          </a:p>
          <a:p>
            <a:r>
              <a:rPr lang="es-ES" sz="1600" dirty="0" err="1">
                <a:solidFill>
                  <a:srgbClr val="FAB16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(pares &gt; impares, pares &gt;= impares)</a:t>
            </a:r>
          </a:p>
          <a:p>
            <a:r>
              <a:rPr lang="es-ES" sz="1600" dirty="0" err="1">
                <a:solidFill>
                  <a:srgbClr val="FAB16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(pares &lt; impares, pares &lt;= impares)</a:t>
            </a:r>
          </a:p>
          <a:p>
            <a:r>
              <a:rPr lang="es-ES" sz="1600" dirty="0" err="1">
                <a:solidFill>
                  <a:srgbClr val="FAB16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(pares == impares, pares != impares)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xmlns="" id="{CFD77AB8-D073-3D8D-4792-620CD854DA27}"/>
              </a:ext>
            </a:extLst>
          </p:cNvPr>
          <p:cNvSpPr txBox="1"/>
          <p:nvPr/>
        </p:nvSpPr>
        <p:spPr>
          <a:xfrm>
            <a:off x="5996496" y="2601274"/>
            <a:ext cx="1542410" cy="830997"/>
          </a:xfrm>
          <a:prstGeom prst="rect">
            <a:avLst/>
          </a:prstGeom>
          <a:solidFill>
            <a:srgbClr val="19232D"/>
          </a:solidFill>
          <a:ln w="3810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s-ES" sz="1600" i="1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False </a:t>
            </a:r>
            <a:r>
              <a:rPr lang="es-ES" sz="1600" i="1" dirty="0" err="1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False</a:t>
            </a:r>
            <a:endParaRPr lang="es-ES" sz="1600" i="1" dirty="0">
              <a:solidFill>
                <a:srgbClr val="FFFFFF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s-ES" sz="1600" i="1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True </a:t>
            </a:r>
            <a:r>
              <a:rPr lang="es-ES" sz="1600" i="1" dirty="0" err="1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True</a:t>
            </a:r>
            <a:endParaRPr lang="es-ES" sz="1600" i="1" dirty="0">
              <a:solidFill>
                <a:srgbClr val="FFFFFF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s-ES" sz="1600" i="1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False True</a:t>
            </a:r>
          </a:p>
        </p:txBody>
      </p:sp>
    </p:spTree>
    <p:extLst>
      <p:ext uri="{BB962C8B-B14F-4D97-AF65-F5344CB8AC3E}">
        <p14:creationId xmlns:p14="http://schemas.microsoft.com/office/powerpoint/2010/main" val="3284533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E40DE600-2F07-4AA3-8ADE-6DDBB83161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84173" y="157981"/>
            <a:ext cx="4854898" cy="258153"/>
          </a:xfrm>
        </p:spPr>
        <p:txBody>
          <a:bodyPr>
            <a:normAutofit/>
          </a:bodyPr>
          <a:lstStyle/>
          <a:p>
            <a:r>
              <a:rPr lang="es-ES" sz="900" dirty="0">
                <a:solidFill>
                  <a:schemeClr val="tx2"/>
                </a:solidFill>
                <a:latin typeface="Arial Rounded MT Bold" panose="020F0704030504030204" pitchFamily="34" charset="0"/>
              </a:rPr>
              <a:t>ESTRUCTURAS DE DATOS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FCC94-4745-410C-B18E-20525921026C}" type="slidenum">
              <a:rPr lang="es-ES" smtClean="0"/>
              <a:t>8</a:t>
            </a:fld>
            <a:endParaRPr lang="es-ES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xmlns="" id="{8055EBCF-4956-4E51-B84C-A8B6AC788EAC}"/>
              </a:ext>
            </a:extLst>
          </p:cNvPr>
          <p:cNvSpPr txBox="1"/>
          <p:nvPr/>
        </p:nvSpPr>
        <p:spPr>
          <a:xfrm>
            <a:off x="504568" y="1185704"/>
            <a:ext cx="349371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2"/>
                </a:solidFill>
                <a:latin typeface="Arial Rounded MT Bold" panose="020F0704030504030204" pitchFamily="34" charset="0"/>
              </a:rPr>
              <a:t>FUNCIONES PARA LISTAS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>
              <a:solidFill>
                <a:schemeClr val="tx2"/>
              </a:solidFill>
              <a:latin typeface="Arial Rounded MT Bold" panose="020F07040305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>
              <a:solidFill>
                <a:schemeClr val="tx2"/>
              </a:solidFill>
              <a:latin typeface="Arial Rounded MT Bold" panose="020F07040305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>
              <a:solidFill>
                <a:schemeClr val="tx2"/>
              </a:solidFill>
              <a:latin typeface="Arial Rounded MT Bold" panose="020F07040305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>
              <a:solidFill>
                <a:schemeClr val="tx2"/>
              </a:solidFill>
              <a:latin typeface="Arial Rounded MT Bold" panose="020F07040305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>
              <a:solidFill>
                <a:schemeClr val="tx2"/>
              </a:solidFill>
              <a:latin typeface="Arial Rounded MT Bold" panose="020F07040305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>
              <a:solidFill>
                <a:schemeClr val="tx2"/>
              </a:solidFill>
              <a:latin typeface="Arial Rounded MT Bold" panose="020F07040305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2"/>
                </a:solidFill>
                <a:latin typeface="Arial Rounded MT Bold" panose="020F0704030504030204" pitchFamily="34" charset="0"/>
              </a:rPr>
              <a:t>METODOS PARA LISTAS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xmlns="" id="{A25169CA-8356-6A57-365D-CB8D5B448FE4}"/>
              </a:ext>
            </a:extLst>
          </p:cNvPr>
          <p:cNvSpPr txBox="1"/>
          <p:nvPr/>
        </p:nvSpPr>
        <p:spPr>
          <a:xfrm>
            <a:off x="504568" y="1658153"/>
            <a:ext cx="700704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Longitud			</a:t>
            </a:r>
            <a:r>
              <a:rPr lang="es-ES" dirty="0">
                <a:latin typeface="Consolas" panose="020B0609020204030204" pitchFamily="49" charset="0"/>
                <a:cs typeface="Consolas" panose="020B0609020204030204" pitchFamily="49" charset="0"/>
              </a:rPr>
              <a:t>l = </a:t>
            </a:r>
            <a:r>
              <a:rPr lang="es-ES" dirty="0" err="1">
                <a:solidFill>
                  <a:schemeClr val="accent2"/>
                </a:solidFill>
                <a:latin typeface="Consolas" panose="020B0609020204030204" pitchFamily="49" charset="0"/>
              </a:rPr>
              <a:t>len</a:t>
            </a:r>
            <a:r>
              <a:rPr lang="es-ES" dirty="0">
                <a:latin typeface="Consolas" panose="020B0609020204030204" pitchFamily="49" charset="0"/>
              </a:rPr>
              <a:t>(lista)</a:t>
            </a:r>
          </a:p>
          <a:p>
            <a:r>
              <a:rPr lang="es-ES" dirty="0"/>
              <a:t>Valor máximo		</a:t>
            </a:r>
            <a:r>
              <a:rPr lang="es-ES" dirty="0">
                <a:latin typeface="Consolas" panose="020B0609020204030204" pitchFamily="49" charset="0"/>
                <a:cs typeface="Consolas" panose="020B0609020204030204" pitchFamily="49" charset="0"/>
              </a:rPr>
              <a:t>m = </a:t>
            </a:r>
            <a:r>
              <a:rPr lang="es-ES" dirty="0" err="1">
                <a:solidFill>
                  <a:schemeClr val="accent2"/>
                </a:solidFill>
                <a:latin typeface="Consolas" panose="020B0609020204030204" pitchFamily="49" charset="0"/>
              </a:rPr>
              <a:t>max</a:t>
            </a:r>
            <a:r>
              <a:rPr lang="es-ES" dirty="0">
                <a:latin typeface="Consolas" panose="020B0609020204030204" pitchFamily="49" charset="0"/>
              </a:rPr>
              <a:t>(lista)</a:t>
            </a:r>
          </a:p>
          <a:p>
            <a:r>
              <a:rPr lang="es-ES" dirty="0"/>
              <a:t>Valor mínimo		</a:t>
            </a:r>
            <a:r>
              <a:rPr lang="es-ES" dirty="0">
                <a:latin typeface="Consolas" panose="020B0609020204030204" pitchFamily="49" charset="0"/>
                <a:cs typeface="Consolas" panose="020B0609020204030204" pitchFamily="49" charset="0"/>
              </a:rPr>
              <a:t>m = </a:t>
            </a:r>
            <a:r>
              <a:rPr lang="es-ES" dirty="0">
                <a:solidFill>
                  <a:schemeClr val="accent2"/>
                </a:solidFill>
                <a:latin typeface="Consolas" panose="020B0609020204030204" pitchFamily="49" charset="0"/>
              </a:rPr>
              <a:t>min</a:t>
            </a:r>
            <a:r>
              <a:rPr lang="es-ES" dirty="0">
                <a:latin typeface="Consolas" panose="020B0609020204030204" pitchFamily="49" charset="0"/>
              </a:rPr>
              <a:t>(lista)</a:t>
            </a:r>
          </a:p>
          <a:p>
            <a:r>
              <a:rPr lang="es-ES" dirty="0"/>
              <a:t>Eliminar elemento/</a:t>
            </a:r>
            <a:r>
              <a:rPr lang="es-ES" dirty="0">
                <a:latin typeface="Consolas" panose="020B0609020204030204" pitchFamily="49" charset="0"/>
                <a:cs typeface="Consolas" panose="020B0609020204030204" pitchFamily="49" charset="0"/>
              </a:rPr>
              <a:t>lista	</a:t>
            </a:r>
            <a:r>
              <a:rPr lang="es-ES" dirty="0">
                <a:solidFill>
                  <a:srgbClr val="AF00DB"/>
                </a:solidFill>
                <a:latin typeface="Consolas" panose="020B0609020204030204" pitchFamily="49" charset="0"/>
              </a:rPr>
              <a:t>del</a:t>
            </a:r>
            <a:r>
              <a:rPr lang="es-ES" dirty="0">
                <a:latin typeface="Consolas" panose="020B0609020204030204" pitchFamily="49" charset="0"/>
              </a:rPr>
              <a:t> lista[</a:t>
            </a:r>
            <a:r>
              <a:rPr lang="es-ES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indice</a:t>
            </a:r>
            <a:r>
              <a:rPr lang="es-ES" dirty="0">
                <a:latin typeface="Consolas" panose="020B0609020204030204" pitchFamily="49" charset="0"/>
              </a:rPr>
              <a:t>] / </a:t>
            </a:r>
            <a:r>
              <a:rPr lang="es-ES" dirty="0">
                <a:solidFill>
                  <a:srgbClr val="AF00DB"/>
                </a:solidFill>
                <a:latin typeface="Consolas" panose="020B0609020204030204" pitchFamily="49" charset="0"/>
              </a:rPr>
              <a:t>del</a:t>
            </a:r>
            <a:r>
              <a:rPr lang="es-ES" dirty="0">
                <a:latin typeface="Consolas" panose="020B0609020204030204" pitchFamily="49" charset="0"/>
              </a:rPr>
              <a:t> lista[:]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xmlns="" id="{A25169CA-8356-6A57-365D-CB8D5B448FE4}"/>
              </a:ext>
            </a:extLst>
          </p:cNvPr>
          <p:cNvSpPr txBox="1"/>
          <p:nvPr/>
        </p:nvSpPr>
        <p:spPr>
          <a:xfrm>
            <a:off x="504568" y="3494028"/>
            <a:ext cx="1175549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Añadir† </a:t>
            </a:r>
            <a:r>
              <a:rPr lang="es-ES" dirty="0">
                <a:latin typeface="Consolas" panose="020B0609020204030204" pitchFamily="49" charset="0"/>
                <a:cs typeface="Consolas" panose="020B0609020204030204" pitchFamily="49" charset="0"/>
              </a:rPr>
              <a:t>&lt;elemento&gt;</a:t>
            </a:r>
            <a:r>
              <a:rPr lang="es-ES" dirty="0"/>
              <a:t>					</a:t>
            </a:r>
            <a:r>
              <a:rPr lang="es-ES" dirty="0" err="1">
                <a:latin typeface="Consolas" panose="020B0609020204030204" pitchFamily="49" charset="0"/>
              </a:rPr>
              <a:t>lista.append</a:t>
            </a:r>
            <a:r>
              <a:rPr lang="es-ES" dirty="0">
                <a:latin typeface="Consolas" panose="020B0609020204030204" pitchFamily="49" charset="0"/>
              </a:rPr>
              <a:t>(</a:t>
            </a:r>
            <a:r>
              <a:rPr lang="es-ES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elemento</a:t>
            </a:r>
            <a:r>
              <a:rPr lang="es-ES" dirty="0">
                <a:latin typeface="Consolas" panose="020B0609020204030204" pitchFamily="49" charset="0"/>
              </a:rPr>
              <a:t>)</a:t>
            </a:r>
          </a:p>
          <a:p>
            <a:r>
              <a:rPr lang="es-ES" dirty="0"/>
              <a:t>Añadir† elementos de un iterable</a:t>
            </a:r>
            <a:r>
              <a:rPr lang="es-E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s-ES" dirty="0"/>
              <a:t>			</a:t>
            </a:r>
            <a:r>
              <a:rPr lang="es-ES" dirty="0" err="1">
                <a:latin typeface="Consolas" panose="020B0609020204030204" pitchFamily="49" charset="0"/>
              </a:rPr>
              <a:t>lista.extend</a:t>
            </a:r>
            <a:r>
              <a:rPr lang="es-ES" dirty="0">
                <a:latin typeface="Consolas" panose="020B0609020204030204" pitchFamily="49" charset="0"/>
              </a:rPr>
              <a:t>(&lt;objeto&gt;)</a:t>
            </a:r>
          </a:p>
          <a:p>
            <a:r>
              <a:rPr lang="es-ES" dirty="0"/>
              <a:t>Insertar </a:t>
            </a:r>
            <a:r>
              <a:rPr lang="es-ES" dirty="0">
                <a:latin typeface="Consolas" panose="020B0609020204030204" pitchFamily="49" charset="0"/>
                <a:cs typeface="Consolas" panose="020B0609020204030204" pitchFamily="49" charset="0"/>
              </a:rPr>
              <a:t>&lt;elemento&gt;</a:t>
            </a:r>
            <a:r>
              <a:rPr lang="es-ES" dirty="0"/>
              <a:t> en el </a:t>
            </a:r>
            <a:r>
              <a:rPr lang="es-ES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s-ES" dirty="0" err="1">
                <a:latin typeface="Consolas" panose="020B0609020204030204" pitchFamily="49" charset="0"/>
                <a:cs typeface="Consolas" panose="020B0609020204030204" pitchFamily="49" charset="0"/>
              </a:rPr>
              <a:t>indice</a:t>
            </a:r>
            <a:r>
              <a:rPr lang="es-ES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s-ES" dirty="0"/>
              <a:t> 	dado			</a:t>
            </a:r>
            <a:r>
              <a:rPr lang="es-ES" dirty="0" err="1">
                <a:latin typeface="Consolas" panose="020B0609020204030204" pitchFamily="49" charset="0"/>
              </a:rPr>
              <a:t>lista.insert</a:t>
            </a:r>
            <a:r>
              <a:rPr lang="es-ES" dirty="0">
                <a:latin typeface="Consolas" panose="020B0609020204030204" pitchFamily="49" charset="0"/>
              </a:rPr>
              <a:t>(</a:t>
            </a:r>
            <a:r>
              <a:rPr lang="es-ES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indice</a:t>
            </a:r>
            <a:r>
              <a:rPr lang="es-ES" dirty="0">
                <a:latin typeface="Consolas" panose="020B0609020204030204" pitchFamily="49" charset="0"/>
              </a:rPr>
              <a:t>, </a:t>
            </a:r>
            <a:r>
              <a:rPr lang="es-ES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elemento</a:t>
            </a:r>
            <a:r>
              <a:rPr lang="es-ES" dirty="0">
                <a:latin typeface="Consolas" panose="020B0609020204030204" pitchFamily="49" charset="0"/>
              </a:rPr>
              <a:t>)</a:t>
            </a:r>
          </a:p>
          <a:p>
            <a:r>
              <a:rPr lang="es-ES" dirty="0"/>
              <a:t>Eliminar el elemento en el </a:t>
            </a:r>
            <a:r>
              <a:rPr lang="es-ES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s-ES" dirty="0" err="1">
                <a:latin typeface="Consolas" panose="020B0609020204030204" pitchFamily="49" charset="0"/>
                <a:cs typeface="Consolas" panose="020B0609020204030204" pitchFamily="49" charset="0"/>
              </a:rPr>
              <a:t>indice</a:t>
            </a:r>
            <a:r>
              <a:rPr lang="es-ES" dirty="0">
                <a:cs typeface="Consolas" panose="020B0609020204030204" pitchFamily="49" charset="0"/>
              </a:rPr>
              <a:t>&gt; dado</a:t>
            </a:r>
            <a:r>
              <a:rPr lang="es-ES" dirty="0"/>
              <a:t>/último elemento	</a:t>
            </a:r>
            <a:r>
              <a:rPr lang="es-ES" dirty="0" err="1">
                <a:latin typeface="Consolas" panose="020B0609020204030204" pitchFamily="49" charset="0"/>
              </a:rPr>
              <a:t>lista.pop</a:t>
            </a:r>
            <a:r>
              <a:rPr lang="es-ES" dirty="0">
                <a:latin typeface="Consolas" panose="020B0609020204030204" pitchFamily="49" charset="0"/>
              </a:rPr>
              <a:t>(</a:t>
            </a:r>
            <a:r>
              <a:rPr lang="es-ES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indice</a:t>
            </a:r>
            <a:r>
              <a:rPr lang="es-ES" dirty="0">
                <a:latin typeface="Consolas" panose="020B0609020204030204" pitchFamily="49" charset="0"/>
              </a:rPr>
              <a:t>) / </a:t>
            </a:r>
            <a:r>
              <a:rPr lang="es-ES" dirty="0" err="1">
                <a:latin typeface="Consolas" panose="020B0609020204030204" pitchFamily="49" charset="0"/>
              </a:rPr>
              <a:t>lista.pop</a:t>
            </a:r>
            <a:r>
              <a:rPr lang="es-ES" dirty="0">
                <a:latin typeface="Consolas" panose="020B0609020204030204" pitchFamily="49" charset="0"/>
              </a:rPr>
              <a:t>()</a:t>
            </a:r>
          </a:p>
          <a:p>
            <a:r>
              <a:rPr lang="es-ES" dirty="0"/>
              <a:t>Eliminar </a:t>
            </a:r>
            <a:r>
              <a:rPr lang="es-ES" dirty="0">
                <a:latin typeface="Consolas" panose="020B0609020204030204" pitchFamily="49" charset="0"/>
                <a:cs typeface="Consolas" panose="020B0609020204030204" pitchFamily="49" charset="0"/>
              </a:rPr>
              <a:t>&lt;elemento&gt;</a:t>
            </a:r>
            <a:r>
              <a:rPr lang="es-ES" dirty="0"/>
              <a:t>  					</a:t>
            </a:r>
            <a:r>
              <a:rPr lang="es-ES" dirty="0" err="1">
                <a:latin typeface="Consolas" panose="020B0609020204030204" pitchFamily="49" charset="0"/>
              </a:rPr>
              <a:t>lista.remove</a:t>
            </a:r>
            <a:r>
              <a:rPr lang="es-ES" dirty="0">
                <a:latin typeface="Consolas" panose="020B0609020204030204" pitchFamily="49" charset="0"/>
              </a:rPr>
              <a:t>(</a:t>
            </a:r>
            <a:r>
              <a:rPr lang="es-ES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elemento</a:t>
            </a:r>
            <a:r>
              <a:rPr lang="es-ES" dirty="0">
                <a:latin typeface="Consolas" panose="020B0609020204030204" pitchFamily="49" charset="0"/>
              </a:rPr>
              <a:t>)</a:t>
            </a:r>
          </a:p>
          <a:p>
            <a:r>
              <a:rPr lang="es-ES" dirty="0"/>
              <a:t>Eliminar todos los elementos 					</a:t>
            </a:r>
            <a:r>
              <a:rPr lang="es-ES" dirty="0" err="1">
                <a:latin typeface="Consolas" panose="020B0609020204030204" pitchFamily="49" charset="0"/>
              </a:rPr>
              <a:t>lista.clear</a:t>
            </a:r>
            <a:r>
              <a:rPr lang="es-ES" dirty="0">
                <a:latin typeface="Consolas" panose="020B0609020204030204" pitchFamily="49" charset="0"/>
              </a:rPr>
              <a:t>()</a:t>
            </a:r>
          </a:p>
          <a:p>
            <a:r>
              <a:rPr lang="es-ES" dirty="0"/>
              <a:t>Contar veces que aparece </a:t>
            </a:r>
            <a:r>
              <a:rPr lang="es-ES" dirty="0">
                <a:latin typeface="Consolas" panose="020B0609020204030204" pitchFamily="49" charset="0"/>
                <a:cs typeface="Consolas" panose="020B0609020204030204" pitchFamily="49" charset="0"/>
              </a:rPr>
              <a:t>&lt;elemento&gt;			</a:t>
            </a:r>
            <a:r>
              <a:rPr lang="es-ES" dirty="0" err="1">
                <a:latin typeface="Consolas" panose="020B0609020204030204" pitchFamily="49" charset="0"/>
              </a:rPr>
              <a:t>lista.count</a:t>
            </a:r>
            <a:r>
              <a:rPr lang="es-ES" dirty="0">
                <a:latin typeface="Consolas" panose="020B0609020204030204" pitchFamily="49" charset="0"/>
              </a:rPr>
              <a:t>(</a:t>
            </a:r>
            <a:r>
              <a:rPr lang="es-ES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elemento</a:t>
            </a:r>
            <a:r>
              <a:rPr lang="es-ES" dirty="0">
                <a:latin typeface="Consolas" panose="020B0609020204030204" pitchFamily="49" charset="0"/>
              </a:rPr>
              <a:t>)</a:t>
            </a:r>
          </a:p>
          <a:p>
            <a:r>
              <a:rPr lang="es-ES" dirty="0"/>
              <a:t>Índice del </a:t>
            </a:r>
            <a:r>
              <a:rPr lang="es-ES" dirty="0">
                <a:latin typeface="Consolas" panose="020B0609020204030204" pitchFamily="49" charset="0"/>
                <a:cs typeface="Consolas" panose="020B0609020204030204" pitchFamily="49" charset="0"/>
              </a:rPr>
              <a:t>&lt;elemento&gt;</a:t>
            </a:r>
            <a:r>
              <a:rPr lang="es-ES" dirty="0"/>
              <a:t>					</a:t>
            </a:r>
            <a:r>
              <a:rPr lang="es-ES" dirty="0" err="1">
                <a:latin typeface="Consolas" panose="020B0609020204030204" pitchFamily="49" charset="0"/>
              </a:rPr>
              <a:t>lista.index</a:t>
            </a:r>
            <a:r>
              <a:rPr lang="es-ES" dirty="0">
                <a:latin typeface="Consolas" panose="020B0609020204030204" pitchFamily="49" charset="0"/>
              </a:rPr>
              <a:t>(</a:t>
            </a:r>
            <a:r>
              <a:rPr lang="es-ES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elemento</a:t>
            </a:r>
            <a:r>
              <a:rPr lang="es-ES" dirty="0">
                <a:latin typeface="Consolas" panose="020B0609020204030204" pitchFamily="49" charset="0"/>
              </a:rPr>
              <a:t>)</a:t>
            </a:r>
          </a:p>
          <a:p>
            <a:r>
              <a:rPr lang="es-ES" dirty="0"/>
              <a:t>Invertir orden de elementos 					</a:t>
            </a:r>
            <a:r>
              <a:rPr lang="es-ES" dirty="0" err="1">
                <a:latin typeface="Consolas" panose="020B0609020204030204" pitchFamily="49" charset="0"/>
              </a:rPr>
              <a:t>lista.reverse</a:t>
            </a:r>
            <a:r>
              <a:rPr lang="es-ES" dirty="0">
                <a:latin typeface="Consolas" panose="020B0609020204030204" pitchFamily="49" charset="0"/>
              </a:rPr>
              <a:t>()</a:t>
            </a:r>
          </a:p>
          <a:p>
            <a:r>
              <a:rPr lang="es-ES" dirty="0"/>
              <a:t>Ordenación ascendente/descendente				</a:t>
            </a:r>
            <a:r>
              <a:rPr lang="es-ES" dirty="0" err="1">
                <a:latin typeface="Consolas" panose="020B0609020204030204" pitchFamily="49" charset="0"/>
              </a:rPr>
              <a:t>lista.sort</a:t>
            </a:r>
            <a:r>
              <a:rPr lang="es-ES" dirty="0">
                <a:latin typeface="Consolas" panose="020B0609020204030204" pitchFamily="49" charset="0"/>
              </a:rPr>
              <a:t>() / </a:t>
            </a:r>
            <a:r>
              <a:rPr lang="es-ES" dirty="0" err="1">
                <a:latin typeface="Consolas" panose="020B0609020204030204" pitchFamily="49" charset="0"/>
              </a:rPr>
              <a:t>lista.sort</a:t>
            </a:r>
            <a:r>
              <a:rPr lang="es-ES" dirty="0">
                <a:latin typeface="Consolas" panose="020B0609020204030204" pitchFamily="49" charset="0"/>
              </a:rPr>
              <a:t>(reverse=</a:t>
            </a:r>
            <a:r>
              <a:rPr lang="es-E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True</a:t>
            </a:r>
            <a:r>
              <a:rPr lang="es-ES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xmlns="" id="{96053663-16F4-02A5-EE77-FED904411A1A}"/>
              </a:ext>
            </a:extLst>
          </p:cNvPr>
          <p:cNvSpPr txBox="1"/>
          <p:nvPr/>
        </p:nvSpPr>
        <p:spPr>
          <a:xfrm>
            <a:off x="504568" y="6427113"/>
            <a:ext cx="46974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/>
              <a:t>† al final de </a:t>
            </a:r>
            <a:r>
              <a:rPr lang="es-ES" sz="1100" dirty="0">
                <a:latin typeface="Consolas" panose="020B0609020204030204" pitchFamily="49" charset="0"/>
                <a:cs typeface="Consolas" panose="020B0609020204030204" pitchFamily="49" charset="0"/>
              </a:rPr>
              <a:t>lista</a:t>
            </a:r>
          </a:p>
        </p:txBody>
      </p:sp>
    </p:spTree>
    <p:extLst>
      <p:ext uri="{BB962C8B-B14F-4D97-AF65-F5344CB8AC3E}">
        <p14:creationId xmlns:p14="http://schemas.microsoft.com/office/powerpoint/2010/main" val="2816402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E40DE600-2F07-4AA3-8ADE-6DDBB83161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84173" y="157981"/>
            <a:ext cx="4854898" cy="258153"/>
          </a:xfrm>
        </p:spPr>
        <p:txBody>
          <a:bodyPr>
            <a:normAutofit/>
          </a:bodyPr>
          <a:lstStyle/>
          <a:p>
            <a:r>
              <a:rPr lang="es-ES" sz="900" dirty="0">
                <a:solidFill>
                  <a:schemeClr val="tx2"/>
                </a:solidFill>
                <a:latin typeface="Arial Rounded MT Bold" panose="020F0704030504030204" pitchFamily="34" charset="0"/>
              </a:rPr>
              <a:t>ESTRUCTURAS DE DATOS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FCC94-4745-410C-B18E-20525921026C}" type="slidenum">
              <a:rPr lang="es-ES" smtClean="0"/>
              <a:t>9</a:t>
            </a:fld>
            <a:endParaRPr lang="es-ES" dirty="0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xmlns="" id="{8055EBCF-4956-4E51-B84C-A8B6AC788EAC}"/>
              </a:ext>
            </a:extLst>
          </p:cNvPr>
          <p:cNvSpPr txBox="1"/>
          <p:nvPr/>
        </p:nvSpPr>
        <p:spPr>
          <a:xfrm>
            <a:off x="504568" y="627925"/>
            <a:ext cx="4074449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2"/>
                </a:solidFill>
                <a:latin typeface="Arial Rounded MT Bold" panose="020F0704030504030204" pitchFamily="34" charset="0"/>
              </a:rPr>
              <a:t>CREAR LISTAS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>
              <a:solidFill>
                <a:schemeClr val="tx2"/>
              </a:solidFill>
              <a:latin typeface="Arial Rounded MT Bold" panose="020F07040305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>
              <a:solidFill>
                <a:schemeClr val="tx2"/>
              </a:solidFill>
              <a:latin typeface="Arial Rounded MT Bold" panose="020F07040305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>
              <a:solidFill>
                <a:schemeClr val="tx2"/>
              </a:solidFill>
              <a:latin typeface="Arial Rounded MT Bold" panose="020F07040305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>
              <a:solidFill>
                <a:schemeClr val="tx2"/>
              </a:solidFill>
              <a:latin typeface="Arial Rounded MT Bold" panose="020F07040305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>
              <a:solidFill>
                <a:schemeClr val="tx2"/>
              </a:solidFill>
              <a:latin typeface="Arial Rounded MT Bold" panose="020F07040305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>
              <a:solidFill>
                <a:schemeClr val="tx2"/>
              </a:solidFill>
              <a:latin typeface="Arial Rounded MT Bold" panose="020F07040305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>
              <a:solidFill>
                <a:schemeClr val="tx2"/>
              </a:solidFill>
              <a:latin typeface="Arial Rounded MT Bold" panose="020F07040305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>
              <a:solidFill>
                <a:schemeClr val="tx2"/>
              </a:solidFill>
              <a:latin typeface="Arial Rounded MT Bold" panose="020F07040305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>
              <a:solidFill>
                <a:schemeClr val="tx2"/>
              </a:solidFill>
              <a:latin typeface="Arial Rounded MT Bold" panose="020F07040305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>
              <a:solidFill>
                <a:schemeClr val="tx2"/>
              </a:solidFill>
              <a:latin typeface="Arial Rounded MT Bold" panose="020F07040305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>
              <a:solidFill>
                <a:schemeClr val="tx2"/>
              </a:solidFill>
              <a:latin typeface="Arial Rounded MT Bold" panose="020F07040305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>
              <a:solidFill>
                <a:schemeClr val="tx2"/>
              </a:solidFill>
              <a:latin typeface="Arial Rounded MT Bold" panose="020F07040305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2"/>
                </a:solidFill>
                <a:latin typeface="Arial Rounded MT Bold" panose="020F0704030504030204" pitchFamily="34" charset="0"/>
              </a:rPr>
              <a:t>ENTRADA LISTA POR TECLADO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xmlns="" id="{5672A6CF-7691-F0EF-9277-541AD2F6B2C9}"/>
              </a:ext>
            </a:extLst>
          </p:cNvPr>
          <p:cNvSpPr txBox="1"/>
          <p:nvPr/>
        </p:nvSpPr>
        <p:spPr>
          <a:xfrm>
            <a:off x="1036552" y="1107098"/>
            <a:ext cx="3393878" cy="1569660"/>
          </a:xfrm>
          <a:prstGeom prst="rect">
            <a:avLst/>
          </a:prstGeom>
          <a:solidFill>
            <a:srgbClr val="19232D"/>
          </a:solidFill>
          <a:ln w="3810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s-ES" sz="1600" i="1" dirty="0">
                <a:solidFill>
                  <a:srgbClr val="999999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 Crear lista de cuadrados</a:t>
            </a:r>
          </a:p>
          <a:p>
            <a:r>
              <a:rPr lang="pt-B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N = </a:t>
            </a:r>
            <a:r>
              <a:rPr lang="pt-BR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7</a:t>
            </a:r>
            <a:endParaRPr lang="pt-BR" sz="1600" dirty="0">
              <a:solidFill>
                <a:srgbClr val="FFFFFF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pt-BR" sz="1600" dirty="0" err="1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cuadrados</a:t>
            </a:r>
            <a:r>
              <a:rPr lang="pt-B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= [</a:t>
            </a:r>
            <a:r>
              <a:rPr lang="pt-BR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0</a:t>
            </a:r>
            <a:r>
              <a:rPr lang="pt-B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 * N</a:t>
            </a:r>
          </a:p>
          <a:p>
            <a:r>
              <a:rPr lang="pt-BR" sz="1600" dirty="0">
                <a:solidFill>
                  <a:srgbClr val="C670E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for</a:t>
            </a:r>
            <a:r>
              <a:rPr lang="pt-B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i </a:t>
            </a:r>
            <a:r>
              <a:rPr lang="pt-BR" sz="1600" dirty="0">
                <a:solidFill>
                  <a:srgbClr val="C670E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in</a:t>
            </a:r>
            <a:r>
              <a:rPr lang="pt-B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pt-BR" sz="1600" dirty="0">
                <a:solidFill>
                  <a:srgbClr val="FAB16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range</a:t>
            </a:r>
            <a:r>
              <a:rPr lang="pt-B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(N):</a:t>
            </a:r>
          </a:p>
          <a:p>
            <a:r>
              <a:rPr lang="pt-B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</a:t>
            </a:r>
            <a:r>
              <a:rPr lang="pt-BR" sz="1600" dirty="0" err="1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cuadrados</a:t>
            </a:r>
            <a:r>
              <a:rPr lang="pt-B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[i] = i ** </a:t>
            </a:r>
            <a:r>
              <a:rPr lang="pt-BR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</a:t>
            </a:r>
          </a:p>
          <a:p>
            <a:r>
              <a:rPr lang="pt-BR" sz="1600" dirty="0">
                <a:solidFill>
                  <a:srgbClr val="FAB16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pt-B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pt-BR" sz="1600" dirty="0" err="1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cuadrados</a:t>
            </a:r>
            <a:r>
              <a:rPr lang="pt-B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 </a:t>
            </a:r>
            <a:endParaRPr lang="es-ES" sz="1600" dirty="0">
              <a:solidFill>
                <a:srgbClr val="FFFFFF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xmlns="" id="{EA6F9969-F030-EBD1-F26D-EFDE396CE6C8}"/>
              </a:ext>
            </a:extLst>
          </p:cNvPr>
          <p:cNvSpPr txBox="1"/>
          <p:nvPr/>
        </p:nvSpPr>
        <p:spPr>
          <a:xfrm>
            <a:off x="4614556" y="1745658"/>
            <a:ext cx="3147015" cy="338554"/>
          </a:xfrm>
          <a:prstGeom prst="rect">
            <a:avLst/>
          </a:prstGeom>
          <a:solidFill>
            <a:srgbClr val="19232D"/>
          </a:solidFill>
          <a:ln w="3810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s-ES" sz="1600" i="1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[0, 1, 4, 9, 16, 25, 36]</a:t>
            </a:r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xmlns="" id="{2B16824F-5735-7FAC-882C-F500AA36503B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3571336" y="980988"/>
            <a:ext cx="1604122" cy="771560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xmlns="" id="{25288AD7-0901-F0E6-0EB1-A75D2CDF0500}"/>
              </a:ext>
            </a:extLst>
          </p:cNvPr>
          <p:cNvSpPr txBox="1"/>
          <p:nvPr/>
        </p:nvSpPr>
        <p:spPr>
          <a:xfrm>
            <a:off x="5175458" y="688600"/>
            <a:ext cx="4875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600" dirty="0">
                <a:solidFill>
                  <a:schemeClr val="tx2"/>
                </a:solidFill>
              </a:rPr>
              <a:t>Necesario inicializar la lista con ceros, por ejemplo, para poder asignar elementos a la lista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xmlns="" id="{A9A41760-BB97-4249-C297-EA0E771265E5}"/>
              </a:ext>
            </a:extLst>
          </p:cNvPr>
          <p:cNvSpPr txBox="1"/>
          <p:nvPr/>
        </p:nvSpPr>
        <p:spPr>
          <a:xfrm>
            <a:off x="1036551" y="2798572"/>
            <a:ext cx="4998484" cy="1077218"/>
          </a:xfrm>
          <a:prstGeom prst="rect">
            <a:avLst/>
          </a:prstGeom>
          <a:solidFill>
            <a:srgbClr val="19232D"/>
          </a:solidFill>
          <a:ln w="3810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s-ES" sz="1600" i="1" dirty="0">
                <a:solidFill>
                  <a:srgbClr val="999999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 Crear lista de cuadrados</a:t>
            </a:r>
          </a:p>
          <a:p>
            <a:r>
              <a:rPr lang="pt-B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N = </a:t>
            </a:r>
            <a:r>
              <a:rPr lang="pt-BR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7</a:t>
            </a:r>
            <a:endParaRPr lang="pt-BR" sz="1600" dirty="0">
              <a:solidFill>
                <a:srgbClr val="FFFFFF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pt-BR" sz="1600" dirty="0" err="1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cuadrados</a:t>
            </a:r>
            <a:r>
              <a:rPr lang="pt-B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= [i ** </a:t>
            </a:r>
            <a:r>
              <a:rPr lang="pt-BR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 </a:t>
            </a:r>
            <a:r>
              <a:rPr lang="pt-BR" sz="1600" dirty="0">
                <a:solidFill>
                  <a:srgbClr val="C670E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for</a:t>
            </a:r>
            <a:r>
              <a:rPr lang="pt-B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i </a:t>
            </a:r>
            <a:r>
              <a:rPr lang="pt-BR" sz="1600" dirty="0">
                <a:solidFill>
                  <a:srgbClr val="C670E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in</a:t>
            </a:r>
            <a:r>
              <a:rPr lang="pt-B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pt-BR" sz="1600" dirty="0">
                <a:solidFill>
                  <a:srgbClr val="FAB16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range</a:t>
            </a:r>
            <a:r>
              <a:rPr lang="pt-B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(N)]</a:t>
            </a:r>
            <a:endParaRPr lang="pt-BR" sz="1600" dirty="0">
              <a:solidFill>
                <a:srgbClr val="FAED5C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pt-BR" sz="1600" dirty="0">
                <a:solidFill>
                  <a:srgbClr val="FAB16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pt-B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pt-BR" sz="1600" dirty="0" err="1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cuadrados</a:t>
            </a:r>
            <a:r>
              <a:rPr lang="pt-B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 </a:t>
            </a:r>
            <a:endParaRPr lang="es-ES" sz="1600" dirty="0">
              <a:solidFill>
                <a:srgbClr val="FFFFFF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xmlns="" id="{56F48596-D27A-C7D8-6176-3FEC1EBE9DC0}"/>
              </a:ext>
            </a:extLst>
          </p:cNvPr>
          <p:cNvSpPr txBox="1"/>
          <p:nvPr/>
        </p:nvSpPr>
        <p:spPr>
          <a:xfrm>
            <a:off x="6219432" y="3167904"/>
            <a:ext cx="3147015" cy="338554"/>
          </a:xfrm>
          <a:prstGeom prst="rect">
            <a:avLst/>
          </a:prstGeom>
          <a:solidFill>
            <a:srgbClr val="19232D"/>
          </a:solidFill>
          <a:ln w="3810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s-ES" sz="1600" i="1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[0, 1, 4, 9, 16, 25, 36]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xmlns="" id="{C43E6E9F-4105-FA0B-9B41-2F0A7BFB7854}"/>
              </a:ext>
            </a:extLst>
          </p:cNvPr>
          <p:cNvSpPr txBox="1"/>
          <p:nvPr/>
        </p:nvSpPr>
        <p:spPr>
          <a:xfrm>
            <a:off x="1036551" y="4703437"/>
            <a:ext cx="5615640" cy="1815882"/>
          </a:xfrm>
          <a:prstGeom prst="rect">
            <a:avLst/>
          </a:prstGeom>
          <a:solidFill>
            <a:srgbClr val="19232D"/>
          </a:solidFill>
          <a:ln w="3810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s-ES" sz="1600" i="1" dirty="0">
                <a:solidFill>
                  <a:srgbClr val="999999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 Entrada de lista</a:t>
            </a:r>
          </a:p>
          <a:p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datos = </a:t>
            </a:r>
            <a:r>
              <a:rPr lang="es-ES" sz="1600" dirty="0">
                <a:solidFill>
                  <a:srgbClr val="FAB16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input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s-ES" sz="1600" i="1" dirty="0">
                <a:solidFill>
                  <a:srgbClr val="B0E68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"Dame los números: "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).</a:t>
            </a:r>
            <a:r>
              <a:rPr lang="es-ES" sz="1600" dirty="0" err="1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split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()</a:t>
            </a:r>
          </a:p>
          <a:p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media = 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0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.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0</a:t>
            </a:r>
          </a:p>
          <a:p>
            <a:r>
              <a:rPr lang="es-ES" sz="1600" dirty="0" err="1">
                <a:solidFill>
                  <a:srgbClr val="C670E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for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numero </a:t>
            </a:r>
            <a:r>
              <a:rPr lang="es-ES" sz="1600" dirty="0">
                <a:solidFill>
                  <a:srgbClr val="C670E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in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datos:</a:t>
            </a:r>
          </a:p>
          <a:p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media += </a:t>
            </a:r>
            <a:r>
              <a:rPr lang="es-ES" sz="1600" dirty="0" err="1">
                <a:solidFill>
                  <a:srgbClr val="FAB16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float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(numero)</a:t>
            </a:r>
          </a:p>
          <a:p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media /= </a:t>
            </a:r>
            <a:r>
              <a:rPr lang="es-ES" sz="1600" dirty="0" err="1">
                <a:solidFill>
                  <a:srgbClr val="FAB16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len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(datos)</a:t>
            </a:r>
          </a:p>
          <a:p>
            <a:r>
              <a:rPr lang="es-ES" sz="1600" dirty="0" err="1">
                <a:solidFill>
                  <a:srgbClr val="FAB16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s-ES" sz="1600" dirty="0">
                <a:solidFill>
                  <a:srgbClr val="B0E68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</a:t>
            </a:r>
            <a:r>
              <a:rPr lang="es-ES" sz="1600" i="1" dirty="0">
                <a:solidFill>
                  <a:srgbClr val="B0E68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La media de los números es: "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,media)</a:t>
            </a:r>
            <a:endParaRPr lang="pt-BR" sz="1600" dirty="0">
              <a:solidFill>
                <a:srgbClr val="FFFFFF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xmlns="" id="{2C8C0DBE-09CA-AE51-50BB-E14D06081998}"/>
              </a:ext>
            </a:extLst>
          </p:cNvPr>
          <p:cNvSpPr txBox="1"/>
          <p:nvPr/>
        </p:nvSpPr>
        <p:spPr>
          <a:xfrm>
            <a:off x="6871158" y="5318990"/>
            <a:ext cx="4134465" cy="584775"/>
          </a:xfrm>
          <a:prstGeom prst="rect">
            <a:avLst/>
          </a:prstGeom>
          <a:solidFill>
            <a:srgbClr val="19232D"/>
          </a:solidFill>
          <a:ln w="3810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s-ES" sz="1600" i="1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Dame los números: 1 2 3 4</a:t>
            </a:r>
          </a:p>
          <a:p>
            <a:r>
              <a:rPr lang="es-ES" sz="1600" i="1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La media de los números es:  2.5</a:t>
            </a:r>
          </a:p>
        </p:txBody>
      </p: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xmlns="" id="{85A56F25-BF13-B18D-7134-B22F5356C8DB}"/>
              </a:ext>
            </a:extLst>
          </p:cNvPr>
          <p:cNvCxnSpPr>
            <a:cxnSpLocks/>
            <a:endCxn id="25" idx="1"/>
          </p:cNvCxnSpPr>
          <p:nvPr/>
        </p:nvCxnSpPr>
        <p:spPr>
          <a:xfrm flipV="1">
            <a:off x="6401477" y="4598243"/>
            <a:ext cx="971110" cy="508595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uadroTexto 24">
            <a:extLst>
              <a:ext uri="{FF2B5EF4-FFF2-40B4-BE49-F238E27FC236}">
                <a16:creationId xmlns:a16="http://schemas.microsoft.com/office/drawing/2014/main" xmlns="" id="{556F77FE-BD5B-CF59-5640-0595DE58854D}"/>
              </a:ext>
            </a:extLst>
          </p:cNvPr>
          <p:cNvSpPr txBox="1"/>
          <p:nvPr/>
        </p:nvSpPr>
        <p:spPr>
          <a:xfrm>
            <a:off x="7372587" y="4428966"/>
            <a:ext cx="38412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600" dirty="0">
                <a:solidFill>
                  <a:schemeClr val="tx2"/>
                </a:solidFill>
              </a:rPr>
              <a:t>Los elementos de </a:t>
            </a:r>
            <a:r>
              <a:rPr lang="es-ES" sz="1600" dirty="0">
                <a:solidFill>
                  <a:schemeClr val="tx2"/>
                </a:solidFill>
                <a:latin typeface="Consolas" panose="020B0609020204030204" pitchFamily="49" charset="0"/>
              </a:rPr>
              <a:t>datos</a:t>
            </a:r>
            <a:r>
              <a:rPr lang="es-ES" sz="1600" dirty="0">
                <a:solidFill>
                  <a:schemeClr val="tx2"/>
                </a:solidFill>
              </a:rPr>
              <a:t> son de tipo </a:t>
            </a:r>
            <a:r>
              <a:rPr lang="es-ES" sz="1600" dirty="0">
                <a:solidFill>
                  <a:srgbClr val="002060"/>
                </a:solidFill>
                <a:latin typeface="Consolas" panose="020B0609020204030204" pitchFamily="49" charset="0"/>
              </a:rPr>
              <a:t>&lt;</a:t>
            </a:r>
            <a:r>
              <a:rPr lang="es-ES" sz="1600" dirty="0" err="1">
                <a:solidFill>
                  <a:srgbClr val="002060"/>
                </a:solidFill>
                <a:latin typeface="Consolas" panose="020B0609020204030204" pitchFamily="49" charset="0"/>
              </a:rPr>
              <a:t>str</a:t>
            </a:r>
            <a:r>
              <a:rPr lang="es-ES" sz="1600" dirty="0">
                <a:solidFill>
                  <a:srgbClr val="002060"/>
                </a:solidFill>
                <a:latin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7925546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46A4581EECA194894DC492FB001E395" ma:contentTypeVersion="4" ma:contentTypeDescription="Create a new document." ma:contentTypeScope="" ma:versionID="dda3882893707bc253b403ce6fd982d1">
  <xsd:schema xmlns:xsd="http://www.w3.org/2001/XMLSchema" xmlns:xs="http://www.w3.org/2001/XMLSchema" xmlns:p="http://schemas.microsoft.com/office/2006/metadata/properties" xmlns:ns2="7b0348f0-faff-4a1e-bcb0-444c6f3e4e78" targetNamespace="http://schemas.microsoft.com/office/2006/metadata/properties" ma:root="true" ma:fieldsID="cff3cc4b238879a264e8489625520644" ns2:_="">
    <xsd:import namespace="7b0348f0-faff-4a1e-bcb0-444c6f3e4e7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0348f0-faff-4a1e-bcb0-444c6f3e4e7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A968AE3-AEE0-4A9E-B05B-8CA3600C885E}">
  <ds:schemaRefs>
    <ds:schemaRef ds:uri="http://purl.org/dc/terms/"/>
    <ds:schemaRef ds:uri="http://schemas.microsoft.com/office/2006/documentManagement/types"/>
    <ds:schemaRef ds:uri="http://purl.org/dc/dcmitype/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www.w3.org/XML/1998/namespace"/>
    <ds:schemaRef ds:uri="http://schemas.microsoft.com/office/infopath/2007/PartnerControls"/>
    <ds:schemaRef ds:uri="7b0348f0-faff-4a1e-bcb0-444c6f3e4e78"/>
  </ds:schemaRefs>
</ds:datastoreItem>
</file>

<file path=customXml/itemProps2.xml><?xml version="1.0" encoding="utf-8"?>
<ds:datastoreItem xmlns:ds="http://schemas.openxmlformats.org/officeDocument/2006/customXml" ds:itemID="{0F21420C-DA56-4A03-88E6-00B7F24FD92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736CA7E-7C9C-41D3-B9C8-C11045297C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b0348f0-faff-4a1e-bcb0-444c6f3e4e7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1340</TotalTime>
  <Words>2125</Words>
  <Application>Microsoft Office PowerPoint</Application>
  <PresentationFormat>Panorámica</PresentationFormat>
  <Paragraphs>366</Paragraphs>
  <Slides>13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12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26" baseType="lpstr">
      <vt:lpstr>Arial</vt:lpstr>
      <vt:lpstr>Arial (cuerpo)</vt:lpstr>
      <vt:lpstr>Arial (Titulos)</vt:lpstr>
      <vt:lpstr>Arial Rounded MT Bold</vt:lpstr>
      <vt:lpstr>Calibri</vt:lpstr>
      <vt:lpstr>Calibri Light</vt:lpstr>
      <vt:lpstr>Cambria Math</vt:lpstr>
      <vt:lpstr>Consolas</vt:lpstr>
      <vt:lpstr>Courier New</vt:lpstr>
      <vt:lpstr>DejaVu Sans Mono</vt:lpstr>
      <vt:lpstr>Segoe UI</vt:lpstr>
      <vt:lpstr>Wingdings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Javier de Vicente</dc:creator>
  <cp:lastModifiedBy>Cuenta Microsoft</cp:lastModifiedBy>
  <cp:revision>101</cp:revision>
  <dcterms:created xsi:type="dcterms:W3CDTF">2022-07-21T07:14:48Z</dcterms:created>
  <dcterms:modified xsi:type="dcterms:W3CDTF">2022-11-06T17:02:44Z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0x010100046A4581EECA194894DC492FB001E395</vt:lpwstr>
  </property>
</Properties>
</file>