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0E15-2CAB-4B81-BEB7-194F6324DF7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627C8-59B1-458B-A204-CDED4DA826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9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2458-CEFD-42B7-9616-5D4D5074C026}" type="datetime1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8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A50D-3ACD-4152-991D-78746498AA40}" type="datetime1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52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1D93-B118-4678-8E02-86BAC557F27D}" type="datetime1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7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6098-E66D-46BA-B6BC-03B50DA81C3D}" type="datetime1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5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CF22-1614-45B4-9532-0412805859BB}" type="datetime1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D97D-160F-411A-BE98-4751D6158633}" type="datetime1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0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B53F-A363-4A89-AD90-438A59D87DCC}" type="datetime1">
              <a:rPr lang="es-ES" smtClean="0"/>
              <a:t>29/11/2022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8758-970C-477E-93D8-1024D904107E}" type="datetime1">
              <a:rPr lang="es-ES" smtClean="0"/>
              <a:t>29/11/2022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7918-CD85-4B06-99D4-C926999A5304}" type="datetime1">
              <a:rPr lang="es-ES" smtClean="0"/>
              <a:t>29/11/2022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8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341C-D44D-4AD0-B9EB-1AAF4526FDDD}" type="datetime1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8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1E1C-0AD4-4BB2-BCE1-0FB474E626C7}" type="datetime1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595B-C983-469F-B996-183BC036E6F7}" type="datetime1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8D4A-6B42-448C-BC8C-5448846D09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3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daconmascotas.com/por-que-las-hormigas-caminan-en-fila-india-aqui-esta-la-verdad/" TargetMode="External"/><Relationship Id="rId2" Type="http://schemas.openxmlformats.org/officeDocument/2006/relationships/hyperlink" Target="https://www.investigacionyciencia.es/blogs/medicina-y-biologia/106/posts/el-comportamiento-de-bandada-en-las-aves-182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jadesignengineeringblog.academy/2017/11/10/comportamiento-humano-en-incendios-2-premisas-important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/>
                </a:solidFill>
                <a:latin typeface="Arial (Titulos)"/>
              </a:rPr>
              <a:t>Comportamiento Emergente</a:t>
            </a:r>
            <a:endParaRPr lang="es-ES" sz="4000" dirty="0">
              <a:solidFill>
                <a:schemeClr val="tx2"/>
              </a:solidFill>
              <a:latin typeface="Arial (Titulos)"/>
            </a:endParaRPr>
          </a:p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El Juego de la Vida de </a:t>
            </a:r>
            <a:r>
              <a:rPr lang="es-ES" sz="4000" dirty="0" err="1">
                <a:solidFill>
                  <a:schemeClr val="tx2"/>
                </a:solidFill>
                <a:latin typeface="Arial (Titulos)"/>
              </a:rPr>
              <a:t>Conway</a:t>
            </a:r>
            <a:endParaRPr lang="es-ES" sz="4000" dirty="0">
              <a:solidFill>
                <a:schemeClr val="tx2"/>
              </a:solidFill>
              <a:latin typeface="Arial (Titulos)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6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B8C4-B27F-A587-BDA8-D77F379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[1] </a:t>
            </a:r>
            <a:r>
              <a:rPr lang="es-ES" sz="1600" dirty="0">
                <a:hlinkClick r:id="rId2"/>
              </a:rPr>
              <a:t>https://www.investigacionyciencia.es/blogs/medicina-y-biologia/106/posts/el-comportamiento-de-bandada-en-las-aves-18226</a:t>
            </a:r>
            <a:endParaRPr lang="es-ES" sz="16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[2] </a:t>
            </a: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  <a:hlinkClick r:id="rId3"/>
              </a:rPr>
              <a:t>https://vidaconmascotas.com/por-que-las-hormigas-caminan-en-fila-india-aqui-esta-la-verdad/</a:t>
            </a:r>
            <a:endParaRPr lang="es-ES" sz="16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[3] </a:t>
            </a: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  <a:hlinkClick r:id="rId4"/>
              </a:rPr>
              <a:t>https://bajadesignengineeringblog.academy/2017/11/10/comportamiento-humano-en-incendios-2-premisas-importantes/</a:t>
            </a:r>
            <a:endParaRPr lang="es-ES" sz="16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[4]</a:t>
            </a:r>
            <a:r>
              <a:rPr lang="en-U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 Wolfram, S. (1983). Statistical mechanics of cellular automata. </a:t>
            </a:r>
            <a:r>
              <a:rPr lang="en-US" sz="1600" i="1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Rev. Mod. Phys. </a:t>
            </a:r>
            <a:r>
              <a:rPr lang="en-U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55: 601-644.</a:t>
            </a:r>
            <a:endParaRPr lang="es-ES" sz="16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[5] </a:t>
            </a:r>
            <a:r>
              <a:rPr lang="en-U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Gardner, Martin (1970). Mathematical Games: The fantastic combinations of John Conway's new solitaire game "Life". </a:t>
            </a:r>
            <a:r>
              <a:rPr lang="en-US" sz="1600" i="1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Scientific American </a:t>
            </a:r>
            <a:r>
              <a:rPr lang="en-US" sz="1600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223: 120-123.</a:t>
            </a:r>
            <a:endParaRPr lang="es-ES" sz="16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Referencias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B8C4-B27F-A587-BDA8-D77F379E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Introducción</a:t>
            </a:r>
          </a:p>
          <a:p>
            <a:pPr marL="0" indent="0">
              <a:buNone/>
            </a:pPr>
            <a:r>
              <a:rPr lang="es-ES" b="1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Algoritmo y código</a:t>
            </a:r>
          </a:p>
          <a:p>
            <a:pPr marL="0" indent="0">
              <a:buNone/>
            </a:pPr>
            <a:r>
              <a:rPr lang="es-ES" b="1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Validación y resultados</a:t>
            </a:r>
          </a:p>
          <a:p>
            <a:pPr marL="0" indent="0">
              <a:buNone/>
            </a:pPr>
            <a:r>
              <a:rPr lang="es-ES" b="1" dirty="0">
                <a:latin typeface="Calibri (cuerpo)"/>
                <a:ea typeface="CMU Serif" panose="02000603000000000000" pitchFamily="2" charset="0"/>
                <a:cs typeface="CMU Serif" panose="02000603000000000000" pitchFamily="2" charset="0"/>
              </a:rPr>
              <a:t>Conclusiones</a:t>
            </a:r>
            <a:endParaRPr lang="es-ES" sz="18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Índice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8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B8C4-B27F-A587-BDA8-D77F379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994"/>
            <a:ext cx="4506911" cy="44622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b="1" dirty="0"/>
              <a:t>Comportamiento Emergente: </a:t>
            </a:r>
            <a:r>
              <a:rPr lang="es-ES" sz="1800" i="1" dirty="0"/>
              <a:t>”Se trata de aquel comportamiento complejo, o que da la impresión de inteligencia, que aparece espontáneamente y de forma imprevista, como consecuencia de una serie de acciones simples.”</a:t>
            </a:r>
          </a:p>
          <a:p>
            <a:pPr marL="0" indent="0" algn="just">
              <a:buNone/>
            </a:pPr>
            <a:endParaRPr lang="es-ES" sz="1200" dirty="0">
              <a:latin typeface="Calibri (cuerpo)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Introducción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El comportamiento de bandada en las aves | El baúl de Humboldt | SciLogs |  Investigación y Cienc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1" y="1244994"/>
            <a:ext cx="6739467" cy="210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345111" y="3351077"/>
            <a:ext cx="6739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Figura 1. Bandada de aves [1]</a:t>
            </a:r>
          </a:p>
        </p:txBody>
      </p:sp>
      <p:pic>
        <p:nvPicPr>
          <p:cNvPr id="1028" name="Picture 4 1" descr="https://upload.wikimedia.org/wikipedia/commons/9/9d/CA_rule30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1296"/>
            <a:ext cx="4212166" cy="210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que las hormigas caminan en fi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7" y="3477047"/>
            <a:ext cx="4132791" cy="27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951787" y="6230380"/>
            <a:ext cx="41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Figura 2. Hormigas en búsqueda de comida [2]</a:t>
            </a:r>
          </a:p>
        </p:txBody>
      </p:sp>
      <p:pic>
        <p:nvPicPr>
          <p:cNvPr id="1032" name="Picture 8" descr="https://i0.wp.com/bajadesignengineeringblog.academy/wp-content/uploads/2017/11/humano-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66" y="4564278"/>
            <a:ext cx="37338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4212167" y="6507379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Figura 3. Comportamiento humano en incendios [3]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0" y="6507379"/>
            <a:ext cx="4212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Figura 4. Autómata celular regla 30 [4]</a:t>
            </a:r>
          </a:p>
        </p:txBody>
      </p:sp>
      <p:pic>
        <p:nvPicPr>
          <p:cNvPr id="9" name="Imagen 8" descr="\documentclass{article}&#10;\usepackage{amsmath}&#10;\usepackage{mathtools}&#10;\pagestyle{empty}&#10;\begin{document}&#10;&#10;\begin{align*}&#10;\begin{dcases}&#10;x(t+\Delta t) = f(x(t)), &amp; \forall t\geq 0 \\&#10;x(0)\enskip \text{dado}&#10;\end{d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06" y="3127261"/>
            <a:ext cx="3340699" cy="7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B8C4-B27F-A587-BDA8-D77F379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61"/>
            <a:ext cx="56726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b="1" dirty="0"/>
              <a:t>El Juego de la Vida: </a:t>
            </a:r>
            <a:r>
              <a:rPr lang="es-ES" sz="1800" dirty="0"/>
              <a:t>autómata celular diseñado por el matemático británico John </a:t>
            </a:r>
            <a:r>
              <a:rPr lang="es-ES" sz="1800" dirty="0" err="1"/>
              <a:t>Horton</a:t>
            </a:r>
            <a:r>
              <a:rPr lang="es-ES" sz="1800" dirty="0"/>
              <a:t> </a:t>
            </a:r>
            <a:r>
              <a:rPr lang="es-ES" sz="1800" dirty="0" err="1"/>
              <a:t>Conway</a:t>
            </a:r>
            <a:r>
              <a:rPr lang="es-ES" sz="1800" dirty="0"/>
              <a:t> en 1970</a:t>
            </a:r>
          </a:p>
          <a:p>
            <a:pPr algn="just"/>
            <a:r>
              <a:rPr lang="es-ES" sz="1800" dirty="0"/>
              <a:t>Juego de cero jugadores</a:t>
            </a:r>
          </a:p>
          <a:p>
            <a:pPr algn="just"/>
            <a:r>
              <a:rPr lang="es-ES" sz="1800" dirty="0"/>
              <a:t>El tablero del juego es una malla formada por cuadrados denominados células</a:t>
            </a:r>
          </a:p>
          <a:p>
            <a:pPr algn="just"/>
            <a:r>
              <a:rPr lang="es-ES" sz="1800" dirty="0"/>
              <a:t>Cada célula tiene células vecinas de su </a:t>
            </a:r>
            <a:r>
              <a:rPr lang="es-ES" sz="1800" dirty="0" err="1"/>
              <a:t>alrrededor</a:t>
            </a:r>
            <a:r>
              <a:rPr lang="es-ES" sz="1800" dirty="0"/>
              <a:t> </a:t>
            </a:r>
          </a:p>
          <a:p>
            <a:pPr algn="just"/>
            <a:r>
              <a:rPr lang="es-ES" sz="1800" dirty="0"/>
              <a:t>Las células tienen dos estados: “vivas” o “muertas”</a:t>
            </a:r>
          </a:p>
          <a:p>
            <a:pPr algn="just"/>
            <a:r>
              <a:rPr lang="es-ES" sz="1800" dirty="0"/>
              <a:t>El estado de las células evoluciona en tiempos discretos</a:t>
            </a:r>
          </a:p>
          <a:p>
            <a:pPr algn="just"/>
            <a:r>
              <a:rPr lang="es-ES" sz="1800" dirty="0"/>
              <a:t>Cada célula sigue la siguientes reglas: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800" dirty="0"/>
              <a:t>Una célula muerta con exactamente 3 células vecinas vivas “nace”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800" dirty="0"/>
              <a:t>Una célula viva con 2 o 3 células vivas sigue viva, en otro caso muere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Introducción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4</a:t>
            </a:fld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781800" y="392761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Figura 5. El Juego de la vida de </a:t>
            </a:r>
            <a:r>
              <a:rPr lang="es-ES" sz="1200" dirty="0" err="1"/>
              <a:t>Conway</a:t>
            </a:r>
            <a:r>
              <a:rPr lang="es-ES" sz="1200" dirty="0"/>
              <a:t> [5]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35586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BB8C4-B27F-A587-BDA8-D77F379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001"/>
            <a:ext cx="5537200" cy="5517474"/>
          </a:xfrm>
        </p:spPr>
        <p:txBody>
          <a:bodyPr numCol="1">
            <a:noAutofit/>
          </a:bodyPr>
          <a:lstStyle/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GENERACIONES: número de generaciones 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N,M: tamaño del tablero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/* 0: célula muerta; 1: célula viva */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s-ES" sz="1600" dirty="0">
                <a:latin typeface="MaplePi" panose="02000500070000020004" pitchFamily="2" charset="0"/>
                <a:cs typeface="Consolas" panose="020B0609020204030204" pitchFamily="49" charset="0"/>
              </a:rPr>
              <a:t>"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SymbolPi" panose="02000500070000020004" pitchFamily="2" charset="0"/>
                <a:cs typeface="Consolas" panose="020B0609020204030204" pitchFamily="49" charset="0"/>
              </a:rPr>
              <a:t>Î</a:t>
            </a:r>
            <a:r>
              <a:rPr lang="es-ES" sz="1600" dirty="0"/>
              <a:t> </a:t>
            </a:r>
            <a:r>
              <a:rPr lang="es-ES" sz="1600" dirty="0">
                <a:latin typeface="Colonna MT" panose="04020805060202030203" pitchFamily="82" charset="0"/>
                <a:cs typeface="Arial" panose="020B0604020202020204" pitchFamily="34" charset="0"/>
              </a:rPr>
              <a:t>D</a:t>
            </a:r>
            <a:r>
              <a:rPr lang="es-ES" sz="1600" dirty="0"/>
              <a:t> 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s-ES" sz="1600" dirty="0">
                <a:latin typeface="MaplePi" panose="02000500070000020004" pitchFamily="2" charset="0"/>
                <a:cs typeface="Consolas" panose="020B0609020204030204" pitchFamily="49" charset="0"/>
              </a:rPr>
              <a:t>"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MaplePi" panose="02000500070000020004" pitchFamily="2" charset="0"/>
                <a:cs typeface="Consolas" panose="020B0609020204030204" pitchFamily="49" charset="0"/>
              </a:rPr>
              <a:t>Î </a:t>
            </a:r>
            <a:r>
              <a:rPr lang="es-ES" sz="1600" dirty="0">
                <a:latin typeface="Colonna MT" panose="04020805060202030203" pitchFamily="82" charset="0"/>
                <a:cs typeface="Arial" panose="020B0604020202020204" pitchFamily="34" charset="0"/>
              </a:rPr>
              <a:t>V</a:t>
            </a:r>
            <a:r>
              <a:rPr lang="es-ES" sz="1600" dirty="0"/>
              <a:t> 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generacion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0,GENERACIONES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1,N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1,M 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es-E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s-E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s-ES" sz="16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s-E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adj(T)</a:t>
            </a:r>
            <a:r>
              <a:rPr lang="es-ES" sz="16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es-E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s-ES" sz="16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 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endParaRPr lang="es-E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s-E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da-DK" sz="1600" baseline="30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‡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1,N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1,M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= 3 ∨ (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es-ES" sz="16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= 2 </a:t>
            </a:r>
            <a:r>
              <a:rPr lang="es-E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da-DK" sz="1600" baseline="30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‡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= 1)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da-DK" sz="1600" baseline="30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‡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da-DK" sz="1600" baseline="30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‡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end if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end for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s-ES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s-ES" sz="16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ij</a:t>
            </a:r>
            <a:r>
              <a:rPr lang="da-DK" sz="1600" baseline="30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‡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s-E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s-E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Algoritmo y código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5</a:t>
            </a:fld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1515533" y="2582333"/>
            <a:ext cx="8467" cy="3666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862666" y="3055408"/>
            <a:ext cx="1" cy="542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201332" y="3237249"/>
            <a:ext cx="1" cy="200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862666" y="4333875"/>
            <a:ext cx="0" cy="1491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201332" y="4554009"/>
            <a:ext cx="0" cy="1033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97665" y="4791076"/>
            <a:ext cx="2" cy="161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497665" y="5265209"/>
            <a:ext cx="2" cy="161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7835901" y="2125149"/>
            <a:ext cx="321733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7514168" y="2125145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8157632" y="2125129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514167" y="1820341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7835901" y="1820341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8157633" y="1820341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514167" y="2429945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7835900" y="2429937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157633" y="2429933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7514166" y="3231608"/>
            <a:ext cx="321733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7835899" y="3231608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514166" y="3531628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7835899" y="3531628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7514167" y="1451001"/>
            <a:ext cx="9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Interno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7514166" y="2862275"/>
            <a:ext cx="152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Cont. </a:t>
            </a:r>
            <a:r>
              <a:rPr lang="es-ES" dirty="0" err="1"/>
              <a:t>Sup</a:t>
            </a:r>
            <a:r>
              <a:rPr lang="es-ES" dirty="0"/>
              <a:t>. Izq.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9457266" y="1820345"/>
            <a:ext cx="321733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9135533" y="1820341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9778997" y="1820325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9135532" y="2125141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9457265" y="2125133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9778998" y="2125129"/>
            <a:ext cx="32173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9135532" y="1451001"/>
            <a:ext cx="152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Cont. </a:t>
            </a:r>
            <a:r>
              <a:rPr lang="es-ES" dirty="0" err="1"/>
              <a:t>Sup</a:t>
            </a:r>
            <a:r>
              <a:rPr lang="es-ES" dirty="0"/>
              <a:t>.</a:t>
            </a:r>
          </a:p>
        </p:txBody>
      </p:sp>
      <p:sp>
        <p:nvSpPr>
          <p:cNvPr id="53" name="Abrir llave 52"/>
          <p:cNvSpPr/>
          <p:nvPr/>
        </p:nvSpPr>
        <p:spPr>
          <a:xfrm>
            <a:off x="7052733" y="1451001"/>
            <a:ext cx="270934" cy="2511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de flecha 54"/>
          <p:cNvCxnSpPr>
            <a:endCxn id="53" idx="1"/>
          </p:cNvCxnSpPr>
          <p:nvPr/>
        </p:nvCxnSpPr>
        <p:spPr>
          <a:xfrm flipV="1">
            <a:off x="4597403" y="2706870"/>
            <a:ext cx="2455330" cy="61206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9457265" y="3231607"/>
            <a:ext cx="152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6309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Algoritmo y código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6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878BFB-2213-037B-C176-0A0ABD617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6367" r="38295" b="54242"/>
          <a:stretch/>
        </p:blipFill>
        <p:spPr>
          <a:xfrm>
            <a:off x="1066801" y="1208091"/>
            <a:ext cx="4052207" cy="9143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16DE1D-F70F-1388-2CA1-38C7526D0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9282" r="33504" b="19019"/>
          <a:stretch/>
        </p:blipFill>
        <p:spPr>
          <a:xfrm>
            <a:off x="6136619" y="1208091"/>
            <a:ext cx="5701394" cy="50255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46B65F9-C556-8BE1-510B-C9C1C471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4180" r="38795" b="12103"/>
          <a:stretch/>
        </p:blipFill>
        <p:spPr>
          <a:xfrm>
            <a:off x="1139379" y="4486957"/>
            <a:ext cx="3907049" cy="23259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1A37E1-5E1E-E5CE-274F-A20ACA56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t="44524" r="34174" b="33333"/>
          <a:stretch/>
        </p:blipFill>
        <p:spPr>
          <a:xfrm>
            <a:off x="353987" y="2226925"/>
            <a:ext cx="5477831" cy="21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Validación y resultados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7</a:t>
            </a:fld>
            <a:endParaRPr lang="es-ES"/>
          </a:p>
        </p:txBody>
      </p:sp>
      <p:pic>
        <p:nvPicPr>
          <p:cNvPr id="3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4525DC0D-93BD-5F8E-CE31-3CCBDD0C23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6000" y="1484893"/>
            <a:ext cx="4207329" cy="4442940"/>
          </a:xfrm>
          <a:prstGeom prst="rect">
            <a:avLst/>
          </a:prstGeom>
        </p:spPr>
      </p:pic>
      <p:pic>
        <p:nvPicPr>
          <p:cNvPr id="4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FF6619D0-BCBB-39D9-E47B-70294E789A1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2115" y="1484893"/>
            <a:ext cx="4207329" cy="44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Validación y resultados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8</a:t>
            </a:fld>
            <a:endParaRPr lang="es-ES"/>
          </a:p>
        </p:txBody>
      </p:sp>
      <p:pic>
        <p:nvPicPr>
          <p:cNvPr id="8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CA7CD7DE-2454-BC28-6AF6-171001B2CF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3841" y="1221385"/>
            <a:ext cx="7144317" cy="49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7769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441E534-A30C-9700-3C58-1ABA4EA31606}"/>
              </a:ext>
            </a:extLst>
          </p:cNvPr>
          <p:cNvSpPr txBox="1">
            <a:spLocks/>
          </p:cNvSpPr>
          <p:nvPr/>
        </p:nvSpPr>
        <p:spPr>
          <a:xfrm>
            <a:off x="838200" y="319326"/>
            <a:ext cx="10515600" cy="737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Arial (cuerpo)"/>
                <a:ea typeface="CMU Serif" panose="02000603000000000000" pitchFamily="2" charset="0"/>
                <a:cs typeface="CMU Serif" panose="02000603000000000000" pitchFamily="2" charset="0"/>
              </a:rPr>
              <a:t>Conclusiones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96EA616-FAEE-D922-D6A4-58FF9C51ABBB}"/>
              </a:ext>
            </a:extLst>
          </p:cNvPr>
          <p:cNvCxnSpPr>
            <a:cxnSpLocks/>
          </p:cNvCxnSpPr>
          <p:nvPr/>
        </p:nvCxnSpPr>
        <p:spPr>
          <a:xfrm>
            <a:off x="838200" y="1056380"/>
            <a:ext cx="1051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8D4A-6B42-448C-BC8C-5448846D0949}" type="slidenum">
              <a:rPr lang="es-ES" smtClean="0"/>
              <a:t>9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243F97-8083-274F-06D6-782C44C0728B}"/>
              </a:ext>
            </a:extLst>
          </p:cNvPr>
          <p:cNvSpPr txBox="1"/>
          <p:nvPr/>
        </p:nvSpPr>
        <p:spPr>
          <a:xfrm>
            <a:off x="2323172" y="3075057"/>
            <a:ext cx="7545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  <a:latin typeface="Arial (cuerpo)"/>
              </a:rPr>
              <a:t>Que os ha aportado este trabajo</a:t>
            </a:r>
          </a:p>
        </p:txBody>
      </p:sp>
    </p:spTree>
    <p:extLst>
      <p:ext uri="{BB962C8B-B14F-4D97-AF65-F5344CB8AC3E}">
        <p14:creationId xmlns:p14="http://schemas.microsoft.com/office/powerpoint/2010/main" val="134330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,4533"/>
  <p:tag name="ORIGINALWIDTH" val="1643,794"/>
  <p:tag name="LATEXADDIN" val="\documentclass{article}&#10;\usepackage{amsmath}&#10;\usepackage{mathtools}&#10;\pagestyle{empty}&#10;\begin{document}&#10;&#10;\begin{align*}&#10;\begin{dcases}&#10;x(t+\Delta t) = f(x(t)), &amp; \forall t\geq 0 \\&#10;x(0)\enskip \text{dado}&#10;\end{dcases}&#10;\end{align*}&#10;&#10;&#10;\end{document}"/>
  <p:tag name="IGUANATEXSIZE" val="20"/>
  <p:tag name="IGUANATEXCURSOR" val="202"/>
  <p:tag name="TRANSPARENCY" val="Verdadero"/>
  <p:tag name="FILENAME" val=""/>
  <p:tag name="LATEXENGINEID" val="0"/>
  <p:tag name="TEMPFOLDER" val="C:\IguanaTex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585</Words>
  <Application>Microsoft Office PowerPoint</Application>
  <PresentationFormat>Panorámica</PresentationFormat>
  <Paragraphs>98</Paragraphs>
  <Slides>10</Slides>
  <Notes>1</Notes>
  <HiddenSlides>0</HiddenSlides>
  <MMClips>3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3" baseType="lpstr">
      <vt:lpstr>Arial</vt:lpstr>
      <vt:lpstr>Arial</vt:lpstr>
      <vt:lpstr>Arial (cuerpo)</vt:lpstr>
      <vt:lpstr>Arial (Titulos)</vt:lpstr>
      <vt:lpstr>Calibri</vt:lpstr>
      <vt:lpstr>Calibri (cuerpo)</vt:lpstr>
      <vt:lpstr>Calibri Light</vt:lpstr>
      <vt:lpstr>CMU Serif</vt:lpstr>
      <vt:lpstr>Colonna MT</vt:lpstr>
      <vt:lpstr>Consolas</vt:lpstr>
      <vt:lpstr>MaplePi</vt:lpstr>
      <vt:lpstr>SymbolPi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VICTOR JAVIER LLORENTE LAZARO</cp:lastModifiedBy>
  <cp:revision>36</cp:revision>
  <dcterms:created xsi:type="dcterms:W3CDTF">2022-11-27T11:28:32Z</dcterms:created>
  <dcterms:modified xsi:type="dcterms:W3CDTF">2022-11-29T16:43:09Z</dcterms:modified>
</cp:coreProperties>
</file>