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7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65" r:id="rId19"/>
    <p:sldId id="271" r:id="rId20"/>
    <p:sldId id="272" r:id="rId21"/>
    <p:sldId id="275" r:id="rId22"/>
    <p:sldId id="277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5C"/>
    <a:srgbClr val="FAB16C"/>
    <a:srgbClr val="999999"/>
    <a:srgbClr val="FFFFFF"/>
    <a:srgbClr val="C670E0"/>
    <a:srgbClr val="AF00DB"/>
    <a:srgbClr val="B0E686"/>
    <a:srgbClr val="19232D"/>
    <a:srgbClr val="EE6772"/>
    <a:srgbClr val="57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42F66-D88E-432C-9EE9-E7D4D6456C72}" type="datetimeFigureOut">
              <a:rPr lang="es-ES" smtClean="0"/>
              <a:t>13/01/2023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3BC7B-D379-4ABB-AA1F-F445A72D2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87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6C38-22BF-44EC-ADF5-D454266E1FE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3BC7B-D379-4ABB-AA1F-F445A72D26D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968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3BC7B-D379-4ABB-AA1F-F445A72D26D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52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3BC7B-D379-4ABB-AA1F-F445A72D26D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42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3BC7B-D379-4ABB-AA1F-F445A72D26D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91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3BC7B-D379-4ABB-AA1F-F445A72D26D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91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3BC7B-D379-4ABB-AA1F-F445A72D26D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072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3BC7B-D379-4ABB-AA1F-F445A72D26D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29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3BC7B-D379-4ABB-AA1F-F445A72D26D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646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3BC7B-D379-4ABB-AA1F-F445A72D26D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157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3BC7B-D379-4ABB-AA1F-F445A72D26D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08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C98D67-440E-4225-BFA9-0FB712B8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B11E236-0670-4060-99F3-1FF261DF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D026E13-0BDE-4617-93F7-CBAE8E6C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9DB-9D9B-4473-9E39-4605542E827F}" type="datetime1">
              <a:rPr lang="es-ES" smtClean="0"/>
              <a:t>13/01/2023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B49B341-01F8-47C9-B534-F658A0F7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B3D8F0-5C52-4974-9734-C7DEA20C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9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09437A-7B02-430B-B72D-C4D3D965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3F37DF4-5350-47FA-B094-00582531A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0DEA5E6-0D31-4FE5-8EDA-B05790DD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C00D-70D1-40DD-9CFC-FB42F3A0D860}" type="datetime1">
              <a:rPr lang="es-ES" smtClean="0"/>
              <a:t>13/01/2023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4F96ADC-77B8-4E03-965A-2B9404B1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642FC30-0521-4521-BB00-7BFC0A8A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1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EB38B8F-B134-476E-ADB8-CB81452AE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712611B-B003-451E-8E2D-5F642776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1343C29-F01B-4B2B-8C18-58AC382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B4FA-7F3C-4698-AD4A-28A2EAC6E829}" type="datetime1">
              <a:rPr lang="es-ES" smtClean="0"/>
              <a:t>13/01/2023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60F1F84-404C-4BF4-9E29-D4BB42CA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F7EFF26-342D-48A0-BF26-D36A3E7B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13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D592BB-6BBE-481F-AF70-419ED168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A5E6B67-111C-4DE8-8CEB-79D4CD4B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AA6A4F3-9675-4A71-878A-F150DD28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42DC-DB9B-4DD7-BE3D-ECDE963BC306}" type="datetime1">
              <a:rPr lang="es-ES" smtClean="0"/>
              <a:t>13/01/2023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42AE33E-81A4-4A75-8E87-E391E23B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C5D9E72-0A43-4B74-8741-85B4C5D9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90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6C530A-A7B5-4DE5-A53F-CFA6F736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79D0D92-8196-4786-837B-E58C6A5E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4533CEA-EDD2-4463-8655-96587391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C97-0192-45B5-A87D-1D346E63B122}" type="datetime1">
              <a:rPr lang="es-ES" smtClean="0"/>
              <a:t>13/01/2023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F9ECDB4-7B45-43A9-AB7A-229EF74F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F2E1026-2BEC-4F43-A9CA-2C16F3F4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2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C2FF52-794F-412D-A840-73775A8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25E0642-241B-4E1D-8EC3-BC3C5601B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FCD4E2A-03BD-47C6-A755-B8C7061E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870E217-48C0-44D8-B57E-990DBBF5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1F8F-A6EC-4D9E-9C2E-2485F33BB277}" type="datetime1">
              <a:rPr lang="es-ES" smtClean="0"/>
              <a:t>13/01/2023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6EF4BAC-23F5-4FEF-87FB-6EF1100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B04F615-FE39-4954-A52D-0DB1B82D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7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B5827B-E7D8-42F9-8827-7669961C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1D7B3E5-2661-457C-9DF3-DDC68512F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EAFD543-A671-429F-8CD1-1C17A2EE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2C62449-C2FD-4D16-B9ED-26A380011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78263CC-25D9-48CC-995B-1D491827F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F2CD1248-A53B-4D8E-91B4-6D15B4F1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6441-02A1-43F7-BFE5-3860B44C4E9E}" type="datetime1">
              <a:rPr lang="es-ES" smtClean="0"/>
              <a:t>13/01/2023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C063371-EB49-4FC7-9DF7-9467098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F0AFF569-4235-4726-B6E1-E9B59F00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78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2001E6-584C-48D5-AFD5-813F0BC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933EA412-689B-49A5-9AFF-3046F356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5F54-44C2-4B1C-AC07-9DDD58761D54}" type="datetime1">
              <a:rPr lang="es-ES" smtClean="0"/>
              <a:t>13/01/2023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D41C214-E5D1-4EF0-8791-7278C6A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F06A1A67-A527-4AEF-9831-4C21DAEB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83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71100E8-438B-4487-8C7C-CB469BBE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919-F0F0-44E3-ADB3-AAF3333FBD7B}" type="datetime1">
              <a:rPr lang="es-ES" smtClean="0"/>
              <a:t>13/01/2023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5AAD808F-9598-45C0-B163-9A831E95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F2B758D-4AF3-4F74-BC11-4EF3DB36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43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BCB4B7-4920-4695-9855-71E26B48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3E4082C-83DB-444B-A3A7-F7A07F0E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89C3B54-A725-454B-840C-BF4F0B29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78648D7-6334-4C32-BA04-27A0B86C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F35-5354-4484-A328-32D13B540887}" type="datetime1">
              <a:rPr lang="es-ES" smtClean="0"/>
              <a:t>13/01/2023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59D4841-F586-4329-9B3A-D7CD1CD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BD8E23A-992E-472E-B2AB-D9804300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4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0DF324-8256-45FA-82B3-EF5D833F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C8273A47-A47C-4536-8A9D-C9D7771CE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F5F136D-333F-48EC-B889-369B5B243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BD264A8-1DDF-43BD-9B87-8534C3F6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2C08-8A67-4530-9DDD-6DC09489CF25}" type="datetime1">
              <a:rPr lang="es-ES" smtClean="0"/>
              <a:t>13/01/2023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3F85A2E-0188-4656-A491-E0C28236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1915985-219D-4099-8BB2-F970E8F7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87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F45915A-2EB6-4C9C-9142-91884E30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39A241D-BB76-4B4A-923F-48351FF0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59361EA-E545-49DA-9153-07B37802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290D-76FA-481E-A8A6-B8B747D8C7B8}" type="datetime1">
              <a:rPr lang="es-ES" smtClean="0"/>
              <a:t>13/01/2023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BF7714B-9F57-432C-A078-8C12AC78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1A9A094-7DA6-4315-A753-391050622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anantonio.hernandez@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victorjavier.llorente@upm.es" TargetMode="External"/><Relationship Id="rId4" Type="http://schemas.openxmlformats.org/officeDocument/2006/relationships/hyperlink" Target="mailto:fj.devicente@upm.e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423" y="1483795"/>
            <a:ext cx="9144000" cy="1655762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2"/>
                </a:solidFill>
                <a:latin typeface="Arial (Titulos)"/>
              </a:rPr>
              <a:t>TEMA </a:t>
            </a:r>
            <a:r>
              <a:rPr lang="es-ES" sz="4000" dirty="0" smtClean="0">
                <a:solidFill>
                  <a:schemeClr val="tx2"/>
                </a:solidFill>
                <a:latin typeface="Arial (Titulos)"/>
              </a:rPr>
              <a:t>5: Vectores y Matrices</a:t>
            </a:r>
            <a:endParaRPr lang="es-ES" sz="4000" dirty="0">
              <a:solidFill>
                <a:schemeClr val="tx2"/>
              </a:solidFill>
              <a:latin typeface="Arial (Titulos)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="" xmlns:a16="http://schemas.microsoft.com/office/drawing/2014/main" id="{CB9D8926-E7BC-0F9B-32C4-864AC5FEB0FE}"/>
              </a:ext>
            </a:extLst>
          </p:cNvPr>
          <p:cNvSpPr txBox="1">
            <a:spLocks/>
          </p:cNvSpPr>
          <p:nvPr/>
        </p:nvSpPr>
        <p:spPr>
          <a:xfrm>
            <a:off x="1438423" y="31395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latin typeface="Arial (cuerpo)"/>
              </a:rPr>
              <a:t>Dpto. de Matemática Aplicada a la Ingeniería Aeroespacial</a:t>
            </a:r>
          </a:p>
          <a:p>
            <a:endParaRPr lang="es-ES" sz="3200" dirty="0">
              <a:latin typeface="Arial (cuerpo)"/>
            </a:endParaRPr>
          </a:p>
          <a:p>
            <a:r>
              <a:rPr lang="es-ES" sz="3200" dirty="0">
                <a:latin typeface="Arial (cuerpo)"/>
              </a:rPr>
              <a:t>Informática, 1</a:t>
            </a:r>
            <a:r>
              <a:rPr lang="es-ES" sz="3200" baseline="30000" dirty="0">
                <a:latin typeface="Arial (cuerpo)"/>
              </a:rPr>
              <a:t>er</a:t>
            </a:r>
            <a:r>
              <a:rPr lang="es-ES" sz="3200" dirty="0">
                <a:latin typeface="Arial (cuerpo)"/>
              </a:rPr>
              <a:t> semestre</a:t>
            </a:r>
          </a:p>
          <a:p>
            <a:r>
              <a:rPr lang="es-ES" sz="3200" dirty="0">
                <a:latin typeface="Arial (cuerpo)"/>
              </a:rPr>
              <a:t>2022 – 2023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="" xmlns:a16="http://schemas.microsoft.com/office/drawing/2014/main" id="{F6826BBA-1757-213A-D997-83CA21B9B1DF}"/>
              </a:ext>
            </a:extLst>
          </p:cNvPr>
          <p:cNvSpPr txBox="1">
            <a:spLocks/>
          </p:cNvSpPr>
          <p:nvPr/>
        </p:nvSpPr>
        <p:spPr>
          <a:xfrm>
            <a:off x="1438423" y="5680493"/>
            <a:ext cx="5900468" cy="100929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b="1" dirty="0">
                <a:latin typeface="Arial (cuerpo)"/>
              </a:rPr>
              <a:t>Profesor: </a:t>
            </a:r>
            <a:r>
              <a:rPr lang="es-ES" sz="1400" dirty="0">
                <a:latin typeface="Arial (cuerpo)"/>
              </a:rPr>
              <a:t>Juan Antonio Hernández Ramos (</a:t>
            </a:r>
            <a:r>
              <a:rPr lang="es-ES" sz="1400" dirty="0">
                <a:latin typeface="Arial (cuerpo)"/>
                <a:hlinkClick r:id="rId3"/>
              </a:rPr>
              <a:t>juanantonio.hernandez@upm.es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Coordinador: </a:t>
            </a:r>
            <a:r>
              <a:rPr lang="es-ES" sz="1400" dirty="0">
                <a:latin typeface="Arial (cuerpo)"/>
              </a:rPr>
              <a:t>Javier de Vicente Buendía (</a:t>
            </a:r>
            <a:r>
              <a:rPr lang="es-ES" sz="1400" dirty="0">
                <a:latin typeface="Arial (cuerpo)"/>
                <a:hlinkClick r:id="rId4"/>
              </a:rPr>
              <a:t>fj.devicente@upm.es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Colaborador: </a:t>
            </a:r>
            <a:r>
              <a:rPr lang="es-ES" sz="1400" dirty="0">
                <a:latin typeface="Arial (cuerpo)"/>
              </a:rPr>
              <a:t>Víctor Javier Llorente Lázaro (</a:t>
            </a:r>
            <a:r>
              <a:rPr lang="es-ES" sz="1400" dirty="0">
                <a:latin typeface="Arial (cuerpo)"/>
                <a:hlinkClick r:id="rId5"/>
              </a:rPr>
              <a:t>victorjavier.llorente@upm.es</a:t>
            </a:r>
            <a:r>
              <a:rPr lang="es-ES" sz="1400" dirty="0">
                <a:latin typeface="Arial (cuerpo)"/>
              </a:rPr>
              <a:t>)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75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Secciones de </a:t>
            </a:r>
            <a:r>
              <a:rPr lang="es-ES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arrays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6552E92-E9D5-9B34-4B1B-E158859B9EC1}"/>
              </a:ext>
            </a:extLst>
          </p:cNvPr>
          <p:cNvSpPr txBox="1"/>
          <p:nvPr/>
        </p:nvSpPr>
        <p:spPr>
          <a:xfrm>
            <a:off x="771100" y="1923043"/>
            <a:ext cx="9244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Es posible extraer un patrón ordenado de elementos de un array. Esta operación permite, por ejemplo: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rangos de elementos de un vector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filas o columnas de una matriz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</a:t>
            </a:r>
            <a:r>
              <a:rPr lang="es-ES" sz="1600" dirty="0" err="1">
                <a:solidFill>
                  <a:schemeClr val="tx2"/>
                </a:solidFill>
              </a:rPr>
              <a:t>submatrices</a:t>
            </a:r>
            <a:r>
              <a:rPr lang="es-ES" sz="1600" dirty="0">
                <a:solidFill>
                  <a:schemeClr val="tx2"/>
                </a:solidFill>
              </a:rPr>
              <a:t> de una matriz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C5CDB8B-16FB-22A7-0963-3EA5BBD27F53}"/>
              </a:ext>
            </a:extLst>
          </p:cNvPr>
          <p:cNvSpPr txBox="1"/>
          <p:nvPr/>
        </p:nvSpPr>
        <p:spPr>
          <a:xfrm>
            <a:off x="487315" y="3092028"/>
            <a:ext cx="15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Vectores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054C748-C01A-6C42-B083-73AF4341F037}"/>
              </a:ext>
            </a:extLst>
          </p:cNvPr>
          <p:cNvSpPr txBox="1"/>
          <p:nvPr/>
        </p:nvSpPr>
        <p:spPr>
          <a:xfrm>
            <a:off x="771100" y="3553127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{Opcional}]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1E5C742-05E8-71AA-6FAA-1118C0D96154}"/>
              </a:ext>
            </a:extLst>
          </p:cNvPr>
          <p:cNvSpPr txBox="1"/>
          <p:nvPr/>
        </p:nvSpPr>
        <p:spPr>
          <a:xfrm>
            <a:off x="771100" y="4014226"/>
            <a:ext cx="8084264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Secciones de un vector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  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])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DDD9A2E-19F3-AEC8-A906-C34C58DB776D}"/>
              </a:ext>
            </a:extLst>
          </p:cNvPr>
          <p:cNvSpPr txBox="1"/>
          <p:nvPr/>
        </p:nvSpPr>
        <p:spPr>
          <a:xfrm>
            <a:off x="9106422" y="4999111"/>
            <a:ext cx="2776722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[3.2 1.3 6.5 4.2 5.4]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E0266C5B-52E1-1C1B-E98D-D3291A620F5E}"/>
              </a:ext>
            </a:extLst>
          </p:cNvPr>
          <p:cNvCxnSpPr>
            <a:cxnSpLocks/>
          </p:cNvCxnSpPr>
          <p:nvPr/>
        </p:nvCxnSpPr>
        <p:spPr>
          <a:xfrm flipH="1">
            <a:off x="2760453" y="5168388"/>
            <a:ext cx="6337343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76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75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Secciones de </a:t>
            </a:r>
            <a:r>
              <a:rPr lang="es-ES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arrays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6552E92-E9D5-9B34-4B1B-E158859B9EC1}"/>
              </a:ext>
            </a:extLst>
          </p:cNvPr>
          <p:cNvSpPr txBox="1"/>
          <p:nvPr/>
        </p:nvSpPr>
        <p:spPr>
          <a:xfrm>
            <a:off x="771100" y="1923043"/>
            <a:ext cx="9244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Es posible extraer un patrón ordenado de elementos de un array. Esta operación permite, por ejemplo: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rangos de elementos de un vector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filas o columnas de una matriz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</a:t>
            </a:r>
            <a:r>
              <a:rPr lang="es-ES" sz="1600" dirty="0" err="1">
                <a:solidFill>
                  <a:schemeClr val="tx2"/>
                </a:solidFill>
              </a:rPr>
              <a:t>submatrices</a:t>
            </a:r>
            <a:r>
              <a:rPr lang="es-ES" sz="1600" dirty="0">
                <a:solidFill>
                  <a:schemeClr val="tx2"/>
                </a:solidFill>
              </a:rPr>
              <a:t> de una matriz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C5CDB8B-16FB-22A7-0963-3EA5BBD27F53}"/>
              </a:ext>
            </a:extLst>
          </p:cNvPr>
          <p:cNvSpPr txBox="1"/>
          <p:nvPr/>
        </p:nvSpPr>
        <p:spPr>
          <a:xfrm>
            <a:off x="487315" y="3092028"/>
            <a:ext cx="15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Vectores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054C748-C01A-6C42-B083-73AF4341F037}"/>
              </a:ext>
            </a:extLst>
          </p:cNvPr>
          <p:cNvSpPr txBox="1"/>
          <p:nvPr/>
        </p:nvSpPr>
        <p:spPr>
          <a:xfrm>
            <a:off x="771100" y="3553127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{Opcional}]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1E5C742-05E8-71AA-6FAA-1118C0D96154}"/>
              </a:ext>
            </a:extLst>
          </p:cNvPr>
          <p:cNvSpPr txBox="1"/>
          <p:nvPr/>
        </p:nvSpPr>
        <p:spPr>
          <a:xfrm>
            <a:off x="771100" y="4014226"/>
            <a:ext cx="8084264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Secciones de un vector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  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])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DDD9A2E-19F3-AEC8-A906-C34C58DB776D}"/>
              </a:ext>
            </a:extLst>
          </p:cNvPr>
          <p:cNvSpPr txBox="1"/>
          <p:nvPr/>
        </p:nvSpPr>
        <p:spPr>
          <a:xfrm>
            <a:off x="9054664" y="4999111"/>
            <a:ext cx="1789272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[3.2 9.1 4.2]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E5E5932B-BC7B-857E-45A7-81EC33619B80}"/>
              </a:ext>
            </a:extLst>
          </p:cNvPr>
          <p:cNvCxnSpPr>
            <a:cxnSpLocks/>
          </p:cNvCxnSpPr>
          <p:nvPr/>
        </p:nvCxnSpPr>
        <p:spPr>
          <a:xfrm flipH="1">
            <a:off x="2751826" y="5168388"/>
            <a:ext cx="6345970" cy="24037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91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75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Secciones de </a:t>
            </a:r>
            <a:r>
              <a:rPr lang="es-ES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arrays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6552E92-E9D5-9B34-4B1B-E158859B9EC1}"/>
              </a:ext>
            </a:extLst>
          </p:cNvPr>
          <p:cNvSpPr txBox="1"/>
          <p:nvPr/>
        </p:nvSpPr>
        <p:spPr>
          <a:xfrm>
            <a:off x="771100" y="1923043"/>
            <a:ext cx="9244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Es posible extraer un patrón ordenado de elementos de un array. Esta operación permite, por ejemplo: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rangos de elementos de un vector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filas o columnas de una matriz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</a:t>
            </a:r>
            <a:r>
              <a:rPr lang="es-ES" sz="1600" dirty="0" err="1">
                <a:solidFill>
                  <a:schemeClr val="tx2"/>
                </a:solidFill>
              </a:rPr>
              <a:t>submatrices</a:t>
            </a:r>
            <a:r>
              <a:rPr lang="es-ES" sz="1600" dirty="0">
                <a:solidFill>
                  <a:schemeClr val="tx2"/>
                </a:solidFill>
              </a:rPr>
              <a:t> de una matriz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C5CDB8B-16FB-22A7-0963-3EA5BBD27F53}"/>
              </a:ext>
            </a:extLst>
          </p:cNvPr>
          <p:cNvSpPr txBox="1"/>
          <p:nvPr/>
        </p:nvSpPr>
        <p:spPr>
          <a:xfrm>
            <a:off x="487315" y="3092028"/>
            <a:ext cx="15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Vectores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054C748-C01A-6C42-B083-73AF4341F037}"/>
              </a:ext>
            </a:extLst>
          </p:cNvPr>
          <p:cNvSpPr txBox="1"/>
          <p:nvPr/>
        </p:nvSpPr>
        <p:spPr>
          <a:xfrm>
            <a:off x="771100" y="3553127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{Opcional}]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1E5C742-05E8-71AA-6FAA-1118C0D96154}"/>
              </a:ext>
            </a:extLst>
          </p:cNvPr>
          <p:cNvSpPr txBox="1"/>
          <p:nvPr/>
        </p:nvSpPr>
        <p:spPr>
          <a:xfrm>
            <a:off x="771100" y="4014226"/>
            <a:ext cx="8084264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Secciones de un vector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  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])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DDD9A2E-19F3-AEC8-A906-C34C58DB776D}"/>
              </a:ext>
            </a:extLst>
          </p:cNvPr>
          <p:cNvSpPr txBox="1"/>
          <p:nvPr/>
        </p:nvSpPr>
        <p:spPr>
          <a:xfrm>
            <a:off x="9063848" y="4999111"/>
            <a:ext cx="1295547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[6.5 1.6]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F23AA91D-EF98-A126-4646-E92C18AA2A3F}"/>
              </a:ext>
            </a:extLst>
          </p:cNvPr>
          <p:cNvCxnSpPr>
            <a:cxnSpLocks/>
          </p:cNvCxnSpPr>
          <p:nvPr/>
        </p:nvCxnSpPr>
        <p:spPr>
          <a:xfrm flipH="1">
            <a:off x="2769079" y="5168388"/>
            <a:ext cx="6328717" cy="46466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53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75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Secciones de </a:t>
            </a:r>
            <a:r>
              <a:rPr lang="es-ES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arrays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6552E92-E9D5-9B34-4B1B-E158859B9EC1}"/>
              </a:ext>
            </a:extLst>
          </p:cNvPr>
          <p:cNvSpPr txBox="1"/>
          <p:nvPr/>
        </p:nvSpPr>
        <p:spPr>
          <a:xfrm>
            <a:off x="771100" y="1923043"/>
            <a:ext cx="9244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Es posible extraer un patrón ordenado de elementos de un array. Esta operación permite, por ejemplo: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rangos de elementos de un vector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filas o columnas de una matriz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</a:t>
            </a:r>
            <a:r>
              <a:rPr lang="es-ES" sz="1600" dirty="0" err="1">
                <a:solidFill>
                  <a:schemeClr val="tx2"/>
                </a:solidFill>
              </a:rPr>
              <a:t>submatrices</a:t>
            </a:r>
            <a:r>
              <a:rPr lang="es-ES" sz="1600" dirty="0">
                <a:solidFill>
                  <a:schemeClr val="tx2"/>
                </a:solidFill>
              </a:rPr>
              <a:t> de una matriz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C5CDB8B-16FB-22A7-0963-3EA5BBD27F53}"/>
              </a:ext>
            </a:extLst>
          </p:cNvPr>
          <p:cNvSpPr txBox="1"/>
          <p:nvPr/>
        </p:nvSpPr>
        <p:spPr>
          <a:xfrm>
            <a:off x="487315" y="3092028"/>
            <a:ext cx="15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Vectores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054C748-C01A-6C42-B083-73AF4341F037}"/>
              </a:ext>
            </a:extLst>
          </p:cNvPr>
          <p:cNvSpPr txBox="1"/>
          <p:nvPr/>
        </p:nvSpPr>
        <p:spPr>
          <a:xfrm>
            <a:off x="771100" y="3553127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{Opcional}]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1E5C742-05E8-71AA-6FAA-1118C0D96154}"/>
              </a:ext>
            </a:extLst>
          </p:cNvPr>
          <p:cNvSpPr txBox="1"/>
          <p:nvPr/>
        </p:nvSpPr>
        <p:spPr>
          <a:xfrm>
            <a:off x="771100" y="4014226"/>
            <a:ext cx="8084264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Secciones de un vector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  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])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DDD9A2E-19F3-AEC8-A906-C34C58DB776D}"/>
              </a:ext>
            </a:extLst>
          </p:cNvPr>
          <p:cNvSpPr txBox="1"/>
          <p:nvPr/>
        </p:nvSpPr>
        <p:spPr>
          <a:xfrm>
            <a:off x="9063290" y="4999111"/>
            <a:ext cx="2282997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[4.2 1.6 5.4 9. ]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9A3CE31C-1F13-A8E1-E01D-01913D25D1E5}"/>
              </a:ext>
            </a:extLst>
          </p:cNvPr>
          <p:cNvCxnSpPr>
            <a:cxnSpLocks/>
          </p:cNvCxnSpPr>
          <p:nvPr/>
        </p:nvCxnSpPr>
        <p:spPr>
          <a:xfrm flipH="1">
            <a:off x="2760453" y="5168388"/>
            <a:ext cx="6337343" cy="73208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83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75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Secciones de </a:t>
            </a:r>
            <a:r>
              <a:rPr lang="es-ES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arrays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6552E92-E9D5-9B34-4B1B-E158859B9EC1}"/>
              </a:ext>
            </a:extLst>
          </p:cNvPr>
          <p:cNvSpPr txBox="1"/>
          <p:nvPr/>
        </p:nvSpPr>
        <p:spPr>
          <a:xfrm>
            <a:off x="771100" y="1923043"/>
            <a:ext cx="9244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Es posible extraer un patrón ordenado de elementos de un array. Esta operación permite, por ejemplo: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rangos de elementos de un vector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filas o columnas de una matriz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</a:t>
            </a:r>
            <a:r>
              <a:rPr lang="es-ES" sz="1600" dirty="0" err="1">
                <a:solidFill>
                  <a:schemeClr val="tx2"/>
                </a:solidFill>
              </a:rPr>
              <a:t>submatrices</a:t>
            </a:r>
            <a:r>
              <a:rPr lang="es-ES" sz="1600" dirty="0">
                <a:solidFill>
                  <a:schemeClr val="tx2"/>
                </a:solidFill>
              </a:rPr>
              <a:t> de una matriz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C5CDB8B-16FB-22A7-0963-3EA5BBD27F53}"/>
              </a:ext>
            </a:extLst>
          </p:cNvPr>
          <p:cNvSpPr txBox="1"/>
          <p:nvPr/>
        </p:nvSpPr>
        <p:spPr>
          <a:xfrm>
            <a:off x="487315" y="3092028"/>
            <a:ext cx="15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Vectores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054C748-C01A-6C42-B083-73AF4341F037}"/>
              </a:ext>
            </a:extLst>
          </p:cNvPr>
          <p:cNvSpPr txBox="1"/>
          <p:nvPr/>
        </p:nvSpPr>
        <p:spPr>
          <a:xfrm>
            <a:off x="771100" y="3553127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{Opcional}]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1E5C742-05E8-71AA-6FAA-1118C0D96154}"/>
              </a:ext>
            </a:extLst>
          </p:cNvPr>
          <p:cNvSpPr txBox="1"/>
          <p:nvPr/>
        </p:nvSpPr>
        <p:spPr>
          <a:xfrm>
            <a:off x="771100" y="4014226"/>
            <a:ext cx="8084264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Secciones de un vector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  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])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DDD9A2E-19F3-AEC8-A906-C34C58DB776D}"/>
              </a:ext>
            </a:extLst>
          </p:cNvPr>
          <p:cNvSpPr txBox="1"/>
          <p:nvPr/>
        </p:nvSpPr>
        <p:spPr>
          <a:xfrm>
            <a:off x="9080543" y="4999111"/>
            <a:ext cx="2776722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[3.2 6.3 1.3 9.1 6.5]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50CBA187-2E40-E4DA-1023-4489A572EC7A}"/>
              </a:ext>
            </a:extLst>
          </p:cNvPr>
          <p:cNvCxnSpPr>
            <a:cxnSpLocks/>
          </p:cNvCxnSpPr>
          <p:nvPr/>
        </p:nvCxnSpPr>
        <p:spPr>
          <a:xfrm flipH="1">
            <a:off x="2777706" y="5168388"/>
            <a:ext cx="6320090" cy="9822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85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75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Secciones de </a:t>
            </a:r>
            <a:r>
              <a:rPr lang="es-ES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arrays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6552E92-E9D5-9B34-4B1B-E158859B9EC1}"/>
              </a:ext>
            </a:extLst>
          </p:cNvPr>
          <p:cNvSpPr txBox="1"/>
          <p:nvPr/>
        </p:nvSpPr>
        <p:spPr>
          <a:xfrm>
            <a:off x="771100" y="1923043"/>
            <a:ext cx="9244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Es posible extraer un patrón ordenado de elementos de un array. Esta operación permite, por ejemplo: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rangos de elementos de un vector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filas o columnas de una matriz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</a:t>
            </a:r>
            <a:r>
              <a:rPr lang="es-ES" sz="1600" dirty="0" err="1">
                <a:solidFill>
                  <a:schemeClr val="tx2"/>
                </a:solidFill>
              </a:rPr>
              <a:t>submatrices</a:t>
            </a:r>
            <a:r>
              <a:rPr lang="es-ES" sz="1600" dirty="0">
                <a:solidFill>
                  <a:schemeClr val="tx2"/>
                </a:solidFill>
              </a:rPr>
              <a:t> de una matriz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C5CDB8B-16FB-22A7-0963-3EA5BBD27F53}"/>
              </a:ext>
            </a:extLst>
          </p:cNvPr>
          <p:cNvSpPr txBox="1"/>
          <p:nvPr/>
        </p:nvSpPr>
        <p:spPr>
          <a:xfrm>
            <a:off x="487315" y="3092028"/>
            <a:ext cx="15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Matrices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054C748-C01A-6C42-B083-73AF4341F037}"/>
              </a:ext>
            </a:extLst>
          </p:cNvPr>
          <p:cNvSpPr txBox="1"/>
          <p:nvPr/>
        </p:nvSpPr>
        <p:spPr>
          <a:xfrm>
            <a:off x="771100" y="3553127"/>
            <a:ext cx="879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{Opcional},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{Opcional}]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1E5C742-05E8-71AA-6FAA-1118C0D96154}"/>
              </a:ext>
            </a:extLst>
          </p:cNvPr>
          <p:cNvSpPr txBox="1"/>
          <p:nvPr/>
        </p:nvSpPr>
        <p:spPr>
          <a:xfrm>
            <a:off x="771100" y="4014226"/>
            <a:ext cx="5739072" cy="2062103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Secciones de una matriz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 = (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np.reshape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(v, (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, : ])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DDD9A2E-19F3-AEC8-A906-C34C58DB776D}"/>
              </a:ext>
            </a:extLst>
          </p:cNvPr>
          <p:cNvSpPr txBox="1"/>
          <p:nvPr/>
        </p:nvSpPr>
        <p:spPr>
          <a:xfrm>
            <a:off x="6759830" y="4629778"/>
            <a:ext cx="1048685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[[3 6]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[6 4]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[5 9]]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73355BD4-B61D-7680-BF81-C81DF44FCFD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019246" y="5045277"/>
            <a:ext cx="3740584" cy="35077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99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75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Secciones de </a:t>
            </a:r>
            <a:r>
              <a:rPr lang="es-ES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arrays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6552E92-E9D5-9B34-4B1B-E158859B9EC1}"/>
              </a:ext>
            </a:extLst>
          </p:cNvPr>
          <p:cNvSpPr txBox="1"/>
          <p:nvPr/>
        </p:nvSpPr>
        <p:spPr>
          <a:xfrm>
            <a:off x="771100" y="1923043"/>
            <a:ext cx="9244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Es posible extraer un patrón ordenado de elementos de un array. Esta operación permite, por ejemplo: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rangos de elementos de un vector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filas o columnas de una matriz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</a:t>
            </a:r>
            <a:r>
              <a:rPr lang="es-ES" sz="1600" dirty="0" err="1">
                <a:solidFill>
                  <a:schemeClr val="tx2"/>
                </a:solidFill>
              </a:rPr>
              <a:t>submatrices</a:t>
            </a:r>
            <a:r>
              <a:rPr lang="es-ES" sz="1600" dirty="0">
                <a:solidFill>
                  <a:schemeClr val="tx2"/>
                </a:solidFill>
              </a:rPr>
              <a:t> de una matriz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C5CDB8B-16FB-22A7-0963-3EA5BBD27F53}"/>
              </a:ext>
            </a:extLst>
          </p:cNvPr>
          <p:cNvSpPr txBox="1"/>
          <p:nvPr/>
        </p:nvSpPr>
        <p:spPr>
          <a:xfrm>
            <a:off x="487315" y="3092028"/>
            <a:ext cx="15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Matrices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054C748-C01A-6C42-B083-73AF4341F037}"/>
              </a:ext>
            </a:extLst>
          </p:cNvPr>
          <p:cNvSpPr txBox="1"/>
          <p:nvPr/>
        </p:nvSpPr>
        <p:spPr>
          <a:xfrm>
            <a:off x="771100" y="3553127"/>
            <a:ext cx="879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{Opcional},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{Opcional}]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1E5C742-05E8-71AA-6FAA-1118C0D96154}"/>
              </a:ext>
            </a:extLst>
          </p:cNvPr>
          <p:cNvSpPr txBox="1"/>
          <p:nvPr/>
        </p:nvSpPr>
        <p:spPr>
          <a:xfrm>
            <a:off x="771100" y="4014226"/>
            <a:ext cx="5739072" cy="2062103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Secciones de una matriz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 = (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np.reshape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(v, (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, : ])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DDD9A2E-19F3-AEC8-A906-C34C58DB776D}"/>
              </a:ext>
            </a:extLst>
          </p:cNvPr>
          <p:cNvSpPr txBox="1"/>
          <p:nvPr/>
        </p:nvSpPr>
        <p:spPr>
          <a:xfrm>
            <a:off x="6757168" y="4752889"/>
            <a:ext cx="1295547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[[5 9 6]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[3 2 8]]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CAD2132B-B2A2-4DD4-F8F7-843978469192}"/>
              </a:ext>
            </a:extLst>
          </p:cNvPr>
          <p:cNvCxnSpPr>
            <a:cxnSpLocks/>
          </p:cNvCxnSpPr>
          <p:nvPr/>
        </p:nvCxnSpPr>
        <p:spPr>
          <a:xfrm flipH="1">
            <a:off x="3010619" y="5045277"/>
            <a:ext cx="3749211" cy="58777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24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75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Secciones de </a:t>
            </a:r>
            <a:r>
              <a:rPr lang="es-ES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arrays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6552E92-E9D5-9B34-4B1B-E158859B9EC1}"/>
              </a:ext>
            </a:extLst>
          </p:cNvPr>
          <p:cNvSpPr txBox="1"/>
          <p:nvPr/>
        </p:nvSpPr>
        <p:spPr>
          <a:xfrm>
            <a:off x="771100" y="1923043"/>
            <a:ext cx="9244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Es posible extraer un patrón ordenado de elementos de un array. Esta operación permite, por ejemplo: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rangos de elementos de un vector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filas o columnas de una matriz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</a:t>
            </a:r>
            <a:r>
              <a:rPr lang="es-ES" sz="1600" dirty="0" err="1">
                <a:solidFill>
                  <a:schemeClr val="tx2"/>
                </a:solidFill>
              </a:rPr>
              <a:t>submatrices</a:t>
            </a:r>
            <a:r>
              <a:rPr lang="es-ES" sz="1600" dirty="0">
                <a:solidFill>
                  <a:schemeClr val="tx2"/>
                </a:solidFill>
              </a:rPr>
              <a:t> de una matriz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C5CDB8B-16FB-22A7-0963-3EA5BBD27F53}"/>
              </a:ext>
            </a:extLst>
          </p:cNvPr>
          <p:cNvSpPr txBox="1"/>
          <p:nvPr/>
        </p:nvSpPr>
        <p:spPr>
          <a:xfrm>
            <a:off x="487315" y="3092028"/>
            <a:ext cx="15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Matrices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054C748-C01A-6C42-B083-73AF4341F037}"/>
              </a:ext>
            </a:extLst>
          </p:cNvPr>
          <p:cNvSpPr txBox="1"/>
          <p:nvPr/>
        </p:nvSpPr>
        <p:spPr>
          <a:xfrm>
            <a:off x="771100" y="3553127"/>
            <a:ext cx="879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{Opcional},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{Opcional}]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1E5C742-05E8-71AA-6FAA-1118C0D96154}"/>
              </a:ext>
            </a:extLst>
          </p:cNvPr>
          <p:cNvSpPr txBox="1"/>
          <p:nvPr/>
        </p:nvSpPr>
        <p:spPr>
          <a:xfrm>
            <a:off x="771100" y="4014226"/>
            <a:ext cx="5739072" cy="2062103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Secciones de una matriz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 = (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np.reshape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(v, (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, : ])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DDD9A2E-19F3-AEC8-A906-C34C58DB776D}"/>
              </a:ext>
            </a:extLst>
          </p:cNvPr>
          <p:cNvSpPr txBox="1"/>
          <p:nvPr/>
        </p:nvSpPr>
        <p:spPr>
          <a:xfrm>
            <a:off x="6736184" y="4876000"/>
            <a:ext cx="1295547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[6 5 9 6]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96D63B85-97A5-0B81-EFCB-B47171A19BB7}"/>
              </a:ext>
            </a:extLst>
          </p:cNvPr>
          <p:cNvCxnSpPr>
            <a:cxnSpLocks/>
          </p:cNvCxnSpPr>
          <p:nvPr/>
        </p:nvCxnSpPr>
        <p:spPr>
          <a:xfrm flipH="1">
            <a:off x="2993366" y="5045277"/>
            <a:ext cx="3766464" cy="84656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76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75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Secciones de </a:t>
            </a:r>
            <a:r>
              <a:rPr lang="es-ES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arrays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6552E92-E9D5-9B34-4B1B-E158859B9EC1}"/>
              </a:ext>
            </a:extLst>
          </p:cNvPr>
          <p:cNvSpPr txBox="1"/>
          <p:nvPr/>
        </p:nvSpPr>
        <p:spPr>
          <a:xfrm>
            <a:off x="771100" y="1923043"/>
            <a:ext cx="9244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Es posible extraer un patrón ordenado de elementos de un array. Esta operación permite, por ejemplo: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rangos de elementos de un vector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filas o columnas de una matriz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</a:t>
            </a:r>
            <a:r>
              <a:rPr lang="es-ES" sz="1600" dirty="0" err="1">
                <a:solidFill>
                  <a:schemeClr val="tx2"/>
                </a:solidFill>
              </a:rPr>
              <a:t>submatrices</a:t>
            </a:r>
            <a:r>
              <a:rPr lang="es-ES" sz="1600" dirty="0">
                <a:solidFill>
                  <a:schemeClr val="tx2"/>
                </a:solidFill>
              </a:rPr>
              <a:t> de una matriz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C5CDB8B-16FB-22A7-0963-3EA5BBD27F53}"/>
              </a:ext>
            </a:extLst>
          </p:cNvPr>
          <p:cNvSpPr txBox="1"/>
          <p:nvPr/>
        </p:nvSpPr>
        <p:spPr>
          <a:xfrm>
            <a:off x="487315" y="3092028"/>
            <a:ext cx="15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Matrices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621EE045-4446-BDC4-7C69-038B4FC59B4C}"/>
              </a:ext>
            </a:extLst>
          </p:cNvPr>
          <p:cNvSpPr txBox="1"/>
          <p:nvPr/>
        </p:nvSpPr>
        <p:spPr>
          <a:xfrm>
            <a:off x="771100" y="3553127"/>
            <a:ext cx="4134465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Asignación</a:t>
            </a:r>
            <a:r>
              <a:rPr lang="fr-FR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matriz</a:t>
            </a:r>
            <a:endParaRPr lang="fr-FR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np.zeros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((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,:]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,:]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,:]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,:]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,:]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FF1DF510-3DAC-4944-67F9-78D01D20CCC5}"/>
              </a:ext>
            </a:extLst>
          </p:cNvPr>
          <p:cNvSpPr txBox="1"/>
          <p:nvPr/>
        </p:nvSpPr>
        <p:spPr>
          <a:xfrm>
            <a:off x="5238770" y="4045569"/>
            <a:ext cx="2036135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[[3. 6. 1. 9.]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[6. 4. 4. 6.]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[5. 9. 2. 4.]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[6. 5. 9. 6.]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[1. 3. 2. 8.]]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7B751F2D-28C5-A4B3-2EB6-9885B998D02F}"/>
              </a:ext>
            </a:extLst>
          </p:cNvPr>
          <p:cNvCxnSpPr>
            <a:cxnSpLocks/>
          </p:cNvCxnSpPr>
          <p:nvPr/>
        </p:nvCxnSpPr>
        <p:spPr>
          <a:xfrm flipV="1">
            <a:off x="3335144" y="3461360"/>
            <a:ext cx="3134667" cy="76041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D544E531-EFC4-B06B-E57D-151F5A3D02EE}"/>
              </a:ext>
            </a:extLst>
          </p:cNvPr>
          <p:cNvSpPr txBox="1"/>
          <p:nvPr/>
        </p:nvSpPr>
        <p:spPr>
          <a:xfrm>
            <a:off x="6469810" y="3184361"/>
            <a:ext cx="4854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Necesario inicializar la matriz con ceros, por ejemplo, para poder asignar secciones a la matriz.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5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Y MATRICES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54755" y="416134"/>
            <a:ext cx="33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EJERCICIOS PROPUESTOS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19</a:t>
            </a:fld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DA9116FC-95E0-4545-83EC-9E3A20C08EA0}"/>
                  </a:ext>
                </a:extLst>
              </p:cNvPr>
              <p:cNvSpPr txBox="1"/>
              <p:nvPr/>
            </p:nvSpPr>
            <p:spPr>
              <a:xfrm>
                <a:off x="555812" y="1212275"/>
                <a:ext cx="10797987" cy="4303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 smtClean="0">
                    <a:solidFill>
                      <a:schemeClr val="tx2"/>
                    </a:solidFill>
                  </a:rPr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 para todo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, escribir la función </a:t>
                </a:r>
                <a:r>
                  <a:rPr lang="es-ES" sz="1600" dirty="0" err="1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Vandermonde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s-ES" sz="1600" dirty="0" err="1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alpha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que devuelva la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 para todo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 smtClean="0">
                    <a:solidFill>
                      <a:schemeClr val="tx2"/>
                    </a:solidFill>
                  </a:rPr>
                  <a:t>Sea una matriz 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𝐌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, escribir la función </a:t>
                </a:r>
                <a:r>
                  <a:rPr lang="es-ES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raza(M)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 que devuelva el valor de la traza de la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matriz.</a:t>
                </a:r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 smtClean="0">
                    <a:solidFill>
                      <a:schemeClr val="tx2"/>
                    </a:solidFill>
                  </a:rPr>
                  <a:t>Sea un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s-ES" sz="1600" b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 y una matriz </a:t>
                </a:r>
                <a14:m>
                  <m:oMath xmlns:m="http://schemas.openxmlformats.org/officeDocument/2006/math">
                    <m:r>
                      <a:rPr lang="es-ES" sz="16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𝐌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,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escribir la función </a:t>
                </a:r>
                <a:r>
                  <a:rPr lang="es-ES" sz="1600" dirty="0" err="1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Cuadratica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s-ES" sz="1600" dirty="0" err="1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v,M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 que devuelva la forma cuadrática de la matriz 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, es decir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sz="16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𝐌𝐯</m:t>
                    </m:r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.</a:t>
                </a:r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 smtClean="0">
                    <a:solidFill>
                      <a:schemeClr val="tx2"/>
                    </a:solidFill>
                  </a:rPr>
                  <a:t>Sea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6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s-ES" sz="16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6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=1,2,…,</m:t>
                        </m:r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, escribir </a:t>
                </a:r>
                <a:r>
                  <a:rPr lang="es-ES" sz="1600" dirty="0">
                    <a:solidFill>
                      <a:schemeClr val="tx2"/>
                    </a:solidFill>
                  </a:rPr>
                  <a:t>una función </a:t>
                </a:r>
                <a:r>
                  <a:rPr lang="es-ES" sz="1600" dirty="0" err="1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EsBase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(*vectores)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que determine si dichos vectores forman una base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. </a:t>
                </a:r>
                <a:r>
                  <a:rPr lang="es-ES" sz="1600" b="1" dirty="0" smtClean="0">
                    <a:solidFill>
                      <a:schemeClr val="tx2"/>
                    </a:solidFill>
                  </a:rPr>
                  <a:t>Pista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: desde </a:t>
                </a:r>
                <a:r>
                  <a:rPr lang="es-ES" sz="1600" dirty="0" err="1" smtClean="0">
                    <a:solidFill>
                      <a:schemeClr val="tx2"/>
                    </a:solidFill>
                  </a:rPr>
                  <a:t>numpy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, llame a la librería de algebra lineal </a:t>
                </a:r>
                <a:r>
                  <a:rPr lang="es-ES" sz="1600" dirty="0" err="1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linalg</a:t>
                </a:r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 e importe la operación </a:t>
                </a:r>
                <a:r>
                  <a:rPr lang="es-ES" sz="1600" dirty="0" err="1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det</a:t>
                </a:r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 para calcula el determinante de </a:t>
                </a:r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la matriz forma por columnas los vectores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s-ES" sz="16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𝐯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. </a:t>
                </a:r>
                <a:endParaRPr lang="es-ES" sz="1600" dirty="0" smtClean="0">
                  <a:solidFill>
                    <a:schemeClr val="tx2"/>
                  </a:solidFill>
                  <a:cs typeface="Consolas" panose="020B0609020204030204" pitchFamily="49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  <a:cs typeface="Consolas" panose="020B0609020204030204" pitchFamily="49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Se </a:t>
                </a:r>
                <a:r>
                  <a:rPr lang="es-ES" sz="1600" dirty="0">
                    <a:solidFill>
                      <a:schemeClr val="tx2"/>
                    </a:solidFill>
                    <a:cs typeface="Consolas" panose="020B0609020204030204" pitchFamily="49" charset="0"/>
                  </a:rPr>
                  <a:t>dice que </a:t>
                </a:r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una </a:t>
                </a:r>
                <a:r>
                  <a:rPr lang="es-ES" sz="1600" dirty="0">
                    <a:solidFill>
                      <a:schemeClr val="tx2"/>
                    </a:solidFill>
                    <a:cs typeface="Consolas" panose="020B0609020204030204" pitchFamily="49" charset="0"/>
                  </a:rPr>
                  <a:t>matriz 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𝐀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 es </a:t>
                </a:r>
                <a:r>
                  <a:rPr lang="es-ES" sz="1600" dirty="0">
                    <a:solidFill>
                      <a:schemeClr val="tx2"/>
                    </a:solidFill>
                    <a:cs typeface="Consolas" panose="020B0609020204030204" pitchFamily="49" charset="0"/>
                  </a:rPr>
                  <a:t>estrictamente diagonal </a:t>
                </a:r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dominante (EDD) </a:t>
                </a:r>
                <a:r>
                  <a:rPr lang="es-ES" sz="1600" dirty="0">
                    <a:solidFill>
                      <a:schemeClr val="tx2"/>
                    </a:solidFill>
                    <a:cs typeface="Consolas" panose="020B0609020204030204" pitchFamily="49" charset="0"/>
                  </a:rPr>
                  <a:t>por filas cuando se satisface</a:t>
                </a:r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𝑖𝑖</m:t>
                              </m:r>
                            </m:sub>
                          </m:sSub>
                        </m:e>
                      </m:d>
                      <m:r>
                        <a:rPr lang="es-ES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&gt;</m:t>
                      </m:r>
                      <m:nary>
                        <m:naryPr>
                          <m:chr m:val="∑"/>
                          <m:ctrlPr>
                            <a:rPr lang="es-ES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𝑗</m:t>
                          </m:r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=1,</m:t>
                          </m:r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𝑗</m:t>
                          </m:r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≠</m:t>
                          </m:r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𝑖</m:t>
                          </m:r>
                        </m:sub>
                        <m:sup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16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6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,  1≤</m:t>
                      </m:r>
                      <m:r>
                        <a:rPr lang="es-E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𝑖</m:t>
                      </m:r>
                      <m:r>
                        <a:rPr lang="es-E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≤</m:t>
                      </m:r>
                      <m:r>
                        <a:rPr lang="es-E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es-E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.</m:t>
                      </m:r>
                    </m:oMath>
                  </m:oMathPara>
                </a14:m>
                <a:endParaRPr lang="es-ES" sz="1600" dirty="0" smtClean="0">
                  <a:solidFill>
                    <a:schemeClr val="tx2"/>
                  </a:solidFill>
                  <a:cs typeface="Consolas" panose="020B0609020204030204" pitchFamily="49" charset="0"/>
                </a:endParaRPr>
              </a:p>
              <a:p>
                <a:r>
                  <a:rPr lang="es-ES" sz="1600" dirty="0">
                    <a:solidFill>
                      <a:schemeClr val="tx2"/>
                    </a:solidFill>
                    <a:cs typeface="Consolas" panose="020B0609020204030204" pitchFamily="49" charset="0"/>
                  </a:rPr>
                  <a:t> </a:t>
                </a:r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      Determina mediante una función si dada una matriz es EDD por filas. </a:t>
                </a:r>
                <a:endParaRPr lang="es-ES" sz="1600" dirty="0" smtClean="0">
                  <a:solidFill>
                    <a:schemeClr val="tx2"/>
                  </a:solidFill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9116FC-95E0-4545-83EC-9E3A20C0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2" y="1212275"/>
                <a:ext cx="10797987" cy="4303614"/>
              </a:xfrm>
              <a:prstGeom prst="rect">
                <a:avLst/>
              </a:prstGeom>
              <a:blipFill rotWithShape="0">
                <a:blip r:embed="rId2"/>
                <a:stretch>
                  <a:fillRect l="-282" r="-339" b="-8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Listas en </a:t>
            </a:r>
            <a:r>
              <a:rPr lang="es-E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Python (RECORDATORIO)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771101" y="3543037"/>
            <a:ext cx="5324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Son </a:t>
            </a:r>
            <a:r>
              <a:rPr lang="es-ES" sz="1600" u="sng" dirty="0">
                <a:solidFill>
                  <a:schemeClr val="tx2"/>
                </a:solidFill>
              </a:rPr>
              <a:t>ordenadas</a:t>
            </a:r>
            <a:r>
              <a:rPr lang="es-ES" sz="16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Pueden estar formadas por </a:t>
            </a:r>
            <a:r>
              <a:rPr lang="es-ES" sz="1600" u="sng" dirty="0">
                <a:solidFill>
                  <a:schemeClr val="tx2"/>
                </a:solidFill>
              </a:rPr>
              <a:t>tipos arbitrarios</a:t>
            </a:r>
            <a:r>
              <a:rPr lang="es-ES" sz="16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Son </a:t>
            </a:r>
            <a:r>
              <a:rPr lang="es-ES" sz="1600" u="sng" dirty="0">
                <a:solidFill>
                  <a:schemeClr val="tx2"/>
                </a:solidFill>
              </a:rPr>
              <a:t>indexadas</a:t>
            </a:r>
            <a:r>
              <a:rPr lang="es-ES" sz="1600" dirty="0">
                <a:solidFill>
                  <a:schemeClr val="tx2"/>
                </a:solidFill>
              </a:rPr>
              <a:t> con 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s-ES" sz="1600" dirty="0">
                <a:solidFill>
                  <a:schemeClr val="tx2"/>
                </a:solidFill>
              </a:rPr>
              <a:t>. El índice del 1</a:t>
            </a:r>
            <a:r>
              <a:rPr lang="es-ES" sz="1600" baseline="30000" dirty="0">
                <a:solidFill>
                  <a:schemeClr val="tx2"/>
                </a:solidFill>
              </a:rPr>
              <a:t>er</a:t>
            </a:r>
            <a:r>
              <a:rPr lang="es-ES" sz="1600" dirty="0">
                <a:solidFill>
                  <a:schemeClr val="tx2"/>
                </a:solidFill>
              </a:rPr>
              <a:t> elemento es </a:t>
            </a:r>
            <a:r>
              <a:rPr lang="es-E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s-ES" sz="1600" dirty="0">
                <a:solidFill>
                  <a:schemeClr val="tx2"/>
                </a:solidFill>
              </a:rPr>
              <a:t>.</a:t>
            </a:r>
            <a:endParaRPr lang="es-ES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pueden </a:t>
            </a:r>
            <a:r>
              <a:rPr lang="es-ES" sz="1600" u="sng" dirty="0">
                <a:solidFill>
                  <a:schemeClr val="tx2"/>
                </a:solidFill>
              </a:rPr>
              <a:t>anidar</a:t>
            </a:r>
            <a:r>
              <a:rPr lang="es-ES" sz="1600" dirty="0">
                <a:solidFill>
                  <a:schemeClr val="tx2"/>
                </a:solidFill>
              </a:rPr>
              <a:t>: meter una dentro de la otra.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Son </a:t>
            </a:r>
            <a:r>
              <a:rPr lang="es-ES" sz="1600" u="sng" dirty="0">
                <a:solidFill>
                  <a:schemeClr val="tx2"/>
                </a:solidFill>
              </a:rPr>
              <a:t>mutables</a:t>
            </a:r>
            <a:r>
              <a:rPr lang="es-ES" sz="1600" dirty="0">
                <a:solidFill>
                  <a:schemeClr val="tx2"/>
                </a:solidFill>
              </a:rPr>
              <a:t>: sus elementos pueden ser modificados.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Son </a:t>
            </a:r>
            <a:r>
              <a:rPr lang="es-ES" sz="1600" u="sng" dirty="0">
                <a:solidFill>
                  <a:schemeClr val="tx2"/>
                </a:solidFill>
              </a:rPr>
              <a:t>dinámicas</a:t>
            </a:r>
            <a:r>
              <a:rPr lang="es-ES" sz="1600" dirty="0">
                <a:solidFill>
                  <a:schemeClr val="tx2"/>
                </a:solidFill>
              </a:rPr>
              <a:t>: se pueden añadir o eliminar elementos.</a:t>
            </a:r>
            <a:endParaRPr lang="es-E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771101" y="2004154"/>
            <a:ext cx="7362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</a:rPr>
              <a:t>Las listas son un tipo de dato que permite almacenar un conjunto arbitrario de datos: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A25169CA-8356-6A57-365D-CB8D5B448FE4}"/>
              </a:ext>
            </a:extLst>
          </p:cNvPr>
          <p:cNvSpPr txBox="1"/>
          <p:nvPr/>
        </p:nvSpPr>
        <p:spPr>
          <a:xfrm>
            <a:off x="771101" y="2342708"/>
            <a:ext cx="5376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x = [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latin typeface="Consolas" panose="020B0609020204030204" pitchFamily="49" charset="0"/>
              </a:rPr>
              <a:t>x = [i +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s-ES" dirty="0">
                <a:latin typeface="Consolas" panose="020B0609020204030204" pitchFamily="49" charset="0"/>
              </a:rPr>
              <a:t> i 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range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latin typeface="Consolas" panose="020B0609020204030204" pitchFamily="49" charset="0"/>
              </a:rPr>
              <a:t>)]</a:t>
            </a:r>
          </a:p>
          <a:p>
            <a:r>
              <a:rPr lang="es-ES" dirty="0">
                <a:latin typeface="Consolas" panose="020B0609020204030204" pitchFamily="49" charset="0"/>
              </a:rPr>
              <a:t>x = </a:t>
            </a:r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‘1234’</a:t>
            </a:r>
            <a:r>
              <a:rPr lang="es-ES" dirty="0">
                <a:latin typeface="Consolas" panose="020B0609020204030204" pitchFamily="49" charset="0"/>
              </a:rPr>
              <a:t>)   </a:t>
            </a:r>
            <a:r>
              <a:rPr lang="es-ES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[“1”, “2”, “3”, “4”]</a:t>
            </a:r>
          </a:p>
          <a:p>
            <a:r>
              <a:rPr lang="es-ES" dirty="0">
                <a:latin typeface="Consolas" panose="020B0609020204030204" pitchFamily="49" charset="0"/>
              </a:rPr>
              <a:t>x = [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‘Hola’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67</a:t>
            </a:r>
            <a:r>
              <a:rPr lang="es-ES" dirty="0">
                <a:latin typeface="Consolas" panose="020B0609020204030204" pitchFamily="49" charset="0"/>
              </a:rPr>
              <a:t>, [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latin typeface="Consolas" panose="020B0609020204030204" pitchFamily="49" charset="0"/>
              </a:rPr>
              <a:t>]]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C8322F8B-3FCB-CA31-CC7E-956A70E09283}"/>
              </a:ext>
            </a:extLst>
          </p:cNvPr>
          <p:cNvSpPr txBox="1"/>
          <p:nvPr/>
        </p:nvSpPr>
        <p:spPr>
          <a:xfrm>
            <a:off x="6254295" y="3680119"/>
            <a:ext cx="4628190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Listas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[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'p'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'q'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]]]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 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endParaRPr lang="es-ES" sz="1600" dirty="0">
              <a:solidFill>
                <a:srgbClr val="FAED5C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19F9B02C-6BDF-80BD-F1EB-0C28F151917C}"/>
              </a:ext>
            </a:extLst>
          </p:cNvPr>
          <p:cNvSpPr txBox="1"/>
          <p:nvPr/>
        </p:nvSpPr>
        <p:spPr>
          <a:xfrm>
            <a:off x="11112801" y="3926339"/>
            <a:ext cx="308098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1BD0CC6B-C91C-A5D3-416B-C62759859EFA}"/>
              </a:ext>
            </a:extLst>
          </p:cNvPr>
          <p:cNvSpPr txBox="1"/>
          <p:nvPr/>
        </p:nvSpPr>
        <p:spPr>
          <a:xfrm>
            <a:off x="771101" y="5275659"/>
            <a:ext cx="6794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VARIALES TIPO </a:t>
            </a:r>
            <a:r>
              <a:rPr lang="es-E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E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chemeClr val="tx2"/>
                </a:solidFill>
              </a:rPr>
              <a:t>HACEN UN POSIBLE USO PARA VECTORES Y MATRICES</a:t>
            </a:r>
          </a:p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r>
              <a:rPr lang="es-ES" sz="1600" dirty="0">
                <a:solidFill>
                  <a:schemeClr val="tx2"/>
                </a:solidFill>
              </a:rPr>
              <a:t>Otros lenguajes de programación, </a:t>
            </a:r>
            <a:r>
              <a:rPr lang="es-ES" sz="1600" dirty="0" err="1">
                <a:solidFill>
                  <a:schemeClr val="tx2"/>
                </a:solidFill>
              </a:rPr>
              <a:t>e.g</a:t>
            </a:r>
            <a:r>
              <a:rPr lang="es-ES" sz="1600" dirty="0">
                <a:solidFill>
                  <a:schemeClr val="tx2"/>
                </a:solidFill>
              </a:rPr>
              <a:t>. Fortran, vectores y matrices son almacenados en variables tipo </a:t>
            </a:r>
            <a:r>
              <a:rPr lang="es-E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&lt;array&gt;</a:t>
            </a:r>
            <a:r>
              <a:rPr lang="es-ES" sz="16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147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Vectores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771101" y="2004154"/>
            <a:ext cx="6215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En matemáticas un vector es un elemento de un espacio vectorial, por ejemplo v = (1, 2, 3) </a:t>
            </a:r>
            <a:r>
              <a:rPr lang="es-ES" sz="1600" dirty="0">
                <a:solidFill>
                  <a:schemeClr val="tx2"/>
                </a:solidFill>
                <a:latin typeface="SymbolPi" panose="02000500070000020004" pitchFamily="2" charset="0"/>
              </a:rPr>
              <a:t>Î </a:t>
            </a:r>
            <a:r>
              <a:rPr lang="es-ES" sz="1600" dirty="0">
                <a:solidFill>
                  <a:schemeClr val="tx2"/>
                </a:solidFill>
              </a:rPr>
              <a:t>R</a:t>
            </a:r>
            <a:r>
              <a:rPr lang="es-ES" sz="1600" baseline="30000" dirty="0">
                <a:solidFill>
                  <a:schemeClr val="tx2"/>
                </a:solidFill>
              </a:rPr>
              <a:t>3</a:t>
            </a:r>
            <a:r>
              <a:rPr lang="es-ES" sz="1600" dirty="0">
                <a:solidFill>
                  <a:schemeClr val="tx2"/>
                </a:solidFill>
              </a:rPr>
              <a:t>. Este vector en Python podría ser representado de la siguiente manera: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A25169CA-8356-6A57-365D-CB8D5B448FE4}"/>
              </a:ext>
            </a:extLst>
          </p:cNvPr>
          <p:cNvSpPr txBox="1"/>
          <p:nvPr/>
        </p:nvSpPr>
        <p:spPr>
          <a:xfrm>
            <a:off x="771101" y="283994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 = [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1F34686A-1F4D-C5B2-0ACF-E4CA620756FE}"/>
              </a:ext>
            </a:extLst>
          </p:cNvPr>
          <p:cNvSpPr txBox="1"/>
          <p:nvPr/>
        </p:nvSpPr>
        <p:spPr>
          <a:xfrm>
            <a:off x="487315" y="3648721"/>
            <a:ext cx="144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Matrices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7FF1CE3A-D864-D7E5-8FF2-1EA039D8C787}"/>
              </a:ext>
            </a:extLst>
          </p:cNvPr>
          <p:cNvSpPr txBox="1"/>
          <p:nvPr/>
        </p:nvSpPr>
        <p:spPr>
          <a:xfrm>
            <a:off x="771100" y="4195728"/>
            <a:ext cx="621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En Python, las matrices se forman anidando listas donde cada lista contine la fila de la matriz, es decir,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425B6A2C-474F-EDEA-00FB-6F8E5FB1108B}"/>
              </a:ext>
            </a:extLst>
          </p:cNvPr>
          <p:cNvSpPr txBox="1"/>
          <p:nvPr/>
        </p:nvSpPr>
        <p:spPr>
          <a:xfrm>
            <a:off x="771101" y="4780503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m = [[Fila 1], [Fila 2], [Fila 3], …, [Fila n]]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xmlns="" id="{59BB6357-7B0A-4E5B-06ED-782483BC480F}"/>
                  </a:ext>
                </a:extLst>
              </p:cNvPr>
              <p:cNvSpPr txBox="1"/>
              <p:nvPr/>
            </p:nvSpPr>
            <p:spPr>
              <a:xfrm>
                <a:off x="771100" y="5470109"/>
                <a:ext cx="2282676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9BB6357-7B0A-4E5B-06ED-782483BC4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00" y="5470109"/>
                <a:ext cx="2282676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C95FA134-20FF-BEA0-E9D2-ECB27780348F}"/>
              </a:ext>
            </a:extLst>
          </p:cNvPr>
          <p:cNvSpPr txBox="1"/>
          <p:nvPr/>
        </p:nvSpPr>
        <p:spPr>
          <a:xfrm>
            <a:off x="3712771" y="5651729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m = [[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14</a:t>
            </a:r>
            <a:r>
              <a:rPr lang="es-ES" dirty="0">
                <a:latin typeface="Consolas" panose="020B0609020204030204" pitchFamily="49" charset="0"/>
              </a:rPr>
              <a:t>, -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latin typeface="Consolas" panose="020B0609020204030204" pitchFamily="49" charset="0"/>
              </a:rPr>
              <a:t>], [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latin typeface="Consolas" panose="020B0609020204030204" pitchFamily="49" charset="0"/>
              </a:rPr>
              <a:t>], [-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11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s-ES" dirty="0">
                <a:latin typeface="Consolas" panose="020B0609020204030204" pitchFamily="49" charset="0"/>
              </a:rPr>
              <a:t>]]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xmlns="" id="{B9F642AD-0BA5-E3AD-403A-6672390ADDFA}"/>
              </a:ext>
            </a:extLst>
          </p:cNvPr>
          <p:cNvSpPr/>
          <p:nvPr/>
        </p:nvSpPr>
        <p:spPr>
          <a:xfrm>
            <a:off x="3159329" y="5651729"/>
            <a:ext cx="45276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A9448D9A-ECD9-D8C2-C8AC-770AAE077300}"/>
              </a:ext>
            </a:extLst>
          </p:cNvPr>
          <p:cNvSpPr txBox="1"/>
          <p:nvPr/>
        </p:nvSpPr>
        <p:spPr>
          <a:xfrm>
            <a:off x="7807573" y="815613"/>
            <a:ext cx="307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solidFill>
                  <a:srgbClr val="FF0000"/>
                </a:solidFill>
              </a:rPr>
              <a:t>¿QUÉ SUCEDERÁ AL OPERAR CON ELLOS?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xmlns="" id="{30B94E3C-FD6E-40AE-FE10-7105C8A27F5A}"/>
                  </a:ext>
                </a:extLst>
              </p:cNvPr>
              <p:cNvSpPr txBox="1"/>
              <p:nvPr/>
            </p:nvSpPr>
            <p:spPr>
              <a:xfrm>
                <a:off x="8258880" y="3590994"/>
                <a:ext cx="3228640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s-ES" i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s-ES" i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s-ES" i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s-ES" i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s-ES" i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s-ES" i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s-ES" i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s-ES" i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0B94E3C-FD6E-40AE-FE10-7105C8A27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880" y="3590994"/>
                <a:ext cx="3228640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xmlns="" id="{A240E85B-3774-BA07-828B-6F8F5AF3C5EA}"/>
                  </a:ext>
                </a:extLst>
              </p:cNvPr>
              <p:cNvSpPr txBox="1"/>
              <p:nvPr/>
            </p:nvSpPr>
            <p:spPr>
              <a:xfrm>
                <a:off x="8999340" y="3215735"/>
                <a:ext cx="1681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240E85B-3774-BA07-828B-6F8F5AF3C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340" y="3215735"/>
                <a:ext cx="1681101" cy="276999"/>
              </a:xfrm>
              <a:prstGeom prst="rect">
                <a:avLst/>
              </a:prstGeom>
              <a:blipFill>
                <a:blip r:embed="rId4"/>
                <a:stretch>
                  <a:fillRect t="-4444" b="-3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CCEF24D6-907F-28D6-120C-01C202E99B7A}"/>
              </a:ext>
            </a:extLst>
          </p:cNvPr>
          <p:cNvSpPr txBox="1"/>
          <p:nvPr/>
        </p:nvSpPr>
        <p:spPr>
          <a:xfrm>
            <a:off x="7807573" y="2630960"/>
            <a:ext cx="4028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Acceso a los elementos de los anteriores vectores y matrices: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D5AC9F42-8E96-C77E-B44C-3B595041DC9A}"/>
              </a:ext>
            </a:extLst>
          </p:cNvPr>
          <p:cNvSpPr txBox="1"/>
          <p:nvPr/>
        </p:nvSpPr>
        <p:spPr>
          <a:xfrm>
            <a:off x="8767769" y="4661750"/>
            <a:ext cx="221086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m[i][j] = m[</a:t>
            </a:r>
            <a:r>
              <a:rPr lang="es-ES" dirty="0" err="1">
                <a:latin typeface="Consolas" panose="020B0609020204030204" pitchFamily="49" charset="0"/>
              </a:rPr>
              <a:t>i,j</a:t>
            </a:r>
            <a:r>
              <a:rPr lang="es-E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4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315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Operaciones numéricas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771100" y="1923043"/>
            <a:ext cx="6215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Supongamos dos vectores: v</a:t>
            </a:r>
            <a:r>
              <a:rPr lang="es-ES" sz="1600" baseline="-25000" dirty="0">
                <a:solidFill>
                  <a:schemeClr val="tx2"/>
                </a:solidFill>
              </a:rPr>
              <a:t>1</a:t>
            </a:r>
            <a:r>
              <a:rPr lang="es-ES" sz="1600" dirty="0">
                <a:solidFill>
                  <a:schemeClr val="tx2"/>
                </a:solidFill>
              </a:rPr>
              <a:t> = (1, 2, 3) </a:t>
            </a:r>
            <a:r>
              <a:rPr lang="es-ES" sz="1600" dirty="0">
                <a:solidFill>
                  <a:schemeClr val="tx2"/>
                </a:solidFill>
                <a:latin typeface="SymbolPi" panose="02000500070000020004" pitchFamily="2" charset="0"/>
              </a:rPr>
              <a:t>Î </a:t>
            </a:r>
            <a:r>
              <a:rPr lang="es-ES" sz="1600" dirty="0">
                <a:solidFill>
                  <a:schemeClr val="tx2"/>
                </a:solidFill>
              </a:rPr>
              <a:t>R</a:t>
            </a:r>
            <a:r>
              <a:rPr lang="es-ES" sz="1600" baseline="30000" dirty="0">
                <a:solidFill>
                  <a:schemeClr val="tx2"/>
                </a:solidFill>
              </a:rPr>
              <a:t>3 </a:t>
            </a:r>
            <a:r>
              <a:rPr lang="es-ES" sz="1600" dirty="0">
                <a:solidFill>
                  <a:schemeClr val="tx2"/>
                </a:solidFill>
              </a:rPr>
              <a:t>y v</a:t>
            </a:r>
            <a:r>
              <a:rPr lang="es-ES" sz="1600" baseline="-25000" dirty="0">
                <a:solidFill>
                  <a:schemeClr val="tx2"/>
                </a:solidFill>
              </a:rPr>
              <a:t>2</a:t>
            </a:r>
            <a:r>
              <a:rPr lang="es-ES" sz="1600" dirty="0">
                <a:solidFill>
                  <a:schemeClr val="tx2"/>
                </a:solidFill>
              </a:rPr>
              <a:t> = (4, 5, 6) </a:t>
            </a:r>
            <a:r>
              <a:rPr lang="es-ES" sz="1600" dirty="0">
                <a:solidFill>
                  <a:schemeClr val="tx2"/>
                </a:solidFill>
                <a:latin typeface="SymbolPi" panose="02000500070000020004" pitchFamily="2" charset="0"/>
              </a:rPr>
              <a:t>Î </a:t>
            </a:r>
            <a:r>
              <a:rPr lang="es-ES" sz="1600" dirty="0">
                <a:solidFill>
                  <a:schemeClr val="tx2"/>
                </a:solidFill>
              </a:rPr>
              <a:t>R</a:t>
            </a:r>
            <a:r>
              <a:rPr lang="es-ES" sz="1600" baseline="30000" dirty="0">
                <a:solidFill>
                  <a:schemeClr val="tx2"/>
                </a:solidFill>
              </a:rPr>
              <a:t>3  </a:t>
            </a:r>
            <a:r>
              <a:rPr lang="es-ES" sz="1600" dirty="0">
                <a:solidFill>
                  <a:schemeClr val="tx2"/>
                </a:solidFill>
              </a:rPr>
              <a:t>y se genera otro vector v</a:t>
            </a:r>
            <a:r>
              <a:rPr lang="es-ES" sz="1600" baseline="-25000" dirty="0">
                <a:solidFill>
                  <a:schemeClr val="tx2"/>
                </a:solidFill>
              </a:rPr>
              <a:t>3</a:t>
            </a:r>
            <a:r>
              <a:rPr lang="es-ES" sz="1600" dirty="0">
                <a:solidFill>
                  <a:schemeClr val="tx2"/>
                </a:solidFill>
              </a:rPr>
              <a:t> = v</a:t>
            </a:r>
            <a:r>
              <a:rPr lang="es-ES" sz="1600" baseline="-25000" dirty="0">
                <a:solidFill>
                  <a:schemeClr val="tx2"/>
                </a:solidFill>
              </a:rPr>
              <a:t>1</a:t>
            </a:r>
            <a:r>
              <a:rPr lang="es-ES" sz="1600" dirty="0">
                <a:solidFill>
                  <a:schemeClr val="tx2"/>
                </a:solidFill>
              </a:rPr>
              <a:t> + v</a:t>
            </a:r>
            <a:r>
              <a:rPr lang="es-ES" sz="1600" baseline="-25000" dirty="0">
                <a:solidFill>
                  <a:schemeClr val="tx2"/>
                </a:solidFill>
              </a:rPr>
              <a:t>2 </a:t>
            </a:r>
            <a:r>
              <a:rPr lang="es-ES" sz="1600" dirty="0">
                <a:solidFill>
                  <a:schemeClr val="tx2"/>
                </a:solidFill>
              </a:rPr>
              <a:t>= (5, 7, 9) </a:t>
            </a:r>
            <a:r>
              <a:rPr lang="es-ES" sz="1600" dirty="0">
                <a:solidFill>
                  <a:schemeClr val="tx2"/>
                </a:solidFill>
                <a:latin typeface="SymbolPi" panose="02000500070000020004" pitchFamily="2" charset="0"/>
              </a:rPr>
              <a:t>Î </a:t>
            </a:r>
            <a:r>
              <a:rPr lang="es-ES" sz="1600" dirty="0">
                <a:solidFill>
                  <a:schemeClr val="tx2"/>
                </a:solidFill>
              </a:rPr>
              <a:t>R</a:t>
            </a:r>
            <a:r>
              <a:rPr lang="es-ES" sz="1600" baseline="30000" dirty="0">
                <a:solidFill>
                  <a:schemeClr val="tx2"/>
                </a:solidFill>
              </a:rPr>
              <a:t>3</a:t>
            </a:r>
            <a:r>
              <a:rPr lang="es-ES" sz="1600" dirty="0">
                <a:solidFill>
                  <a:schemeClr val="tx2"/>
                </a:solidFill>
              </a:rPr>
              <a:t>. Esta operación matemática trasladada a Python daría como resultado: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B18388ED-2F80-2095-C25E-60BD3222C414}"/>
              </a:ext>
            </a:extLst>
          </p:cNvPr>
          <p:cNvSpPr txBox="1"/>
          <p:nvPr/>
        </p:nvSpPr>
        <p:spPr>
          <a:xfrm>
            <a:off x="858175" y="2881087"/>
            <a:ext cx="3147015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Operaciones con listas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v1 = 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v2 = 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v3 = v1 + v2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(v3)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BE841C62-707E-4EF8-68AB-775BC20C1E28}"/>
              </a:ext>
            </a:extLst>
          </p:cNvPr>
          <p:cNvSpPr txBox="1"/>
          <p:nvPr/>
        </p:nvSpPr>
        <p:spPr>
          <a:xfrm>
            <a:off x="4252053" y="3373529"/>
            <a:ext cx="2406428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[1, 2, 3, 4, 5, 6]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92711AEC-0F12-BFE4-D409-85BC9C94F256}"/>
              </a:ext>
            </a:extLst>
          </p:cNvPr>
          <p:cNvSpPr txBox="1"/>
          <p:nvPr/>
        </p:nvSpPr>
        <p:spPr>
          <a:xfrm>
            <a:off x="5923446" y="6115244"/>
            <a:ext cx="621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>
                <a:solidFill>
                  <a:srgbClr val="FF0000"/>
                </a:solidFill>
              </a:rPr>
              <a:t>IMPORTANTE</a:t>
            </a:r>
            <a:r>
              <a:rPr lang="es-ES" sz="1600" dirty="0">
                <a:solidFill>
                  <a:schemeClr val="tx2"/>
                </a:solidFill>
              </a:rPr>
              <a:t>: operadores +, -, *, y / sobre </a:t>
            </a:r>
            <a:r>
              <a:rPr lang="es-ES" sz="1600" dirty="0" err="1">
                <a:solidFill>
                  <a:schemeClr val="tx2"/>
                </a:solidFill>
              </a:rPr>
              <a:t>arrays</a:t>
            </a:r>
            <a:r>
              <a:rPr lang="es-ES" sz="1600" dirty="0">
                <a:solidFill>
                  <a:schemeClr val="tx2"/>
                </a:solidFill>
              </a:rPr>
              <a:t> realizan las operaciones elemento a elemento.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DEF50102-06E1-16A4-74B5-A23239222547}"/>
              </a:ext>
            </a:extLst>
          </p:cNvPr>
          <p:cNvSpPr txBox="1"/>
          <p:nvPr/>
        </p:nvSpPr>
        <p:spPr>
          <a:xfrm>
            <a:off x="771101" y="4244608"/>
            <a:ext cx="264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¿Cómo operamos en Python?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9B04D63-5D24-ED89-BCD2-B071F8739D03}"/>
              </a:ext>
            </a:extLst>
          </p:cNvPr>
          <p:cNvSpPr txBox="1"/>
          <p:nvPr/>
        </p:nvSpPr>
        <p:spPr>
          <a:xfrm>
            <a:off x="858175" y="4669180"/>
            <a:ext cx="3393878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Operaciones con vectores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v1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v2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v3 = v1 + v2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(v3)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0C22DB77-68AB-DAF1-326F-D1F52C1D1900}"/>
              </a:ext>
            </a:extLst>
          </p:cNvPr>
          <p:cNvSpPr txBox="1"/>
          <p:nvPr/>
        </p:nvSpPr>
        <p:spPr>
          <a:xfrm>
            <a:off x="4503358" y="5284733"/>
            <a:ext cx="1295547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[5, 7, 9]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E12926E6-1057-6110-F026-37E8B291DB26}"/>
              </a:ext>
            </a:extLst>
          </p:cNvPr>
          <p:cNvCxnSpPr>
            <a:cxnSpLocks/>
          </p:cNvCxnSpPr>
          <p:nvPr/>
        </p:nvCxnSpPr>
        <p:spPr>
          <a:xfrm flipV="1">
            <a:off x="4088921" y="2840058"/>
            <a:ext cx="3493698" cy="29995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A4C2491F-F8AA-0650-920E-8A131F37D1E7}"/>
              </a:ext>
            </a:extLst>
          </p:cNvPr>
          <p:cNvSpPr txBox="1"/>
          <p:nvPr/>
        </p:nvSpPr>
        <p:spPr>
          <a:xfrm>
            <a:off x="7582619" y="2637499"/>
            <a:ext cx="322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v1, v2, v3 </a:t>
            </a:r>
            <a:r>
              <a:rPr lang="es-ES" sz="1600" dirty="0">
                <a:solidFill>
                  <a:schemeClr val="tx2"/>
                </a:solidFill>
              </a:rPr>
              <a:t>son de tipo </a:t>
            </a:r>
            <a:r>
              <a:rPr lang="es-E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E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chemeClr val="tx2"/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891DD76F-78FB-AC9B-55A5-CA57D6F7234C}"/>
              </a:ext>
            </a:extLst>
          </p:cNvPr>
          <p:cNvCxnSpPr>
            <a:cxnSpLocks/>
          </p:cNvCxnSpPr>
          <p:nvPr/>
        </p:nvCxnSpPr>
        <p:spPr>
          <a:xfrm flipV="1">
            <a:off x="4356340" y="4623244"/>
            <a:ext cx="3226279" cy="27303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B10222E6-910A-181D-F9D8-EC00A3C3C0A1}"/>
              </a:ext>
            </a:extLst>
          </p:cNvPr>
          <p:cNvSpPr txBox="1"/>
          <p:nvPr/>
        </p:nvSpPr>
        <p:spPr>
          <a:xfrm>
            <a:off x="7582619" y="4420685"/>
            <a:ext cx="419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v1, v2, v3 </a:t>
            </a:r>
            <a:r>
              <a:rPr lang="es-ES" sz="1600" dirty="0">
                <a:solidFill>
                  <a:schemeClr val="tx2"/>
                </a:solidFill>
              </a:rPr>
              <a:t>son de tipo </a:t>
            </a:r>
            <a:r>
              <a:rPr lang="es-E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&lt;Array of int32&gt;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473EB79E-8E77-8920-3CD8-89B1F8854481}"/>
              </a:ext>
            </a:extLst>
          </p:cNvPr>
          <p:cNvSpPr txBox="1"/>
          <p:nvPr/>
        </p:nvSpPr>
        <p:spPr>
          <a:xfrm>
            <a:off x="5877099" y="695132"/>
            <a:ext cx="621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i="1" dirty="0" err="1">
                <a:solidFill>
                  <a:schemeClr val="tx2"/>
                </a:solidFill>
              </a:rPr>
              <a:t>numpy</a:t>
            </a:r>
            <a:r>
              <a:rPr lang="es-ES" sz="1600" dirty="0">
                <a:solidFill>
                  <a:schemeClr val="tx2"/>
                </a:solidFill>
              </a:rPr>
              <a:t>: biblioteca de funciones matemáticas de alto nivel para operar con vectores y matrices. (https://numpy.org/doc/stable/index.html)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5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315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Operaciones numéricas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9B04D63-5D24-ED89-BCD2-B071F8739D03}"/>
              </a:ext>
            </a:extLst>
          </p:cNvPr>
          <p:cNvSpPr txBox="1"/>
          <p:nvPr/>
        </p:nvSpPr>
        <p:spPr>
          <a:xfrm>
            <a:off x="909933" y="2253784"/>
            <a:ext cx="3147015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Producto escalar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v1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v2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 = np.dot(v1, v2)</a:t>
            </a:r>
          </a:p>
          <a:p>
            <a:r>
              <a:rPr lang="fr-FR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 = v1.dot(v2)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0C22DB77-68AB-DAF1-326F-D1F52C1D1900}"/>
              </a:ext>
            </a:extLst>
          </p:cNvPr>
          <p:cNvSpPr txBox="1"/>
          <p:nvPr/>
        </p:nvSpPr>
        <p:spPr>
          <a:xfrm>
            <a:off x="4310914" y="2992448"/>
            <a:ext cx="431528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73881FAB-5A2A-B012-F5AF-D6E50CDAA6F4}"/>
              </a:ext>
            </a:extLst>
          </p:cNvPr>
          <p:cNvSpPr txBox="1"/>
          <p:nvPr/>
        </p:nvSpPr>
        <p:spPr>
          <a:xfrm>
            <a:off x="5687042" y="2253784"/>
            <a:ext cx="3270447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Producto vectorial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v1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v2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v3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np.cross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(v1, v2)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(v3)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F763A1C8-ED11-C67B-7AF1-46E9F694A31E}"/>
              </a:ext>
            </a:extLst>
          </p:cNvPr>
          <p:cNvSpPr txBox="1"/>
          <p:nvPr/>
        </p:nvSpPr>
        <p:spPr>
          <a:xfrm>
            <a:off x="9211455" y="2869337"/>
            <a:ext cx="1542410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[-3, 6, -3]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6343119A-4C0F-B540-49E9-BBFF14600CCE}"/>
              </a:ext>
            </a:extLst>
          </p:cNvPr>
          <p:cNvSpPr txBox="1"/>
          <p:nvPr/>
        </p:nvSpPr>
        <p:spPr>
          <a:xfrm>
            <a:off x="909933" y="4585459"/>
            <a:ext cx="6412333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Producto matricial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m1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FFFFF"/>
                </a:solidFill>
                <a:latin typeface="Consolas" panose="020B0609020204030204" pitchFamily="49" charset="0"/>
              </a:rPr>
              <a:t>[[</a:t>
            </a:r>
            <a:r>
              <a:rPr lang="es-ES" sz="1600" dirty="0">
                <a:solidFill>
                  <a:srgbClr val="FAED5C"/>
                </a:solidFill>
                <a:latin typeface="Consolas" panose="020B060902020403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Consolas" panose="020B0609020204030204" pitchFamily="49" charset="0"/>
              </a:rPr>
              <a:t>14</a:t>
            </a:r>
            <a:r>
              <a:rPr lang="es-ES" sz="1600" dirty="0">
                <a:solidFill>
                  <a:srgbClr val="FFFFFF"/>
                </a:solidFill>
                <a:latin typeface="Consolas" panose="020B0609020204030204" pitchFamily="49" charset="0"/>
              </a:rPr>
              <a:t>, -</a:t>
            </a:r>
            <a:r>
              <a:rPr lang="es-ES" sz="1600" dirty="0">
                <a:solidFill>
                  <a:srgbClr val="FAED5C"/>
                </a:solidFill>
                <a:latin typeface="Consolas" panose="020B060902020403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Consolas" panose="020B0609020204030204" pitchFamily="49" charset="0"/>
              </a:rPr>
              <a:t>], [</a:t>
            </a:r>
            <a:r>
              <a:rPr lang="es-ES" sz="1600" dirty="0">
                <a:solidFill>
                  <a:srgbClr val="FAED5C"/>
                </a:solidFill>
                <a:latin typeface="Consolas" panose="020B0609020204030204" pitchFamily="49" charset="0"/>
              </a:rPr>
              <a:t>12</a:t>
            </a:r>
            <a:r>
              <a:rPr lang="es-ES" sz="16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Consolas" panose="020B060902020403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Consolas" panose="020B060902020403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Consolas" panose="020B0609020204030204" pitchFamily="49" charset="0"/>
              </a:rPr>
              <a:t>], [-</a:t>
            </a:r>
            <a:r>
              <a:rPr lang="es-ES" sz="1600" dirty="0">
                <a:solidFill>
                  <a:srgbClr val="FAED5C"/>
                </a:solidFill>
                <a:latin typeface="Consolas" panose="020B0609020204030204" pitchFamily="49" charset="0"/>
              </a:rPr>
              <a:t>11</a:t>
            </a:r>
            <a:r>
              <a:rPr lang="es-ES" sz="16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Consolas" panose="020B060902020403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Consolas" panose="020B0609020204030204" pitchFamily="49" charset="0"/>
              </a:rPr>
              <a:t>21</a:t>
            </a:r>
            <a:r>
              <a:rPr lang="es-ES" sz="1600" dirty="0">
                <a:solidFill>
                  <a:srgbClr val="FFFFFF"/>
                </a:solidFill>
                <a:latin typeface="Consolas" panose="020B0609020204030204" pitchFamily="49" charset="0"/>
              </a:rPr>
              <a:t>]]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m2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m3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np.matmul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(m1, m2)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(m3)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3DC23908-AA65-9CCD-5477-69C90AD21420}"/>
              </a:ext>
            </a:extLst>
          </p:cNvPr>
          <p:cNvSpPr txBox="1"/>
          <p:nvPr/>
        </p:nvSpPr>
        <p:spPr>
          <a:xfrm>
            <a:off x="7626185" y="4954790"/>
            <a:ext cx="2036135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[[ 48  10  32]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[ 71  27  47]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[-31  34  -9]]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56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338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Operaciones sobre </a:t>
            </a:r>
            <a:r>
              <a:rPr lang="es-ES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arrays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9B04D63-5D24-ED89-BCD2-B071F8739D03}"/>
              </a:ext>
            </a:extLst>
          </p:cNvPr>
          <p:cNvSpPr txBox="1"/>
          <p:nvPr/>
        </p:nvSpPr>
        <p:spPr>
          <a:xfrm>
            <a:off x="909933" y="2478445"/>
            <a:ext cx="5615640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Reformular array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np.reshape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(v, (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r>
              <a:rPr lang="fr-FR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 = </a:t>
            </a:r>
            <a:r>
              <a:rPr lang="fr-FR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v.reshape</a:t>
            </a:r>
            <a:r>
              <a:rPr lang="fr-FR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(2, 3)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0C22DB77-68AB-DAF1-326F-D1F52C1D1900}"/>
              </a:ext>
            </a:extLst>
          </p:cNvPr>
          <p:cNvSpPr txBox="1"/>
          <p:nvPr/>
        </p:nvSpPr>
        <p:spPr>
          <a:xfrm>
            <a:off x="6839921" y="2970887"/>
            <a:ext cx="2036135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[[2.  4.3 5.2]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[9.3 6.8 5.7]]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9FF7A460-6FB2-9E6E-29B1-4441F607E592}"/>
              </a:ext>
            </a:extLst>
          </p:cNvPr>
          <p:cNvSpPr txBox="1"/>
          <p:nvPr/>
        </p:nvSpPr>
        <p:spPr>
          <a:xfrm>
            <a:off x="909933" y="1971953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numpy.reshape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&lt;array&gt;</a:t>
            </a:r>
            <a:r>
              <a:rPr lang="es-ES" dirty="0">
                <a:latin typeface="Consolas" panose="020B0609020204030204" pitchFamily="49" charset="0"/>
              </a:rPr>
              <a:t>, 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filas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columnas</a:t>
            </a:r>
            <a:r>
              <a:rPr lang="es-ES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2B20FEA6-CCCE-76AA-CCCA-C3819CFAFDED}"/>
              </a:ext>
            </a:extLst>
          </p:cNvPr>
          <p:cNvSpPr txBox="1"/>
          <p:nvPr/>
        </p:nvSpPr>
        <p:spPr>
          <a:xfrm>
            <a:off x="909933" y="418526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numpy.shape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&lt;array&gt;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9739DCF1-DD82-BDAB-5C40-AD5A97E7DB16}"/>
              </a:ext>
            </a:extLst>
          </p:cNvPr>
          <p:cNvSpPr txBox="1"/>
          <p:nvPr/>
        </p:nvSpPr>
        <p:spPr>
          <a:xfrm>
            <a:off x="909933" y="4691757"/>
            <a:ext cx="5368777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Tamaño array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7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8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]])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tam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np.shape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(m)</a:t>
            </a:r>
          </a:p>
          <a:p>
            <a:r>
              <a:rPr lang="fr-FR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fr-FR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tam</a:t>
            </a:r>
            <a:r>
              <a:rPr lang="fr-FR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fr-FR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m.shape</a:t>
            </a:r>
            <a:endParaRPr lang="fr-FR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tam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734A17D6-250D-0D05-BF24-1F4AD256A1A9}"/>
              </a:ext>
            </a:extLst>
          </p:cNvPr>
          <p:cNvSpPr txBox="1"/>
          <p:nvPr/>
        </p:nvSpPr>
        <p:spPr>
          <a:xfrm>
            <a:off x="6628906" y="5307310"/>
            <a:ext cx="925253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(2, 4)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831AB8AB-EB0C-8E3B-BF4A-58B6C106F022}"/>
              </a:ext>
            </a:extLst>
          </p:cNvPr>
          <p:cNvCxnSpPr>
            <a:cxnSpLocks/>
          </p:cNvCxnSpPr>
          <p:nvPr/>
        </p:nvCxnSpPr>
        <p:spPr>
          <a:xfrm flipV="1">
            <a:off x="7358332" y="4691757"/>
            <a:ext cx="660253" cy="5847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21129CEF-1A4A-B048-D0C1-8541FF70FEA9}"/>
              </a:ext>
            </a:extLst>
          </p:cNvPr>
          <p:cNvSpPr txBox="1"/>
          <p:nvPr/>
        </p:nvSpPr>
        <p:spPr>
          <a:xfrm>
            <a:off x="7876963" y="4369931"/>
            <a:ext cx="1375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Tipo </a:t>
            </a:r>
            <a:r>
              <a:rPr lang="es-E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s-E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651DD4FB-DC46-984B-A3ED-13EE67E6F1AD}"/>
              </a:ext>
            </a:extLst>
          </p:cNvPr>
          <p:cNvSpPr txBox="1"/>
          <p:nvPr/>
        </p:nvSpPr>
        <p:spPr>
          <a:xfrm>
            <a:off x="8395791" y="4691757"/>
            <a:ext cx="2028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Similar a </a:t>
            </a:r>
            <a:r>
              <a:rPr lang="es-E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E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16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No es mutable.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72A225F6-2F57-1FB1-7E73-F83FF5921694}"/>
              </a:ext>
            </a:extLst>
          </p:cNvPr>
          <p:cNvCxnSpPr>
            <a:cxnSpLocks/>
          </p:cNvCxnSpPr>
          <p:nvPr/>
        </p:nvCxnSpPr>
        <p:spPr>
          <a:xfrm flipV="1">
            <a:off x="8126083" y="2154716"/>
            <a:ext cx="560717" cy="73513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062DBE6F-9162-7928-A3B7-A943CEE15FB9}"/>
              </a:ext>
            </a:extLst>
          </p:cNvPr>
          <p:cNvSpPr txBox="1"/>
          <p:nvPr/>
        </p:nvSpPr>
        <p:spPr>
          <a:xfrm>
            <a:off x="8395791" y="1816162"/>
            <a:ext cx="2594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Tipo </a:t>
            </a:r>
            <a:r>
              <a:rPr lang="es-E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&lt;Array of float64&gt;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61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338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Operaciones sobre </a:t>
            </a:r>
            <a:r>
              <a:rPr lang="es-ES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arrays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9B04D63-5D24-ED89-BCD2-B071F8739D03}"/>
              </a:ext>
            </a:extLst>
          </p:cNvPr>
          <p:cNvSpPr txBox="1"/>
          <p:nvPr/>
        </p:nvSpPr>
        <p:spPr>
          <a:xfrm>
            <a:off x="909933" y="2478445"/>
            <a:ext cx="2900153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Vector espaciado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np.arange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np.arange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fr-FR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0C22DB77-68AB-DAF1-326F-D1F52C1D1900}"/>
              </a:ext>
            </a:extLst>
          </p:cNvPr>
          <p:cNvSpPr txBox="1"/>
          <p:nvPr/>
        </p:nvSpPr>
        <p:spPr>
          <a:xfrm>
            <a:off x="4059865" y="2970887"/>
            <a:ext cx="2036135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[0, 1, 2, 3, 4]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[1, 3, 5, 7]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9FF7A460-6FB2-9E6E-29B1-4441F607E592}"/>
              </a:ext>
            </a:extLst>
          </p:cNvPr>
          <p:cNvSpPr txBox="1"/>
          <p:nvPr/>
        </p:nvSpPr>
        <p:spPr>
          <a:xfrm>
            <a:off x="909933" y="1971953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numpy.arange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{Opcional})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2B20FEA6-CCCE-76AA-CCCA-C3819CFAFDED}"/>
              </a:ext>
            </a:extLst>
          </p:cNvPr>
          <p:cNvSpPr txBox="1"/>
          <p:nvPr/>
        </p:nvSpPr>
        <p:spPr>
          <a:xfrm>
            <a:off x="909933" y="4185265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numpy.linspace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nº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puntos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9739DCF1-DD82-BDAB-5C40-AD5A97E7DB16}"/>
              </a:ext>
            </a:extLst>
          </p:cNvPr>
          <p:cNvSpPr txBox="1"/>
          <p:nvPr/>
        </p:nvSpPr>
        <p:spPr>
          <a:xfrm>
            <a:off x="909933" y="4691757"/>
            <a:ext cx="3147015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Espacio lineal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np.linspace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734A17D6-250D-0D05-BF24-1F4AD256A1A9}"/>
              </a:ext>
            </a:extLst>
          </p:cNvPr>
          <p:cNvSpPr txBox="1"/>
          <p:nvPr/>
        </p:nvSpPr>
        <p:spPr>
          <a:xfrm>
            <a:off x="4275630" y="5061088"/>
            <a:ext cx="3640740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[0., 0.2, 0.4, 0.6, 0.8, 1.]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34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338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Operaciones sobre </a:t>
            </a:r>
            <a:r>
              <a:rPr lang="es-ES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arrays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9B04D63-5D24-ED89-BCD2-B071F8739D03}"/>
              </a:ext>
            </a:extLst>
          </p:cNvPr>
          <p:cNvSpPr txBox="1"/>
          <p:nvPr/>
        </p:nvSpPr>
        <p:spPr>
          <a:xfrm>
            <a:off x="927186" y="2021245"/>
            <a:ext cx="3764172" cy="378565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Matrices importantes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Matriz de unos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np.ones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((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(U)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Matriz de ceros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np.zeros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((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(C)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Matriz identidad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np.eye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</a:t>
            </a: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Matriz diagonal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np.diag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(v)</a:t>
            </a:r>
            <a:endParaRPr lang="fr-FR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C23E7622-4062-72A7-83CD-0D1CB7FA5F08}"/>
              </a:ext>
            </a:extLst>
          </p:cNvPr>
          <p:cNvSpPr txBox="1"/>
          <p:nvPr/>
        </p:nvSpPr>
        <p:spPr>
          <a:xfrm>
            <a:off x="5618332" y="1967770"/>
            <a:ext cx="1665841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[[1. 1. 1.]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[1. 1. 1.]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[1. 1. 1.]]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F4AFECDA-F7CD-D6AD-7608-2ACE61A90FD6}"/>
              </a:ext>
            </a:extLst>
          </p:cNvPr>
          <p:cNvSpPr txBox="1"/>
          <p:nvPr/>
        </p:nvSpPr>
        <p:spPr>
          <a:xfrm>
            <a:off x="6443630" y="3030945"/>
            <a:ext cx="1665841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[[0. 0. 0.]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[0. 0. 0.]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[0. 0. 0.]]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039587A3-10DC-386F-98BD-8ADD348A54A3}"/>
              </a:ext>
            </a:extLst>
          </p:cNvPr>
          <p:cNvSpPr txBox="1"/>
          <p:nvPr/>
        </p:nvSpPr>
        <p:spPr>
          <a:xfrm>
            <a:off x="7276550" y="4094120"/>
            <a:ext cx="1665841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[[1. 0. 0.]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[0. 1. 0.]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[0. 0. 1.]]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D2E4625F-73FB-A55E-A281-B42AAF774E03}"/>
              </a:ext>
            </a:extLst>
          </p:cNvPr>
          <p:cNvSpPr txBox="1"/>
          <p:nvPr/>
        </p:nvSpPr>
        <p:spPr>
          <a:xfrm>
            <a:off x="8045781" y="5157295"/>
            <a:ext cx="1665841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[[1. 0. 0.]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[0. 2. 0.]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[0. 0. 3.]]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7CEC9836-85B5-22B9-198A-241A9B7C329D}"/>
              </a:ext>
            </a:extLst>
          </p:cNvPr>
          <p:cNvCxnSpPr>
            <a:cxnSpLocks/>
          </p:cNvCxnSpPr>
          <p:nvPr/>
        </p:nvCxnSpPr>
        <p:spPr>
          <a:xfrm flipH="1">
            <a:off x="3372928" y="2383268"/>
            <a:ext cx="2113472" cy="51520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xmlns="" id="{20BA5151-8740-D0DB-B557-6E30FC05AA90}"/>
              </a:ext>
            </a:extLst>
          </p:cNvPr>
          <p:cNvCxnSpPr>
            <a:cxnSpLocks/>
          </p:cNvCxnSpPr>
          <p:nvPr/>
        </p:nvCxnSpPr>
        <p:spPr>
          <a:xfrm flipH="1">
            <a:off x="3534694" y="3382912"/>
            <a:ext cx="2814348" cy="27583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xmlns="" id="{A4FD2253-E366-78BD-91ED-C6332666CDBE}"/>
              </a:ext>
            </a:extLst>
          </p:cNvPr>
          <p:cNvCxnSpPr>
            <a:cxnSpLocks/>
          </p:cNvCxnSpPr>
          <p:nvPr/>
        </p:nvCxnSpPr>
        <p:spPr>
          <a:xfrm flipH="1">
            <a:off x="2672052" y="4419015"/>
            <a:ext cx="4479246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xmlns="" id="{DA1494B6-81AB-813C-30AE-57019D3B8B07}"/>
              </a:ext>
            </a:extLst>
          </p:cNvPr>
          <p:cNvCxnSpPr>
            <a:cxnSpLocks/>
          </p:cNvCxnSpPr>
          <p:nvPr/>
        </p:nvCxnSpPr>
        <p:spPr>
          <a:xfrm flipH="1" flipV="1">
            <a:off x="2803984" y="5396056"/>
            <a:ext cx="5132318" cy="11622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39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</a:t>
            </a:r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Y MATRICES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75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Secciones de </a:t>
            </a:r>
            <a:r>
              <a:rPr lang="es-ES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arrays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D6552E92-E9D5-9B34-4B1B-E158859B9EC1}"/>
              </a:ext>
            </a:extLst>
          </p:cNvPr>
          <p:cNvSpPr txBox="1"/>
          <p:nvPr/>
        </p:nvSpPr>
        <p:spPr>
          <a:xfrm>
            <a:off x="771100" y="1923043"/>
            <a:ext cx="9244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</a:rPr>
              <a:t>Es posible extraer un patrón ordenado de elementos de un array. Esta operación permite, por ejemplo: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rangos de elementos de un vector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filas o columnas de una matriz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Extraer </a:t>
            </a:r>
            <a:r>
              <a:rPr lang="es-ES" sz="1600" dirty="0" err="1">
                <a:solidFill>
                  <a:schemeClr val="tx2"/>
                </a:solidFill>
              </a:rPr>
              <a:t>submatrices</a:t>
            </a:r>
            <a:r>
              <a:rPr lang="es-ES" sz="1600" dirty="0">
                <a:solidFill>
                  <a:schemeClr val="tx2"/>
                </a:solidFill>
              </a:rPr>
              <a:t> de una matriz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C5CDB8B-16FB-22A7-0963-3EA5BBD27F53}"/>
              </a:ext>
            </a:extLst>
          </p:cNvPr>
          <p:cNvSpPr txBox="1"/>
          <p:nvPr/>
        </p:nvSpPr>
        <p:spPr>
          <a:xfrm>
            <a:off x="487315" y="3092028"/>
            <a:ext cx="15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Vectores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054C748-C01A-6C42-B083-73AF4341F037}"/>
              </a:ext>
            </a:extLst>
          </p:cNvPr>
          <p:cNvSpPr txBox="1"/>
          <p:nvPr/>
        </p:nvSpPr>
        <p:spPr>
          <a:xfrm>
            <a:off x="771100" y="3553127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variable[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inicial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s-ES" dirty="0" err="1"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paso</a:t>
            </a:r>
            <a:r>
              <a:rPr lang="es-ES" dirty="0">
                <a:latin typeface="Consolas" panose="020B0609020204030204" pitchFamily="49" charset="0"/>
              </a:rPr>
              <a:t>{Opcional}]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1E5C742-05E8-71AA-6FAA-1118C0D96154}"/>
              </a:ext>
            </a:extLst>
          </p:cNvPr>
          <p:cNvSpPr txBox="1"/>
          <p:nvPr/>
        </p:nvSpPr>
        <p:spPr>
          <a:xfrm>
            <a:off x="771100" y="4014226"/>
            <a:ext cx="8084264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Secciones de un vector</a:t>
            </a:r>
          </a:p>
          <a:p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  ])</a:t>
            </a:r>
          </a:p>
          <a:p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 :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])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DDD9A2E-19F3-AEC8-A906-C34C58DB776D}"/>
              </a:ext>
            </a:extLst>
          </p:cNvPr>
          <p:cNvSpPr txBox="1"/>
          <p:nvPr/>
        </p:nvSpPr>
        <p:spPr>
          <a:xfrm>
            <a:off x="9097796" y="4999111"/>
            <a:ext cx="2776722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[3.2 1.3 6.5 4.2 5.4]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746A5DA0-8F73-B2D3-83AD-665CCE7137C1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726347" y="4882888"/>
            <a:ext cx="6371449" cy="2855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766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6A4581EECA194894DC492FB001E395" ma:contentTypeVersion="4" ma:contentTypeDescription="Create a new document." ma:contentTypeScope="" ma:versionID="dda3882893707bc253b403ce6fd982d1">
  <xsd:schema xmlns:xsd="http://www.w3.org/2001/XMLSchema" xmlns:xs="http://www.w3.org/2001/XMLSchema" xmlns:p="http://schemas.microsoft.com/office/2006/metadata/properties" xmlns:ns2="7b0348f0-faff-4a1e-bcb0-444c6f3e4e78" targetNamespace="http://schemas.microsoft.com/office/2006/metadata/properties" ma:root="true" ma:fieldsID="cff3cc4b238879a264e8489625520644" ns2:_="">
    <xsd:import namespace="7b0348f0-faff-4a1e-bcb0-444c6f3e4e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348f0-faff-4a1e-bcb0-444c6f3e4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968AE3-AEE0-4A9E-B05B-8CA3600C885E}">
  <ds:schemaRefs>
    <ds:schemaRef ds:uri="7b0348f0-faff-4a1e-bcb0-444c6f3e4e78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736CA7E-7C9C-41D3-B9C8-C11045297C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0348f0-faff-4a1e-bcb0-444c6f3e4e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21420C-DA56-4A03-88E6-00B7F24FD9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2492</Words>
  <Application>Microsoft Office PowerPoint</Application>
  <PresentationFormat>Panorámica</PresentationFormat>
  <Paragraphs>389</Paragraphs>
  <Slides>19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1" baseType="lpstr">
      <vt:lpstr>Arial</vt:lpstr>
      <vt:lpstr>Arial (cuerpo)</vt:lpstr>
      <vt:lpstr>Arial (Titulos)</vt:lpstr>
      <vt:lpstr>Arial Rounded MT Bold</vt:lpstr>
      <vt:lpstr>Calibri</vt:lpstr>
      <vt:lpstr>Calibri Light</vt:lpstr>
      <vt:lpstr>Cambria Math</vt:lpstr>
      <vt:lpstr>Consolas</vt:lpstr>
      <vt:lpstr>Courier New</vt:lpstr>
      <vt:lpstr>DejaVu Sans Mono</vt:lpstr>
      <vt:lpstr>SymbolPi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de Vicente</dc:creator>
  <cp:lastModifiedBy>Cuenta Microsoft</cp:lastModifiedBy>
  <cp:revision>72</cp:revision>
  <dcterms:created xsi:type="dcterms:W3CDTF">2022-07-21T07:14:48Z</dcterms:created>
  <dcterms:modified xsi:type="dcterms:W3CDTF">2023-01-13T15:53:34Z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0x010100046A4581EECA194894DC492FB001E395</vt:lpwstr>
  </property>
</Properties>
</file>