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18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279" r:id="rId35"/>
    <p:sldId id="289" r:id="rId36"/>
    <p:sldId id="280" r:id="rId37"/>
    <p:sldId id="288" r:id="rId38"/>
    <p:sldId id="299" r:id="rId39"/>
    <p:sldId id="300" r:id="rId40"/>
    <p:sldId id="281" r:id="rId41"/>
    <p:sldId id="283" r:id="rId42"/>
    <p:sldId id="284" r:id="rId43"/>
    <p:sldId id="285" r:id="rId44"/>
    <p:sldId id="286" r:id="rId45"/>
    <p:sldId id="287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302" r:id="rId56"/>
    <p:sldId id="303" r:id="rId57"/>
    <p:sldId id="301" r:id="rId58"/>
    <p:sldId id="304" r:id="rId59"/>
    <p:sldId id="334" r:id="rId60"/>
    <p:sldId id="320" r:id="rId61"/>
    <p:sldId id="313" r:id="rId62"/>
    <p:sldId id="333" r:id="rId63"/>
    <p:sldId id="322" r:id="rId64"/>
    <p:sldId id="321" r:id="rId65"/>
    <p:sldId id="323" r:id="rId66"/>
    <p:sldId id="315" r:id="rId67"/>
    <p:sldId id="335" r:id="rId68"/>
    <p:sldId id="317" r:id="rId6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rl-easj.dk/ASWC4SemDatF19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Advanced Software Construction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Day 0</a:t>
            </a:r>
            <a:endParaRPr lang="da-DK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Skill gap in ”fundamental” SWD/SWC diciplines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838200" y="3626708"/>
            <a:ext cx="3521675" cy="234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After 1. + 2. (+3.) semesters</a:t>
            </a:r>
            <a:endParaRPr lang="da-DK" sz="3200"/>
          </a:p>
        </p:txBody>
      </p:sp>
      <p:sp>
        <p:nvSpPr>
          <p:cNvPr id="5" name="Afrundet rektangel 4"/>
          <p:cNvSpPr/>
          <p:nvPr/>
        </p:nvSpPr>
        <p:spPr>
          <a:xfrm>
            <a:off x="7832125" y="2261286"/>
            <a:ext cx="3521675" cy="37132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What the World expects…</a:t>
            </a:r>
            <a:endParaRPr lang="da-DK" sz="3200"/>
          </a:p>
        </p:txBody>
      </p:sp>
      <p:sp>
        <p:nvSpPr>
          <p:cNvPr id="6" name="Tekstfelt 5"/>
          <p:cNvSpPr txBox="1"/>
          <p:nvPr/>
        </p:nvSpPr>
        <p:spPr>
          <a:xfrm>
            <a:off x="5557130" y="2751768"/>
            <a:ext cx="10406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400" smtClean="0">
                <a:solidFill>
                  <a:srgbClr val="FF0000"/>
                </a:solidFill>
              </a:rPr>
              <a:t>?</a:t>
            </a:r>
            <a:endParaRPr lang="da-DK" sz="1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Why</a:t>
            </a:r>
            <a:r>
              <a:rPr lang="da-DK" b="1" smtClean="0"/>
              <a:t> do you need an ASWC course?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62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Tools/technology vs. skills</a:t>
            </a:r>
          </a:p>
          <a:p>
            <a:r>
              <a:rPr lang="da-DK" sz="3200" smtClean="0"/>
              <a:t>What is best:</a:t>
            </a:r>
          </a:p>
          <a:p>
            <a:pPr lvl="1"/>
            <a:r>
              <a:rPr lang="da-DK" sz="2800" smtClean="0"/>
              <a:t>Knowing about contemporary tools and technologies</a:t>
            </a:r>
          </a:p>
          <a:p>
            <a:pPr lvl="1"/>
            <a:r>
              <a:rPr lang="da-DK" sz="2800" smtClean="0"/>
              <a:t>Knowing about sort-of-timeless, tech-neutral best practices for design/code</a:t>
            </a:r>
          </a:p>
          <a:p>
            <a:r>
              <a:rPr lang="da-DK" sz="3200" smtClean="0"/>
              <a:t>No clear-cut answer…</a:t>
            </a:r>
          </a:p>
          <a:p>
            <a:r>
              <a:rPr lang="da-DK" sz="3200" i="1" smtClean="0"/>
              <a:t>Why not both? </a:t>
            </a:r>
            <a:r>
              <a:rPr lang="da-DK" sz="3200" smtClean="0"/>
              <a:t>Sure, so see this course as belonging (mostly) to the latter category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14044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45988"/>
            <a:ext cx="9144000" cy="4460789"/>
          </a:xfrm>
        </p:spPr>
        <p:txBody>
          <a:bodyPr>
            <a:noAutofit/>
          </a:bodyPr>
          <a:lstStyle/>
          <a:p>
            <a:r>
              <a:rPr lang="da-DK" sz="19200" b="1" smtClean="0">
                <a:solidFill>
                  <a:srgbClr val="FF0000"/>
                </a:solidFill>
              </a:rPr>
              <a:t>Quality</a:t>
            </a:r>
            <a:endParaRPr lang="da-DK" sz="19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45989"/>
            <a:ext cx="9144000" cy="2645405"/>
          </a:xfrm>
        </p:spPr>
        <p:txBody>
          <a:bodyPr>
            <a:noAutofit/>
          </a:bodyPr>
          <a:lstStyle/>
          <a:p>
            <a:r>
              <a:rPr lang="en-US" sz="7200" b="1" smtClean="0"/>
              <a:t>What is high-Quality </a:t>
            </a:r>
            <a:br>
              <a:rPr lang="en-US" sz="7200" b="1" smtClean="0"/>
            </a:br>
            <a:r>
              <a:rPr lang="en-US" sz="7200" b="1" smtClean="0"/>
              <a:t>Design/Code?</a:t>
            </a:r>
            <a:endParaRPr lang="da-DK" b="1" i="1">
              <a:solidFill>
                <a:srgbClr val="FF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78428" y="3905794"/>
            <a:ext cx="9144000" cy="119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mtClean="0">
                <a:solidFill>
                  <a:srgbClr val="FF0000"/>
                </a:solidFill>
              </a:rPr>
              <a:t>“it depends…”</a:t>
            </a:r>
            <a:endParaRPr lang="da-DK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ledresultat for mobile game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75247"/>
            <a:ext cx="10600454" cy="59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angry bi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30" y="259492"/>
            <a:ext cx="8867579" cy="62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mobilep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405406"/>
            <a:ext cx="6043026" cy="3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swi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67" y="2821104"/>
            <a:ext cx="4234281" cy="29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6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nuclear miss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37" y="312008"/>
            <a:ext cx="10345077" cy="603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 smtClean="0">
                <a:solidFill>
                  <a:srgbClr val="FF0000"/>
                </a:solidFill>
              </a:rPr>
              <a:t>“words ending with …bility”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41764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b="1" smtClean="0"/>
              <a:t>Usa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Relia</a:t>
            </a:r>
            <a:r>
              <a:rPr lang="en-US" sz="4000" b="1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Extensi</a:t>
            </a:r>
            <a:r>
              <a:rPr lang="en-US" sz="4000" b="1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Reusa</a:t>
            </a:r>
            <a:r>
              <a:rPr lang="en-US" sz="4000" b="1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Maintaina</a:t>
            </a:r>
            <a:r>
              <a:rPr lang="en-US" sz="4000" b="1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Porta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br>
              <a:rPr lang="en-US" sz="4000" b="1" smtClean="0">
                <a:solidFill>
                  <a:srgbClr val="FF0000"/>
                </a:solidFill>
              </a:rPr>
            </a:br>
            <a:r>
              <a:rPr lang="en-US" sz="4000" b="1" smtClean="0"/>
              <a:t>…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24729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r>
              <a:rPr lang="da-DK" sz="3200" b="1" smtClean="0"/>
              <a:t>This is </a:t>
            </a:r>
            <a:r>
              <a:rPr lang="da-DK" sz="3200" smtClean="0"/>
              <a:t>the 4th semester elective course </a:t>
            </a:r>
            <a:r>
              <a:rPr lang="da-DK" sz="3200" b="1" smtClean="0">
                <a:solidFill>
                  <a:srgbClr val="FF0000"/>
                </a:solidFill>
              </a:rPr>
              <a:t>Advanced Software Construction</a:t>
            </a:r>
            <a:r>
              <a:rPr lang="da-DK" sz="3200" b="1" smtClean="0"/>
              <a:t> (</a:t>
            </a:r>
            <a:r>
              <a:rPr lang="da-DK" sz="3200" b="1" smtClean="0">
                <a:solidFill>
                  <a:srgbClr val="FF0000"/>
                </a:solidFill>
              </a:rPr>
              <a:t>ASWC</a:t>
            </a:r>
            <a:r>
              <a:rPr lang="da-DK" sz="3200" b="1" smtClean="0"/>
              <a:t>)</a:t>
            </a:r>
          </a:p>
          <a:p>
            <a:r>
              <a:rPr lang="da-DK" sz="3200" b="1" smtClean="0"/>
              <a:t>I am </a:t>
            </a:r>
            <a:r>
              <a:rPr lang="da-DK" sz="3200" b="1" smtClean="0">
                <a:solidFill>
                  <a:srgbClr val="FF0000"/>
                </a:solidFill>
              </a:rPr>
              <a:t>Per Laursen</a:t>
            </a:r>
            <a:r>
              <a:rPr lang="da-DK" sz="3200" smtClean="0"/>
              <a:t>, and I will be teaching this course</a:t>
            </a:r>
          </a:p>
          <a:p>
            <a:r>
              <a:rPr lang="da-DK" sz="3200" b="1" smtClean="0"/>
              <a:t>It is </a:t>
            </a:r>
            <a:r>
              <a:rPr lang="da-DK" sz="3200" b="1" smtClean="0">
                <a:solidFill>
                  <a:srgbClr val="FF0000"/>
                </a:solidFill>
              </a:rPr>
              <a:t>Wednesday, January 30</a:t>
            </a:r>
            <a:r>
              <a:rPr lang="da-DK" sz="3200" b="1" baseline="30000" smtClean="0">
                <a:solidFill>
                  <a:srgbClr val="FF0000"/>
                </a:solidFill>
              </a:rPr>
              <a:t>th</a:t>
            </a:r>
            <a:r>
              <a:rPr lang="da-DK" sz="3200" b="1" smtClean="0">
                <a:solidFill>
                  <a:srgbClr val="FF0000"/>
                </a:solidFill>
              </a:rPr>
              <a:t>@ 0900</a:t>
            </a:r>
            <a:r>
              <a:rPr lang="da-DK" sz="3200" smtClean="0"/>
              <a:t>; this is the time the course starts every Wednesday (except Week 10)</a:t>
            </a:r>
          </a:p>
          <a:p>
            <a:r>
              <a:rPr lang="da-DK" sz="3200" b="1" smtClean="0"/>
              <a:t>The website </a:t>
            </a:r>
            <a:r>
              <a:rPr lang="da-DK" sz="3200" smtClean="0"/>
              <a:t>for the course is here: </a:t>
            </a:r>
          </a:p>
          <a:p>
            <a:pPr lvl="1"/>
            <a:r>
              <a:rPr lang="da-DK" sz="2800" smtClean="0">
                <a:hlinkClick r:id="rId2"/>
              </a:rPr>
              <a:t>http</a:t>
            </a:r>
            <a:r>
              <a:rPr lang="da-DK" sz="2800">
                <a:hlinkClick r:id="rId2"/>
              </a:rPr>
              <a:t>://</a:t>
            </a:r>
            <a:r>
              <a:rPr lang="da-DK" sz="2800" smtClean="0">
                <a:hlinkClick r:id="rId2"/>
              </a:rPr>
              <a:t>perl-easj.dk/ASWC4SemDatF19.html</a:t>
            </a:r>
            <a:endParaRPr lang="da-DK" sz="2800" b="1" smtClean="0">
              <a:solidFill>
                <a:srgbClr val="FF0000"/>
              </a:solidFill>
            </a:endParaRPr>
          </a:p>
          <a:p>
            <a:r>
              <a:rPr lang="da-DK" sz="3200" b="1"/>
              <a:t>The </a:t>
            </a:r>
            <a:r>
              <a:rPr lang="da-DK" sz="3200" b="1" smtClean="0"/>
              <a:t>language </a:t>
            </a:r>
            <a:r>
              <a:rPr lang="da-DK" sz="3200" smtClean="0"/>
              <a:t>for the course </a:t>
            </a:r>
            <a:r>
              <a:rPr lang="da-DK" sz="3200"/>
              <a:t>is </a:t>
            </a:r>
            <a:r>
              <a:rPr lang="da-DK" sz="3200" b="1" smtClean="0">
                <a:solidFill>
                  <a:srgbClr val="FF0000"/>
                </a:solidFill>
              </a:rPr>
              <a:t>English</a:t>
            </a: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55957" y="1373606"/>
            <a:ext cx="5307227" cy="404261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smtClean="0"/>
              <a:t>First-to-market-a</a:t>
            </a:r>
            <a:r>
              <a:rPr lang="en-US" sz="3600" b="1" smtClean="0">
                <a:solidFill>
                  <a:srgbClr val="FF0000"/>
                </a:solidFill>
              </a:rPr>
              <a:t>bility</a:t>
            </a:r>
            <a:r>
              <a:rPr lang="en-US" sz="3600" b="1" smtClean="0"/>
              <a:t/>
            </a:r>
            <a:br>
              <a:rPr lang="en-US" sz="3600" b="1" smtClean="0"/>
            </a:br>
            <a:r>
              <a:rPr lang="en-US" sz="3600" b="1" smtClean="0"/>
              <a:t>Proof-of-concept-a</a:t>
            </a:r>
            <a:r>
              <a:rPr lang="en-US" sz="3600" b="1" smtClean="0">
                <a:solidFill>
                  <a:srgbClr val="FF0000"/>
                </a:solidFill>
              </a:rPr>
              <a:t>bility</a:t>
            </a:r>
            <a:r>
              <a:rPr lang="en-US" sz="3600" b="1" smtClean="0"/>
              <a:t/>
            </a:r>
            <a:br>
              <a:rPr lang="en-US" sz="3600" b="1" smtClean="0"/>
            </a:br>
            <a:r>
              <a:rPr lang="en-US" sz="3600" b="1" smtClean="0">
                <a:solidFill>
                  <a:srgbClr val="FF0000"/>
                </a:solidFill>
              </a:rPr>
              <a:t/>
            </a:r>
            <a:br>
              <a:rPr lang="en-US" sz="3600" b="1" smtClean="0">
                <a:solidFill>
                  <a:srgbClr val="FF0000"/>
                </a:solidFill>
              </a:rPr>
            </a:br>
            <a:r>
              <a:rPr lang="en-US" sz="3600" b="1" smtClean="0"/>
              <a:t>…</a:t>
            </a:r>
            <a:r>
              <a:rPr lang="en-US" sz="36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99838" y="1373606"/>
            <a:ext cx="4741254" cy="4042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smtClean="0"/>
              <a:t>Usa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Relia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Extensi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Reusa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Maintaina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Porta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br>
              <a:rPr lang="en-US" sz="4000" b="1" smtClean="0">
                <a:solidFill>
                  <a:srgbClr val="FF0000"/>
                </a:solidFill>
              </a:rPr>
            </a:br>
            <a:r>
              <a:rPr lang="en-US" sz="4000" b="1" smtClean="0"/>
              <a:t>…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37052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Quality is scenario-specific, but…!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6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You can </a:t>
            </a:r>
            <a:r>
              <a:rPr lang="da-DK" sz="3200" u="sng" smtClean="0"/>
              <a:t>always</a:t>
            </a:r>
            <a:r>
              <a:rPr lang="da-DK" sz="3200" smtClean="0"/>
              <a:t> challenge assumptions about quality</a:t>
            </a:r>
          </a:p>
          <a:p>
            <a:r>
              <a:rPr lang="da-DK" sz="3200" b="1" smtClean="0"/>
              <a:t>In this course</a:t>
            </a:r>
            <a:r>
              <a:rPr lang="da-DK" sz="3200" smtClean="0"/>
              <a:t>, we assume that:</a:t>
            </a:r>
          </a:p>
          <a:p>
            <a:r>
              <a:rPr lang="da-DK" sz="3200" smtClean="0"/>
              <a:t>Quality = Intrinsic Quality of Design/Code</a:t>
            </a:r>
          </a:p>
          <a:p>
            <a:pPr lvl="1"/>
            <a:r>
              <a:rPr lang="da-DK" sz="2800" smtClean="0"/>
              <a:t>Quality measures are </a:t>
            </a:r>
            <a:r>
              <a:rPr lang="da-DK" sz="2800" u="sng" smtClean="0"/>
              <a:t>not</a:t>
            </a:r>
            <a:r>
              <a:rPr lang="da-DK" sz="2800" smtClean="0"/>
              <a:t> influenced by external factors like time-to-market</a:t>
            </a:r>
          </a:p>
          <a:p>
            <a:pPr lvl="1"/>
            <a:r>
              <a:rPr lang="da-DK" sz="2800" smtClean="0"/>
              <a:t>Code will be maintained and extended over time</a:t>
            </a:r>
          </a:p>
          <a:p>
            <a:pPr lvl="1"/>
            <a:r>
              <a:rPr lang="da-DK" sz="2800" smtClean="0"/>
              <a:t>No business-case needed for improving quality</a:t>
            </a:r>
          </a:p>
          <a:p>
            <a:r>
              <a:rPr lang="da-DK" sz="3200" b="1" smtClean="0"/>
              <a:t>Be aware </a:t>
            </a:r>
            <a:r>
              <a:rPr lang="da-DK" sz="3200" smtClean="0"/>
              <a:t>that this is </a:t>
            </a:r>
            <a:r>
              <a:rPr lang="da-DK" sz="3200" u="sng" smtClean="0"/>
              <a:t>not</a:t>
            </a:r>
            <a:r>
              <a:rPr lang="da-DK" sz="3200" smtClean="0"/>
              <a:t> always true in the Real World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60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38665"/>
            <a:ext cx="11534274" cy="5702643"/>
          </a:xfrm>
        </p:spPr>
        <p:txBody>
          <a:bodyPr anchor="t">
            <a:normAutofit/>
          </a:bodyPr>
          <a:lstStyle/>
          <a:p>
            <a:r>
              <a:rPr lang="en-US" sz="9600" b="1" smtClean="0"/>
              <a:t>How do we </a:t>
            </a:r>
            <a:br>
              <a:rPr lang="en-US" sz="9600" b="1" smtClean="0"/>
            </a:br>
            <a:r>
              <a:rPr lang="en-US" sz="9600" b="1" smtClean="0">
                <a:solidFill>
                  <a:srgbClr val="FF0000"/>
                </a:solidFill>
              </a:rPr>
              <a:t>implement</a:t>
            </a:r>
            <a:r>
              <a:rPr lang="en-US" sz="9600" b="1" smtClean="0"/>
              <a:t> </a:t>
            </a:r>
            <a:br>
              <a:rPr lang="en-US" sz="9600" b="1" smtClean="0"/>
            </a:br>
            <a:r>
              <a:rPr lang="en-US" sz="9600" b="1" smtClean="0"/>
              <a:t>High Quality in </a:t>
            </a:r>
            <a:br>
              <a:rPr lang="en-US" sz="9600" b="1" smtClean="0"/>
            </a:br>
            <a:r>
              <a:rPr lang="en-US" sz="9600" b="1" smtClean="0"/>
              <a:t>Design/Code?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177706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Best Practices for OO Design/Code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6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Again, many opinions about this…</a:t>
            </a:r>
          </a:p>
          <a:p>
            <a:r>
              <a:rPr lang="da-DK" sz="3200" smtClean="0"/>
              <a:t>Approaches that have survived the test-of-time</a:t>
            </a:r>
          </a:p>
          <a:p>
            <a:r>
              <a:rPr lang="da-DK" sz="3200" b="1"/>
              <a:t>SOLID </a:t>
            </a:r>
            <a:r>
              <a:rPr lang="da-DK" sz="3200" b="1" smtClean="0"/>
              <a:t>Principles</a:t>
            </a:r>
          </a:p>
          <a:p>
            <a:r>
              <a:rPr lang="da-DK" sz="3200" b="1" smtClean="0"/>
              <a:t>Design Patterns</a:t>
            </a:r>
          </a:p>
          <a:p>
            <a:r>
              <a:rPr lang="da-DK" sz="3200" b="1" smtClean="0"/>
              <a:t>Refactoring (towards Design Patterns)</a:t>
            </a:r>
          </a:p>
        </p:txBody>
      </p:sp>
    </p:spTree>
    <p:extLst>
      <p:ext uri="{BB962C8B-B14F-4D97-AF65-F5344CB8AC3E}">
        <p14:creationId xmlns:p14="http://schemas.microsoft.com/office/powerpoint/2010/main" val="37055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Best Practices for OO Design/Code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6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Design Patterns, Refactoring and SOLID Principles help us create high-quality designs/code</a:t>
            </a:r>
          </a:p>
          <a:p>
            <a:r>
              <a:rPr lang="da-DK" sz="3200" smtClean="0"/>
              <a:t>We will (in this course) </a:t>
            </a:r>
            <a:r>
              <a:rPr lang="da-DK" sz="3200" u="sng" smtClean="0"/>
              <a:t>implement</a:t>
            </a:r>
            <a:r>
              <a:rPr lang="da-DK" sz="3200" smtClean="0"/>
              <a:t> these in C#</a:t>
            </a:r>
          </a:p>
          <a:p>
            <a:r>
              <a:rPr lang="da-DK" sz="3200" smtClean="0"/>
              <a:t>You know C#... but probably not all of C#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We will look into several more-or-less advanced C# language constructions as well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Other OO-languages will probably also contain these features in some form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9514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What are the 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SOLID </a:t>
            </a:r>
            <a:r>
              <a:rPr lang="da-DK" sz="9600" b="1"/>
              <a:t>principles?</a:t>
            </a:r>
          </a:p>
        </p:txBody>
      </p:sp>
    </p:spTree>
    <p:extLst>
      <p:ext uri="{BB962C8B-B14F-4D97-AF65-F5344CB8AC3E}">
        <p14:creationId xmlns:p14="http://schemas.microsoft.com/office/powerpoint/2010/main" val="4453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smtClean="0">
                <a:solidFill>
                  <a:srgbClr val="FF0000"/>
                </a:solidFill>
              </a:rPr>
              <a:t>S</a:t>
            </a:r>
            <a:r>
              <a:rPr lang="en-US" sz="7200" b="1" smtClean="0"/>
              <a:t>ingle responsibility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O</a:t>
            </a:r>
            <a:r>
              <a:rPr lang="en-US" sz="7200" b="1" smtClean="0"/>
              <a:t>pen/Closed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L</a:t>
            </a:r>
            <a:r>
              <a:rPr lang="en-US" sz="7200" b="1" smtClean="0"/>
              <a:t>iskov Substitution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I</a:t>
            </a:r>
            <a:r>
              <a:rPr lang="en-US" sz="7200" b="1" smtClean="0"/>
              <a:t>nterface Segregation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D</a:t>
            </a:r>
            <a:r>
              <a:rPr lang="en-US" sz="7200" b="1" smtClean="0"/>
              <a:t>edendency Injection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are the </a:t>
            </a:r>
            <a:r>
              <a:rPr lang="da-DK" b="1" smtClean="0">
                <a:solidFill>
                  <a:srgbClr val="FF0000"/>
                </a:solidFill>
              </a:rPr>
              <a:t>SOLID</a:t>
            </a:r>
            <a:r>
              <a:rPr lang="da-DK" b="1" smtClean="0"/>
              <a:t> principles?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3006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Also a distilled version of Best-Practices</a:t>
            </a:r>
          </a:p>
          <a:p>
            <a:r>
              <a:rPr lang="en-US" sz="3200" smtClean="0"/>
              <a:t>More general than Design Patterns – do not solve one specific problem</a:t>
            </a:r>
          </a:p>
          <a:p>
            <a:r>
              <a:rPr lang="en-US" sz="3200"/>
              <a:t>M</a:t>
            </a:r>
            <a:r>
              <a:rPr lang="en-US" sz="3200" smtClean="0"/>
              <a:t>any Design Patterns are “instances” of following the </a:t>
            </a:r>
            <a:r>
              <a:rPr lang="en-US" sz="3200" b="1" smtClean="0"/>
              <a:t>SOLID</a:t>
            </a:r>
            <a:r>
              <a:rPr lang="en-US" sz="3200" smtClean="0"/>
              <a:t> principles.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85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Classes should only have </a:t>
            </a:r>
            <a:r>
              <a:rPr lang="da-DK" sz="3200" b="1" smtClean="0"/>
              <a:t>one</a:t>
            </a:r>
            <a:r>
              <a:rPr lang="da-DK" sz="3200" smtClean="0"/>
              <a:t> main responsibility</a:t>
            </a:r>
          </a:p>
          <a:p>
            <a:r>
              <a:rPr lang="da-DK" sz="3200" smtClean="0"/>
              <a:t>=&gt; classes should only have </a:t>
            </a:r>
            <a:r>
              <a:rPr lang="da-DK" sz="3200" b="1" smtClean="0"/>
              <a:t>one</a:t>
            </a:r>
            <a:r>
              <a:rPr lang="da-DK" sz="3200" smtClean="0"/>
              <a:t> reason to change</a:t>
            </a:r>
          </a:p>
          <a:p>
            <a:r>
              <a:rPr lang="da-DK" sz="3200" smtClean="0"/>
              <a:t>Keep classes small, focused and abstract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5746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/>
          <a:lstStyle/>
          <a:p>
            <a:r>
              <a:rPr lang="da-DK" sz="3200" smtClean="0"/>
              <a:t>Software entities should be </a:t>
            </a:r>
            <a:r>
              <a:rPr lang="da-DK" sz="3200" b="1" smtClean="0"/>
              <a:t>open</a:t>
            </a:r>
            <a:r>
              <a:rPr lang="da-DK" sz="3200" smtClean="0"/>
              <a:t> for </a:t>
            </a:r>
            <a:r>
              <a:rPr lang="da-DK" sz="3200" b="1" smtClean="0"/>
              <a:t>extension</a:t>
            </a:r>
            <a:r>
              <a:rPr lang="da-DK" sz="3200" smtClean="0"/>
              <a:t>, but </a:t>
            </a:r>
            <a:r>
              <a:rPr lang="da-DK" sz="3200" b="1" smtClean="0"/>
              <a:t>closed</a:t>
            </a:r>
            <a:r>
              <a:rPr lang="da-DK" sz="3200" smtClean="0"/>
              <a:t> for </a:t>
            </a:r>
            <a:r>
              <a:rPr lang="da-DK" sz="3200" b="1" smtClean="0"/>
              <a:t>modification</a:t>
            </a:r>
            <a:r>
              <a:rPr lang="da-DK" sz="3200" smtClean="0"/>
              <a:t>.</a:t>
            </a:r>
          </a:p>
          <a:p>
            <a:r>
              <a:rPr lang="da-DK" sz="3200" smtClean="0"/>
              <a:t>Open for extension: behavior can be extended with new behaviors</a:t>
            </a:r>
          </a:p>
          <a:p>
            <a:r>
              <a:rPr lang="da-DK" sz="3200" smtClean="0"/>
              <a:t>Closed for modification: Extension does </a:t>
            </a:r>
            <a:r>
              <a:rPr lang="da-DK" sz="3200" u="sng" smtClean="0"/>
              <a:t>not</a:t>
            </a:r>
            <a:r>
              <a:rPr lang="da-DK" sz="3200" smtClean="0"/>
              <a:t> require change in the source code for the entity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9720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14519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I am </a:t>
            </a:r>
            <a:r>
              <a:rPr lang="da-DK" sz="3200" b="1" smtClean="0">
                <a:solidFill>
                  <a:srgbClr val="FF0000"/>
                </a:solidFill>
              </a:rPr>
              <a:t>Per Laursen</a:t>
            </a:r>
            <a:r>
              <a:rPr lang="da-DK" sz="3200" smtClean="0"/>
              <a:t>, and I will be teaching this course</a:t>
            </a:r>
          </a:p>
          <a:p>
            <a:r>
              <a:rPr lang="da-DK" sz="3200" b="1" smtClean="0"/>
              <a:t>Website</a:t>
            </a:r>
            <a:r>
              <a:rPr lang="da-DK" sz="3200" smtClean="0"/>
              <a:t>: </a:t>
            </a:r>
            <a:r>
              <a:rPr lang="da-DK" sz="3200" b="1" smtClean="0">
                <a:solidFill>
                  <a:srgbClr val="FF0000"/>
                </a:solidFill>
              </a:rPr>
              <a:t>perl-easj.dk</a:t>
            </a:r>
          </a:p>
          <a:p>
            <a:r>
              <a:rPr lang="da-DK" sz="3200" b="1" smtClean="0"/>
              <a:t>GitHub</a:t>
            </a:r>
            <a:r>
              <a:rPr lang="da-DK" sz="3200" smtClean="0"/>
              <a:t>: </a:t>
            </a:r>
            <a:r>
              <a:rPr lang="da-DK" sz="3200" b="1" smtClean="0">
                <a:solidFill>
                  <a:srgbClr val="FF0000"/>
                </a:solidFill>
              </a:rPr>
              <a:t>github.com/perl-easj</a:t>
            </a:r>
          </a:p>
          <a:p>
            <a:r>
              <a:rPr lang="da-DK" sz="3200" smtClean="0"/>
              <a:t>Sorry, I’m not changing from EASJ to Zealand right now…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4" y="1690689"/>
            <a:ext cx="2003827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41724" cy="4351338"/>
          </a:xfrm>
        </p:spPr>
        <p:txBody>
          <a:bodyPr/>
          <a:lstStyle/>
          <a:p>
            <a:r>
              <a:rPr lang="da-DK" sz="3200" smtClean="0"/>
              <a:t>Principle relating to how to create inheritance hierarchies</a:t>
            </a:r>
          </a:p>
          <a:p>
            <a:r>
              <a:rPr lang="da-DK" sz="3200" smtClean="0"/>
              <a:t>Ensures that a client can create and use sub-classes of provided classes without changing the expected behavior</a:t>
            </a:r>
          </a:p>
          <a:p>
            <a:r>
              <a:rPr lang="da-DK" sz="3200" smtClean="0"/>
              <a:t>Inheritance should not break the original code…</a:t>
            </a:r>
          </a:p>
        </p:txBody>
      </p:sp>
    </p:spTree>
    <p:extLst>
      <p:ext uri="{BB962C8B-B14F-4D97-AF65-F5344CB8AC3E}">
        <p14:creationId xmlns:p14="http://schemas.microsoft.com/office/powerpoint/2010/main" val="5088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 smtClean="0"/>
              <a:t>Interfaces</a:t>
            </a:r>
            <a:r>
              <a:rPr lang="da-DK" sz="3200" smtClean="0"/>
              <a:t>: abstract definitions of behavior</a:t>
            </a:r>
          </a:p>
          <a:p>
            <a:r>
              <a:rPr lang="da-DK" sz="3200" smtClean="0"/>
              <a:t>Clients should ”see” objects through interfaces</a:t>
            </a:r>
          </a:p>
          <a:p>
            <a:r>
              <a:rPr lang="da-DK" sz="3200" smtClean="0"/>
              <a:t>Smaller interfaces =&gt; </a:t>
            </a:r>
            <a:r>
              <a:rPr lang="da-DK" sz="3200" b="1" smtClean="0"/>
              <a:t>less dependency </a:t>
            </a:r>
            <a:r>
              <a:rPr lang="da-DK" sz="3200" smtClean="0"/>
              <a:t>between clients and objects</a:t>
            </a:r>
          </a:p>
          <a:p>
            <a:r>
              <a:rPr lang="da-DK" sz="3200" b="1" smtClean="0"/>
              <a:t>One</a:t>
            </a:r>
            <a:r>
              <a:rPr lang="da-DK" sz="3200" smtClean="0"/>
              <a:t> object may implement </a:t>
            </a:r>
            <a:r>
              <a:rPr lang="da-DK" sz="3200" b="1" smtClean="0"/>
              <a:t>many</a:t>
            </a:r>
            <a:r>
              <a:rPr lang="da-DK" sz="3200" smtClean="0"/>
              <a:t> interfaces</a:t>
            </a:r>
          </a:p>
          <a:p>
            <a:r>
              <a:rPr lang="da-DK" sz="3200" smtClean="0"/>
              <a:t>Keep interfaces </a:t>
            </a:r>
            <a:r>
              <a:rPr lang="da-DK" sz="3200" b="1" smtClean="0"/>
              <a:t>small</a:t>
            </a:r>
            <a:r>
              <a:rPr lang="da-DK" sz="3200" smtClean="0"/>
              <a:t> and </a:t>
            </a:r>
            <a:r>
              <a:rPr lang="da-DK" sz="3200" b="1" smtClean="0"/>
              <a:t>focused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198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ependency Injection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A class should </a:t>
            </a:r>
            <a:r>
              <a:rPr lang="da-DK" sz="3200" u="sng" smtClean="0"/>
              <a:t>not</a:t>
            </a:r>
            <a:r>
              <a:rPr lang="da-DK" sz="3200" smtClean="0"/>
              <a:t> itself establish (too) tight dependencies to other classes</a:t>
            </a:r>
          </a:p>
          <a:p>
            <a:r>
              <a:rPr lang="da-DK" sz="3200" smtClean="0"/>
              <a:t>Dependencies should be </a:t>
            </a:r>
            <a:r>
              <a:rPr lang="da-DK" sz="3200" b="1" smtClean="0"/>
              <a:t>injected</a:t>
            </a:r>
            <a:r>
              <a:rPr lang="da-DK" sz="3200" smtClean="0"/>
              <a:t> by a third party, by means of </a:t>
            </a:r>
            <a:r>
              <a:rPr lang="da-DK" sz="3200" b="1" smtClean="0"/>
              <a:t>interfaces</a:t>
            </a:r>
          </a:p>
          <a:p>
            <a:r>
              <a:rPr lang="da-DK" sz="3200" smtClean="0"/>
              <a:t>Can also be applied at lower levels</a:t>
            </a:r>
          </a:p>
          <a:p>
            <a:r>
              <a:rPr lang="da-DK" sz="3200" smtClean="0"/>
              <a:t>Look for places in code where </a:t>
            </a:r>
            <a:r>
              <a:rPr lang="da-DK" sz="3200" b="1" smtClean="0"/>
              <a:t>variation</a:t>
            </a:r>
            <a:r>
              <a:rPr lang="da-DK" sz="3200" smtClean="0"/>
              <a:t> can occur, and turn them into </a:t>
            </a:r>
            <a:r>
              <a:rPr lang="da-DK" sz="3200" b="1" smtClean="0"/>
              <a:t>extension points</a:t>
            </a:r>
          </a:p>
        </p:txBody>
      </p:sp>
    </p:spTree>
    <p:extLst>
      <p:ext uri="{BB962C8B-B14F-4D97-AF65-F5344CB8AC3E}">
        <p14:creationId xmlns:p14="http://schemas.microsoft.com/office/powerpoint/2010/main" val="10669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SOLID in this course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5544065" cy="4351338"/>
          </a:xfrm>
        </p:spPr>
        <p:txBody>
          <a:bodyPr/>
          <a:lstStyle/>
          <a:p>
            <a:r>
              <a:rPr lang="da-DK" smtClean="0"/>
              <a:t>We will take a look at all five SOLID principles, BUT with some extra emphasis on:</a:t>
            </a:r>
          </a:p>
          <a:p>
            <a:pPr lvl="1"/>
            <a:r>
              <a:rPr lang="da-DK" smtClean="0"/>
              <a:t>Dependency Injection</a:t>
            </a:r>
          </a:p>
          <a:p>
            <a:pPr lvl="1"/>
            <a:r>
              <a:rPr lang="da-DK" smtClean="0"/>
              <a:t>Liskov Substitution</a:t>
            </a:r>
          </a:p>
          <a:p>
            <a:r>
              <a:rPr lang="da-DK" smtClean="0"/>
              <a:t>Mostly based on material from this sort-of-canonical book</a:t>
            </a:r>
            <a:endParaRPr lang="da-DK"/>
          </a:p>
        </p:txBody>
      </p:sp>
      <p:pic>
        <p:nvPicPr>
          <p:cNvPr id="3074" name="Picture 2" descr="https://images-na.ssl-images-amazon.com/images/I/51I13xOnnGL._SX40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2" y="1027906"/>
            <a:ext cx="3905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2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What is a 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Design Pattern</a:t>
            </a:r>
            <a:r>
              <a:rPr lang="da-DK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4704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wood finger j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7" y="136735"/>
            <a:ext cx="11681851" cy="657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Design Pattern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From </a:t>
            </a:r>
            <a:r>
              <a:rPr lang="en-US" sz="3200" b="1" smtClean="0"/>
              <a:t>Wikipedia</a:t>
            </a:r>
            <a:r>
              <a:rPr lang="en-US" sz="3200" smtClean="0"/>
              <a:t>:</a:t>
            </a:r>
          </a:p>
          <a:p>
            <a:pPr lvl="1"/>
            <a:r>
              <a:rPr lang="en-US" sz="2800" smtClean="0"/>
              <a:t>A </a:t>
            </a:r>
            <a:r>
              <a:rPr lang="en-US" sz="2800" smtClean="0">
                <a:solidFill>
                  <a:srgbClr val="FF0000"/>
                </a:solidFill>
              </a:rPr>
              <a:t>general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FF0000"/>
                </a:solidFill>
              </a:rPr>
              <a:t>reusable</a:t>
            </a:r>
            <a:r>
              <a:rPr lang="en-US" sz="2800" smtClean="0"/>
              <a:t> solution </a:t>
            </a:r>
            <a:r>
              <a:rPr lang="en-US" sz="2800"/>
              <a:t>to </a:t>
            </a:r>
            <a:r>
              <a:rPr lang="en-US" sz="2800">
                <a:solidFill>
                  <a:srgbClr val="FF0000"/>
                </a:solidFill>
              </a:rPr>
              <a:t>a commonly occurring </a:t>
            </a:r>
            <a:r>
              <a:rPr lang="en-US" sz="2800"/>
              <a:t>problem within a given context </a:t>
            </a:r>
            <a:r>
              <a:rPr lang="en-US" sz="2800" smtClean="0"/>
              <a:t>in Software Design.</a:t>
            </a:r>
          </a:p>
          <a:p>
            <a:pPr lvl="1"/>
            <a:r>
              <a:rPr lang="en-US" sz="2800" smtClean="0"/>
              <a:t>It </a:t>
            </a:r>
            <a:r>
              <a:rPr lang="en-US" sz="2800"/>
              <a:t>is </a:t>
            </a:r>
            <a:r>
              <a:rPr lang="en-US" sz="2800">
                <a:solidFill>
                  <a:srgbClr val="FF0000"/>
                </a:solidFill>
              </a:rPr>
              <a:t>not a finished design </a:t>
            </a:r>
            <a:r>
              <a:rPr lang="en-US" sz="2800"/>
              <a:t>that can be transformed </a:t>
            </a:r>
            <a:r>
              <a:rPr lang="en-US" sz="2800" smtClean="0"/>
              <a:t>directly into code.</a:t>
            </a:r>
          </a:p>
          <a:p>
            <a:pPr lvl="1"/>
            <a:r>
              <a:rPr lang="en-US" sz="2800" smtClean="0"/>
              <a:t>It </a:t>
            </a:r>
            <a:r>
              <a:rPr lang="en-US" sz="2800"/>
              <a:t>is a </a:t>
            </a:r>
            <a:r>
              <a:rPr lang="en-US" sz="2800">
                <a:solidFill>
                  <a:srgbClr val="FF0000"/>
                </a:solidFill>
              </a:rPr>
              <a:t>description</a:t>
            </a:r>
            <a:r>
              <a:rPr lang="en-US" sz="2800"/>
              <a:t> or </a:t>
            </a:r>
            <a:r>
              <a:rPr lang="en-US" sz="2800">
                <a:solidFill>
                  <a:srgbClr val="FF0000"/>
                </a:solidFill>
              </a:rPr>
              <a:t>template</a:t>
            </a:r>
            <a:r>
              <a:rPr lang="en-US" sz="2800"/>
              <a:t> for how to solve a problem that can be used in many different situations. Design patterns are </a:t>
            </a:r>
            <a:r>
              <a:rPr lang="en-US" sz="2800" smtClean="0"/>
              <a:t>formalized</a:t>
            </a:r>
            <a:r>
              <a:rPr lang="en-US" sz="2800"/>
              <a:t> </a:t>
            </a:r>
            <a:r>
              <a:rPr lang="en-US" sz="2800" smtClean="0">
                <a:solidFill>
                  <a:srgbClr val="FF0000"/>
                </a:solidFill>
              </a:rPr>
              <a:t>best practices </a:t>
            </a:r>
            <a:r>
              <a:rPr lang="en-US" sz="2800" smtClean="0"/>
              <a:t>that </a:t>
            </a:r>
            <a:r>
              <a:rPr lang="en-US" sz="2800"/>
              <a:t>the programmer can use to solve </a:t>
            </a:r>
            <a:r>
              <a:rPr lang="en-US" sz="2800">
                <a:solidFill>
                  <a:srgbClr val="FF0000"/>
                </a:solidFill>
              </a:rPr>
              <a:t>common problems </a:t>
            </a:r>
            <a:r>
              <a:rPr lang="en-US" sz="2800"/>
              <a:t>when designing an </a:t>
            </a:r>
            <a:r>
              <a:rPr lang="en-US" sz="2800" smtClean="0"/>
              <a:t>application </a:t>
            </a:r>
            <a:r>
              <a:rPr lang="en-US" sz="2800"/>
              <a:t>or system.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8955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Design Pattern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But also:</a:t>
            </a:r>
          </a:p>
          <a:p>
            <a:pPr lvl="1"/>
            <a:r>
              <a:rPr lang="en-US" sz="2800" smtClean="0"/>
              <a:t>A “language” by which we can talk about design</a:t>
            </a:r>
          </a:p>
          <a:p>
            <a:pPr lvl="1"/>
            <a:r>
              <a:rPr lang="en-US" sz="2800" smtClean="0"/>
              <a:t>A shared definition of structures in design/code</a:t>
            </a:r>
          </a:p>
          <a:p>
            <a:pPr lvl="1"/>
            <a:r>
              <a:rPr lang="en-US" sz="2800" smtClean="0"/>
              <a:t>Structures help us manage complexity!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584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electronics birds n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72" y="693736"/>
            <a:ext cx="7233766" cy="548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7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mother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4" y="750972"/>
            <a:ext cx="7517181" cy="542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9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2274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Bio (short </a:t>
            </a:r>
            <a:r>
              <a:rPr lang="da-DK" sz="3200" smtClean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1967</a:t>
            </a:r>
            <a:r>
              <a:rPr lang="da-DK" sz="2800" smtClean="0">
                <a:sym typeface="Wingdings" panose="05000000000000000000" pitchFamily="2" charset="2"/>
              </a:rPr>
              <a:t>: Born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1994</a:t>
            </a:r>
            <a:r>
              <a:rPr lang="da-DK" sz="2800" smtClean="0">
                <a:sym typeface="Wingdings" panose="05000000000000000000" pitchFamily="2" charset="2"/>
              </a:rPr>
              <a:t>: Ph.D. Computer Science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1995-2008</a:t>
            </a:r>
            <a:r>
              <a:rPr lang="da-DK" sz="2800" smtClean="0">
                <a:sym typeface="Wingdings" panose="05000000000000000000" pitchFamily="2" charset="2"/>
              </a:rPr>
              <a:t>: Software Developer private sector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2008-now</a:t>
            </a:r>
            <a:r>
              <a:rPr lang="da-DK" sz="2800" smtClean="0">
                <a:sym typeface="Wingdings" panose="05000000000000000000" pitchFamily="2" charset="2"/>
              </a:rPr>
              <a:t>: Teacher </a:t>
            </a:r>
            <a:r>
              <a:rPr lang="da-DK" sz="2800" smtClean="0">
                <a:sym typeface="Wingdings" panose="05000000000000000000" pitchFamily="2" charset="2"/>
              </a:rPr>
              <a:t>Zealand (Z3414nd…)</a:t>
            </a:r>
            <a:endParaRPr lang="da-DK" sz="2800">
              <a:sym typeface="Wingdings" panose="05000000000000000000" pitchFamily="2" charset="2"/>
            </a:endParaRPr>
          </a:p>
          <a:p>
            <a:r>
              <a:rPr lang="da-DK" sz="3200" smtClean="0">
                <a:sym typeface="Wingdings" panose="05000000000000000000" pitchFamily="2" charset="2"/>
              </a:rPr>
              <a:t>See (a bit) more on </a:t>
            </a:r>
            <a:r>
              <a:rPr lang="da-DK" sz="3200" b="1" smtClean="0">
                <a:sym typeface="Wingdings" panose="05000000000000000000" pitchFamily="2" charset="2"/>
              </a:rPr>
              <a:t>perl-easj.dk/about.html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4" y="1690689"/>
            <a:ext cx="2003827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Design Patterns</a:t>
            </a:r>
            <a:br>
              <a:rPr lang="da-DK" sz="9600" b="1" smtClean="0">
                <a:solidFill>
                  <a:srgbClr val="FF0000"/>
                </a:solidFill>
              </a:rPr>
            </a:br>
            <a:r>
              <a:rPr lang="da-DK" sz="9600" b="1" smtClean="0"/>
              <a:t>=</a:t>
            </a:r>
            <a:br>
              <a:rPr lang="da-DK" sz="9600" b="1" smtClean="0"/>
            </a:br>
            <a:r>
              <a:rPr lang="da-DK" sz="9600" b="1" smtClean="0"/>
              <a:t>Distilled Experience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40228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Design Pattern scale – Code Idioms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Short snippets of code for very common problems</a:t>
            </a:r>
          </a:p>
          <a:p>
            <a:r>
              <a:rPr lang="en-US" sz="3200" b="1" smtClean="0"/>
              <a:t>Example</a:t>
            </a:r>
            <a:r>
              <a:rPr lang="en-US" sz="3200" smtClean="0"/>
              <a:t>: Print out all items in a </a:t>
            </a:r>
            <a:r>
              <a:rPr lang="en-US" sz="3200" b="1" smtClean="0"/>
              <a:t>List&lt;T&gt;:</a:t>
            </a:r>
          </a:p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items)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Console.WriteLine(item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4438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Design Pattern scale – Class relations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The classic level for Design Patterns; solves a common problem by defining a few (&lt; 10) classes.</a:t>
            </a:r>
          </a:p>
          <a:p>
            <a:r>
              <a:rPr lang="en-US" sz="3200" smtClean="0"/>
              <a:t>We (should) know some already:</a:t>
            </a:r>
          </a:p>
          <a:p>
            <a:pPr lvl="1"/>
            <a:r>
              <a:rPr lang="en-US" sz="2800" b="1" smtClean="0"/>
              <a:t>Singleton</a:t>
            </a:r>
          </a:p>
          <a:p>
            <a:pPr lvl="1"/>
            <a:r>
              <a:rPr lang="en-US" sz="2800" b="1" smtClean="0"/>
              <a:t>Factory Method / Abstract Factory</a:t>
            </a:r>
          </a:p>
          <a:p>
            <a:pPr lvl="1"/>
            <a:r>
              <a:rPr lang="en-US" sz="2800" b="1" smtClean="0"/>
              <a:t>Adapter</a:t>
            </a:r>
          </a:p>
          <a:p>
            <a:pPr lvl="1"/>
            <a:r>
              <a:rPr lang="en-US" sz="2800" b="1" smtClean="0"/>
              <a:t>Proxy</a:t>
            </a:r>
          </a:p>
          <a:p>
            <a:pPr lvl="1"/>
            <a:r>
              <a:rPr lang="en-US" sz="2800" b="1" smtClean="0"/>
              <a:t>Template Method</a:t>
            </a:r>
          </a:p>
          <a:p>
            <a:pPr lvl="1"/>
            <a:r>
              <a:rPr lang="en-US" sz="2800" b="1" smtClean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6258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Design Pattern scale – Class relations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329513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Creational</a:t>
            </a:r>
          </a:p>
          <a:p>
            <a:pPr lvl="1"/>
            <a:r>
              <a:rPr lang="en-US" sz="2800" b="1" smtClean="0"/>
              <a:t>Singleton</a:t>
            </a:r>
          </a:p>
          <a:p>
            <a:pPr lvl="1"/>
            <a:r>
              <a:rPr lang="en-US" sz="2800" b="1" smtClean="0"/>
              <a:t>Factory Method</a:t>
            </a:r>
          </a:p>
          <a:p>
            <a:pPr lvl="1"/>
            <a:r>
              <a:rPr lang="en-US" sz="2800" b="1" smtClean="0"/>
              <a:t>Abstract Factory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623487" y="1735802"/>
            <a:ext cx="2957384" cy="475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/>
              <a:t>Structural</a:t>
            </a:r>
          </a:p>
          <a:p>
            <a:pPr lvl="1"/>
            <a:r>
              <a:rPr lang="en-US" sz="2800" b="1" smtClean="0"/>
              <a:t>Adapter</a:t>
            </a:r>
          </a:p>
          <a:p>
            <a:pPr lvl="1"/>
            <a:r>
              <a:rPr lang="en-US" sz="2800" b="1" smtClean="0"/>
              <a:t>Proxy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8202826" y="1738655"/>
            <a:ext cx="3523735" cy="475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/>
              <a:t>Behavioral</a:t>
            </a:r>
          </a:p>
          <a:p>
            <a:pPr lvl="1"/>
            <a:r>
              <a:rPr lang="en-US" sz="2800" b="1" smtClean="0"/>
              <a:t>Template Method</a:t>
            </a:r>
          </a:p>
          <a:p>
            <a:pPr lvl="1"/>
            <a:r>
              <a:rPr lang="en-US" sz="2800" b="1" smtClean="0"/>
              <a:t>Command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6363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Design Pattern scale – Architecture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More complex than previous level – encompasses structure of entire application</a:t>
            </a:r>
          </a:p>
          <a:p>
            <a:r>
              <a:rPr lang="en-US" sz="3200" b="1" smtClean="0"/>
              <a:t>Examples</a:t>
            </a:r>
            <a:r>
              <a:rPr lang="en-US" sz="3200" smtClean="0"/>
              <a:t>:</a:t>
            </a:r>
          </a:p>
          <a:p>
            <a:pPr lvl="1"/>
            <a:r>
              <a:rPr lang="en-US" sz="2800" smtClean="0"/>
              <a:t>Data Warehouse</a:t>
            </a:r>
          </a:p>
          <a:p>
            <a:pPr lvl="1"/>
            <a:r>
              <a:rPr lang="en-US" sz="2800" smtClean="0"/>
              <a:t>MVC/MVVM</a:t>
            </a:r>
          </a:p>
          <a:p>
            <a:pPr lvl="1"/>
            <a:r>
              <a:rPr lang="en-US" sz="2800" smtClean="0"/>
              <a:t>Microservices</a:t>
            </a:r>
          </a:p>
          <a:p>
            <a:pPr lvl="1"/>
            <a:r>
              <a:rPr lang="en-US" sz="2800" smtClean="0"/>
              <a:t>Machine Learning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72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Design Patterns in this course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49291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Typically at the Class Relations level</a:t>
            </a:r>
          </a:p>
          <a:p>
            <a:r>
              <a:rPr lang="en-US" sz="3200" smtClean="0"/>
              <a:t>We will take a look at some slightly more complex Design Patterns from the canonical Design Patterns book</a:t>
            </a:r>
          </a:p>
          <a:p>
            <a:r>
              <a:rPr lang="en-US" sz="3200" smtClean="0"/>
              <a:t>Also look at a couple of patterns not (explicitly) mentioned in this book</a:t>
            </a:r>
          </a:p>
          <a:p>
            <a:r>
              <a:rPr lang="en-US" sz="3200" smtClean="0"/>
              <a:t>Not necessarily use material from the book…</a:t>
            </a:r>
            <a:endParaRPr lang="en-US" sz="2800" smtClean="0"/>
          </a:p>
        </p:txBody>
      </p:sp>
      <p:pic>
        <p:nvPicPr>
          <p:cNvPr id="4" name="Picture 2" descr="Billedresultat for design patterns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2" y="1390391"/>
            <a:ext cx="3352142" cy="421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Design Patterns</a:t>
            </a:r>
            <a:br>
              <a:rPr lang="da-DK" sz="9600" b="1" smtClean="0"/>
            </a:br>
            <a:r>
              <a:rPr lang="da-DK" sz="9600" b="1" smtClean="0"/>
              <a:t>in</a:t>
            </a:r>
            <a:r>
              <a:rPr lang="da-DK" sz="9600" b="1"/>
              <a:t> </a:t>
            </a:r>
            <a:r>
              <a:rPr lang="da-DK" sz="9600" b="1" smtClean="0"/>
              <a:t>two words…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4178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Isolate variation!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113887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What is 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Refactoring</a:t>
            </a:r>
            <a:r>
              <a:rPr lang="da-DK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1220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2ab + 14b + 5ab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18291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95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You are: </a:t>
            </a:r>
          </a:p>
          <a:p>
            <a:pPr lvl="1"/>
            <a:r>
              <a:rPr lang="da-DK" sz="2800" smtClean="0"/>
              <a:t>Students who have chosen this course voluntarily</a:t>
            </a:r>
          </a:p>
          <a:p>
            <a:pPr lvl="1"/>
            <a:r>
              <a:rPr lang="da-DK" sz="2800" smtClean="0"/>
              <a:t>Have a </a:t>
            </a:r>
            <a:r>
              <a:rPr lang="da-DK" sz="2800" b="1" smtClean="0"/>
              <a:t>genuine interest </a:t>
            </a:r>
            <a:r>
              <a:rPr lang="da-DK" sz="2800" smtClean="0"/>
              <a:t>in Software Design/Construction (Design: Object-Oriented Design)</a:t>
            </a:r>
          </a:p>
          <a:p>
            <a:pPr lvl="1"/>
            <a:r>
              <a:rPr lang="da-DK" sz="2800" smtClean="0"/>
              <a:t>Are </a:t>
            </a:r>
            <a:r>
              <a:rPr lang="da-DK" sz="2800" b="1" smtClean="0"/>
              <a:t>comfortable with programming </a:t>
            </a:r>
            <a:r>
              <a:rPr lang="da-DK" sz="2800" smtClean="0"/>
              <a:t>in C# using Visual Studio 2017+ with ReSharper</a:t>
            </a:r>
          </a:p>
          <a:p>
            <a:pPr lvl="1"/>
            <a:r>
              <a:rPr lang="da-DK" sz="2800" smtClean="0"/>
              <a:t>Want to </a:t>
            </a:r>
            <a:r>
              <a:rPr lang="da-DK" sz="2800" b="1" smtClean="0"/>
              <a:t>participate in discussions </a:t>
            </a:r>
            <a:r>
              <a:rPr lang="da-DK" sz="2800" smtClean="0"/>
              <a:t>about design/code</a:t>
            </a:r>
          </a:p>
          <a:p>
            <a:pPr lvl="1"/>
            <a:r>
              <a:rPr lang="da-DK" sz="2800" smtClean="0"/>
              <a:t>Willing to </a:t>
            </a:r>
            <a:r>
              <a:rPr lang="da-DK" sz="2800" b="1" smtClean="0"/>
              <a:t>create and expose </a:t>
            </a:r>
            <a:r>
              <a:rPr lang="da-DK" sz="2800" smtClean="0"/>
              <a:t>own design/code</a:t>
            </a:r>
          </a:p>
          <a:p>
            <a:pPr lvl="1"/>
            <a:r>
              <a:rPr lang="da-DK" sz="2800" b="1" smtClean="0"/>
              <a:t>Self</a:t>
            </a:r>
            <a:r>
              <a:rPr lang="da-DK" sz="2800" smtClean="0"/>
              <a:t>-driven, </a:t>
            </a:r>
            <a:r>
              <a:rPr lang="da-DK" sz="2800" b="1" smtClean="0"/>
              <a:t>self</a:t>
            </a:r>
            <a:r>
              <a:rPr lang="da-DK" sz="2800" smtClean="0"/>
              <a:t>-motivated, etc..</a:t>
            </a:r>
          </a:p>
        </p:txBody>
      </p:sp>
    </p:spTree>
    <p:extLst>
      <p:ext uri="{BB962C8B-B14F-4D97-AF65-F5344CB8AC3E}">
        <p14:creationId xmlns:p14="http://schemas.microsoft.com/office/powerpoint/2010/main" val="10738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2</a:t>
            </a:r>
            <a:r>
              <a:rPr lang="da-DK" sz="9600" b="1" smtClean="0">
                <a:solidFill>
                  <a:srgbClr val="FF0000"/>
                </a:solidFill>
              </a:rPr>
              <a:t>ab</a:t>
            </a:r>
            <a:r>
              <a:rPr lang="da-DK" sz="9600" b="1" smtClean="0"/>
              <a:t> + 14b + 5</a:t>
            </a:r>
            <a:r>
              <a:rPr lang="da-DK" sz="9600" b="1" smtClean="0">
                <a:solidFill>
                  <a:srgbClr val="FF0000"/>
                </a:solidFill>
              </a:rPr>
              <a:t>ab</a:t>
            </a:r>
            <a:endParaRPr lang="da-DK" sz="9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/>
              <a:t>7</a:t>
            </a:r>
            <a:r>
              <a:rPr lang="da-DK" sz="9600" b="1" smtClean="0"/>
              <a:t>ab + 14b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2528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7b</a:t>
            </a:r>
            <a:r>
              <a:rPr lang="da-DK" sz="9600" b="1" smtClean="0"/>
              <a:t>(a)   + </a:t>
            </a:r>
            <a:r>
              <a:rPr lang="da-DK" sz="9600" b="1" smtClean="0">
                <a:solidFill>
                  <a:srgbClr val="FF0000"/>
                </a:solidFill>
              </a:rPr>
              <a:t>7b</a:t>
            </a:r>
            <a:r>
              <a:rPr lang="da-DK" sz="9600" b="1" smtClean="0"/>
              <a:t>(2)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1045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7b(a+2)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0269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Usually a two-step dance:</a:t>
            </a:r>
          </a:p>
          <a:p>
            <a:pPr lvl="1"/>
            <a:r>
              <a:rPr lang="en-US" sz="2800" smtClean="0"/>
              <a:t>Identify design/code that needs refactoring (code smells…)</a:t>
            </a:r>
          </a:p>
          <a:p>
            <a:pPr lvl="1"/>
            <a:r>
              <a:rPr lang="en-US" sz="2800" smtClean="0"/>
              <a:t>Perform the refactoring</a:t>
            </a:r>
          </a:p>
          <a:p>
            <a:r>
              <a:rPr lang="en-US" sz="3200" smtClean="0"/>
              <a:t>Often supported by </a:t>
            </a:r>
            <a:r>
              <a:rPr lang="en-US" sz="3200" b="1" smtClean="0"/>
              <a:t>tests</a:t>
            </a:r>
            <a:r>
              <a:rPr lang="en-US" sz="3200" smtClean="0"/>
              <a:t>:</a:t>
            </a:r>
          </a:p>
          <a:p>
            <a:pPr lvl="1"/>
            <a:r>
              <a:rPr lang="en-US" sz="2800" smtClean="0"/>
              <a:t>Perform a refactoring operation</a:t>
            </a:r>
          </a:p>
          <a:p>
            <a:pPr lvl="1"/>
            <a:r>
              <a:rPr lang="en-US" sz="2800" smtClean="0"/>
              <a:t>Run the test</a:t>
            </a:r>
          </a:p>
          <a:p>
            <a:pPr lvl="1"/>
            <a:r>
              <a:rPr lang="en-US" sz="2800" smtClean="0"/>
              <a:t>If test OK, proceed to next refactoring</a:t>
            </a:r>
          </a:p>
          <a:p>
            <a:pPr lvl="1"/>
            <a:r>
              <a:rPr lang="en-US" sz="2800" smtClean="0"/>
              <a:t>If test fails, roll back refactoring and reconsider…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82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Code smells (a.k.a. Anti-Patterns)…</a:t>
            </a:r>
          </a:p>
          <a:p>
            <a:pPr lvl="1"/>
            <a:r>
              <a:rPr lang="en-US" sz="2800" smtClean="0"/>
              <a:t>Duplicated Code</a:t>
            </a:r>
          </a:p>
          <a:p>
            <a:pPr lvl="1"/>
            <a:r>
              <a:rPr lang="en-US" sz="2800" smtClean="0"/>
              <a:t>Shotgun Surgery</a:t>
            </a:r>
          </a:p>
          <a:p>
            <a:pPr lvl="1"/>
            <a:r>
              <a:rPr lang="en-US" sz="2800" smtClean="0"/>
              <a:t>Large class (or God class)</a:t>
            </a:r>
          </a:p>
          <a:p>
            <a:pPr lvl="1"/>
            <a:r>
              <a:rPr lang="en-US" sz="2800" smtClean="0"/>
              <a:t>Inappropriate Intimacy</a:t>
            </a:r>
          </a:p>
          <a:p>
            <a:pPr lvl="1"/>
            <a:r>
              <a:rPr lang="en-US" sz="2800" smtClean="0"/>
              <a:t>Feature Envy</a:t>
            </a:r>
          </a:p>
          <a:p>
            <a:pPr lvl="1"/>
            <a:r>
              <a:rPr lang="en-US" sz="2800" smtClean="0"/>
              <a:t>Comments</a:t>
            </a:r>
          </a:p>
          <a:p>
            <a:pPr lvl="1"/>
            <a:r>
              <a:rPr lang="en-US" sz="280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3700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Refactoring operations…</a:t>
            </a:r>
          </a:p>
          <a:p>
            <a:pPr lvl="1"/>
            <a:r>
              <a:rPr lang="en-US" sz="2800" smtClean="0"/>
              <a:t>Rename Method</a:t>
            </a:r>
          </a:p>
          <a:p>
            <a:pPr lvl="1"/>
            <a:r>
              <a:rPr lang="en-US" sz="2800" smtClean="0"/>
              <a:t>Extract Method</a:t>
            </a:r>
          </a:p>
          <a:p>
            <a:pPr lvl="1"/>
            <a:r>
              <a:rPr lang="en-US" sz="2800" smtClean="0"/>
              <a:t>Replace Temp with Query</a:t>
            </a:r>
          </a:p>
          <a:p>
            <a:pPr lvl="1"/>
            <a:r>
              <a:rPr lang="en-US" sz="2800" smtClean="0"/>
              <a:t>Decompose Conditional</a:t>
            </a:r>
          </a:p>
          <a:p>
            <a:pPr lvl="1"/>
            <a:r>
              <a:rPr lang="en-US" sz="2800" smtClean="0"/>
              <a:t>Replace Type Code with Strategy/State</a:t>
            </a:r>
          </a:p>
          <a:p>
            <a:pPr lvl="1"/>
            <a:r>
              <a:rPr lang="en-US" sz="2800" smtClean="0"/>
              <a:t>Replace constructor with Factory Method</a:t>
            </a:r>
          </a:p>
          <a:p>
            <a:pPr lvl="1"/>
            <a:r>
              <a:rPr lang="en-US" sz="2800" smtClean="0"/>
              <a:t>…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71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When</a:t>
            </a:r>
            <a:r>
              <a:rPr lang="da-DK" b="1" smtClean="0"/>
              <a:t> to Refactor?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b="1" smtClean="0"/>
              <a:t>Example</a:t>
            </a:r>
            <a:r>
              <a:rPr lang="en-US" sz="3200" smtClean="0"/>
              <a:t>: Test-Driven Development (TDD)</a:t>
            </a:r>
          </a:p>
          <a:p>
            <a:r>
              <a:rPr lang="en-US" sz="3200" smtClean="0"/>
              <a:t>The </a:t>
            </a:r>
            <a:r>
              <a:rPr lang="en-US" sz="3200" b="1" smtClean="0"/>
              <a:t>Red-Green-Refactor</a:t>
            </a:r>
            <a:r>
              <a:rPr lang="en-US" sz="3200" smtClean="0"/>
              <a:t> principle</a:t>
            </a:r>
          </a:p>
          <a:p>
            <a:pPr lvl="1"/>
            <a:r>
              <a:rPr lang="en-US" sz="2800" smtClean="0"/>
              <a:t>Write a unit test for the code you are about to write</a:t>
            </a:r>
          </a:p>
          <a:p>
            <a:pPr lvl="1"/>
            <a:r>
              <a:rPr lang="en-US" sz="2800" smtClean="0"/>
              <a:t>Run the unit test; it will (obviously) fail </a:t>
            </a:r>
            <a:r>
              <a:rPr lang="en-US" sz="2800" smtClean="0">
                <a:solidFill>
                  <a:srgbClr val="FF0000"/>
                </a:solidFill>
              </a:rPr>
              <a:t>[RED]</a:t>
            </a:r>
          </a:p>
          <a:p>
            <a:pPr lvl="1"/>
            <a:r>
              <a:rPr lang="en-US" sz="2800" smtClean="0"/>
              <a:t>Write the code itself, until the unit test passes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[GREEN]</a:t>
            </a:r>
          </a:p>
          <a:p>
            <a:pPr lvl="1"/>
            <a:r>
              <a:rPr lang="en-US" sz="2800" smtClean="0"/>
              <a:t>Perform refactorings on your code </a:t>
            </a:r>
            <a:r>
              <a:rPr lang="en-US" sz="2800" smtClean="0">
                <a:solidFill>
                  <a:srgbClr val="0070C0"/>
                </a:solidFill>
              </a:rPr>
              <a:t>[REFACTOR]</a:t>
            </a:r>
          </a:p>
          <a:p>
            <a:r>
              <a:rPr lang="en-US" sz="3200" smtClean="0"/>
              <a:t>BUT you can </a:t>
            </a:r>
            <a:r>
              <a:rPr lang="en-US" sz="3200" u="sng" smtClean="0"/>
              <a:t>always</a:t>
            </a:r>
            <a:r>
              <a:rPr lang="en-US" sz="3200" smtClean="0"/>
              <a:t> refactor, even in more traditional development processes!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34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Refactoring in this course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681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Look at selected </a:t>
            </a:r>
            <a:r>
              <a:rPr lang="en-US" sz="3200" b="1" smtClean="0"/>
              <a:t>Code Smells </a:t>
            </a:r>
            <a:r>
              <a:rPr lang="en-US" sz="3200" smtClean="0"/>
              <a:t>and </a:t>
            </a:r>
            <a:r>
              <a:rPr lang="en-US" sz="3200" b="1" smtClean="0"/>
              <a:t>Refactoring Operations </a:t>
            </a:r>
            <a:r>
              <a:rPr lang="en-US" sz="3200" smtClean="0"/>
              <a:t>from the canonical Refactoring book</a:t>
            </a:r>
          </a:p>
          <a:p>
            <a:r>
              <a:rPr lang="en-US" sz="3200" smtClean="0"/>
              <a:t>Not necessarily use material from the book…</a:t>
            </a:r>
          </a:p>
          <a:p>
            <a:r>
              <a:rPr lang="en-US" sz="3200" smtClean="0"/>
              <a:t>Maybe try it out on our own legacy code…?</a:t>
            </a:r>
            <a:endParaRPr lang="en-US" sz="2800" smtClean="0"/>
          </a:p>
        </p:txBody>
      </p:sp>
      <p:pic>
        <p:nvPicPr>
          <p:cNvPr id="6148" name="Picture 4" descr="Billedresultat for refactoring kent be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193" y="1210962"/>
            <a:ext cx="3558631" cy="45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Refactoring in this course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681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Maybe we will also look at some specific refactor-towards-patterns examples…</a:t>
            </a:r>
            <a:endParaRPr lang="en-US" sz="280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537" y="1018903"/>
            <a:ext cx="3768743" cy="50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1-2-3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95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Outline for today</a:t>
            </a:r>
          </a:p>
          <a:p>
            <a:pPr lvl="1"/>
            <a:r>
              <a:rPr lang="da-DK" sz="2800" b="1" smtClean="0"/>
              <a:t>Class #1</a:t>
            </a:r>
            <a:r>
              <a:rPr lang="da-DK" sz="2800" smtClean="0"/>
              <a:t> (now): Outline of course</a:t>
            </a:r>
          </a:p>
          <a:p>
            <a:pPr lvl="1"/>
            <a:r>
              <a:rPr lang="da-DK" sz="2800" b="1" smtClean="0"/>
              <a:t>Class #2 + #3 </a:t>
            </a:r>
            <a:r>
              <a:rPr lang="da-DK" sz="2800" smtClean="0"/>
              <a:t>(rest of morning): Brush-up on key elements in OO-Programming, using C# + Visual Studio</a:t>
            </a:r>
          </a:p>
          <a:p>
            <a:pPr lvl="1"/>
            <a:r>
              <a:rPr lang="da-DK" sz="2800" b="1" smtClean="0"/>
              <a:t>Class #4-#6 </a:t>
            </a:r>
            <a:r>
              <a:rPr lang="da-DK" sz="2800" smtClean="0"/>
              <a:t>(afternoon): Warm-up exercise:</a:t>
            </a:r>
          </a:p>
          <a:p>
            <a:pPr lvl="2"/>
            <a:r>
              <a:rPr lang="da-DK" sz="2400" smtClean="0"/>
              <a:t>Presentation of exercise (</a:t>
            </a:r>
            <a:r>
              <a:rPr lang="da-DK" sz="2400" smtClean="0">
                <a:solidFill>
                  <a:schemeClr val="accent6">
                    <a:lumMod val="75000"/>
                  </a:schemeClr>
                </a:solidFill>
              </a:rPr>
              <a:t>me</a:t>
            </a:r>
            <a:r>
              <a:rPr lang="da-DK" sz="2400" smtClean="0"/>
              <a:t>)</a:t>
            </a:r>
          </a:p>
          <a:p>
            <a:pPr lvl="2"/>
            <a:r>
              <a:rPr lang="da-DK" sz="2400" smtClean="0"/>
              <a:t>Work on exercise in small groups (</a:t>
            </a:r>
            <a:r>
              <a:rPr lang="da-DK" sz="2400" smtClean="0">
                <a:solidFill>
                  <a:srgbClr val="FF0000"/>
                </a:solidFill>
              </a:rPr>
              <a:t>you</a:t>
            </a:r>
            <a:r>
              <a:rPr lang="da-DK" sz="2400" smtClean="0"/>
              <a:t>)</a:t>
            </a:r>
          </a:p>
          <a:p>
            <a:pPr lvl="2"/>
            <a:r>
              <a:rPr lang="da-DK" sz="2400" smtClean="0"/>
              <a:t>Discussion of solutions (</a:t>
            </a:r>
            <a:r>
              <a:rPr lang="da-DK" sz="2400" smtClean="0">
                <a:solidFill>
                  <a:schemeClr val="accent6">
                    <a:lumMod val="75000"/>
                  </a:schemeClr>
                </a:solidFill>
              </a:rPr>
              <a:t>me </a:t>
            </a:r>
            <a:r>
              <a:rPr lang="da-DK" sz="2400" smtClean="0"/>
              <a:t>+</a:t>
            </a:r>
            <a:r>
              <a:rPr lang="da-DK" sz="2400" smtClean="0">
                <a:solidFill>
                  <a:srgbClr val="FF0000"/>
                </a:solidFill>
              </a:rPr>
              <a:t> you</a:t>
            </a:r>
            <a:r>
              <a:rPr lang="da-DK" sz="2400" smtClean="0"/>
              <a:t>)</a:t>
            </a:r>
          </a:p>
          <a:p>
            <a:pPr lvl="1"/>
            <a:r>
              <a:rPr lang="da-DK" sz="2800" b="1" smtClean="0"/>
              <a:t>Breaks</a:t>
            </a:r>
            <a:r>
              <a:rPr lang="da-DK" sz="2800" smtClean="0"/>
              <a:t>: Lunch (11.30-12.15), otherwise as fits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What about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C#</a:t>
            </a:r>
            <a:r>
              <a:rPr lang="da-DK" sz="9600" b="1" smtClean="0"/>
              <a:t>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29968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Didn’t we do C# on 1. + 2.semester…?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smtClean="0"/>
              <a:t>Have you heard about</a:t>
            </a:r>
          </a:p>
          <a:p>
            <a:pPr lvl="1"/>
            <a:r>
              <a:rPr lang="da-DK" sz="2800" b="1" smtClean="0"/>
              <a:t>Iterators</a:t>
            </a:r>
            <a:r>
              <a:rPr lang="da-DK" sz="2800" smtClean="0"/>
              <a:t> and </a:t>
            </a:r>
            <a:r>
              <a:rPr lang="da-DK" sz="2800" b="1" smtClean="0"/>
              <a:t>Indexers</a:t>
            </a:r>
          </a:p>
          <a:p>
            <a:pPr lvl="1"/>
            <a:r>
              <a:rPr lang="da-DK" sz="2800" b="1" smtClean="0"/>
              <a:t>Operator Overloading</a:t>
            </a:r>
          </a:p>
          <a:p>
            <a:pPr lvl="1"/>
            <a:r>
              <a:rPr lang="da-DK" sz="2800" b="1" smtClean="0"/>
              <a:t>Extension Methods</a:t>
            </a:r>
          </a:p>
          <a:p>
            <a:pPr lvl="1"/>
            <a:r>
              <a:rPr lang="da-DK" sz="2800" b="1" smtClean="0"/>
              <a:t>Reflection</a:t>
            </a:r>
          </a:p>
          <a:p>
            <a:pPr lvl="1"/>
            <a:r>
              <a:rPr lang="da-DK" sz="2800" b="1" smtClean="0"/>
              <a:t>Anonymous Types</a:t>
            </a:r>
          </a:p>
          <a:p>
            <a:pPr lvl="1"/>
            <a:r>
              <a:rPr lang="da-DK" sz="2800" b="1" smtClean="0"/>
              <a:t>Tuples</a:t>
            </a:r>
            <a:r>
              <a:rPr lang="da-DK" sz="2800" smtClean="0"/>
              <a:t> and </a:t>
            </a:r>
            <a:r>
              <a:rPr lang="da-DK" sz="2800" b="1" smtClean="0"/>
              <a:t>Local Methods</a:t>
            </a:r>
          </a:p>
          <a:p>
            <a:pPr lvl="1"/>
            <a:r>
              <a:rPr lang="da-DK" sz="2800" b="1" smtClean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44643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Didn’t we do C# on 1. + 2.semester…?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smtClean="0"/>
              <a:t>Have you used </a:t>
            </a:r>
            <a:r>
              <a:rPr lang="da-DK" sz="3200" b="1" smtClean="0"/>
              <a:t>LINQ</a:t>
            </a:r>
            <a:r>
              <a:rPr lang="da-DK" sz="3200" smtClean="0"/>
              <a:t> for</a:t>
            </a:r>
          </a:p>
          <a:p>
            <a:pPr lvl="1"/>
            <a:r>
              <a:rPr lang="da-DK" sz="2800" b="1" smtClean="0"/>
              <a:t>Data Transformation</a:t>
            </a:r>
          </a:p>
          <a:p>
            <a:pPr lvl="1"/>
            <a:r>
              <a:rPr lang="da-DK" sz="2800" b="1" smtClean="0"/>
              <a:t>Value aggregation </a:t>
            </a:r>
            <a:r>
              <a:rPr lang="da-DK" sz="2800" smtClean="0"/>
              <a:t>(beyond </a:t>
            </a:r>
            <a:r>
              <a:rPr lang="da-DK" sz="2800" b="1" smtClean="0"/>
              <a:t>Sum()</a:t>
            </a:r>
            <a:r>
              <a:rPr lang="da-DK" sz="2800" smtClean="0"/>
              <a:t>…)</a:t>
            </a:r>
          </a:p>
          <a:p>
            <a:pPr lvl="1"/>
            <a:r>
              <a:rPr lang="da-DK" sz="2800" b="1" smtClean="0"/>
              <a:t>Set-related operations</a:t>
            </a:r>
          </a:p>
          <a:p>
            <a:pPr lvl="1"/>
            <a:r>
              <a:rPr lang="da-DK" sz="2800" b="1" smtClean="0"/>
              <a:t>Parallel query execution</a:t>
            </a:r>
          </a:p>
          <a:p>
            <a:pPr lvl="1"/>
            <a:r>
              <a:rPr lang="da-DK" sz="2800" b="1" smtClean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37732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Didn’t we do C# on 1. + 2.semester…?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74709" cy="4351338"/>
          </a:xfrm>
        </p:spPr>
        <p:txBody>
          <a:bodyPr/>
          <a:lstStyle/>
          <a:p>
            <a:r>
              <a:rPr lang="da-DK" sz="3200" smtClean="0"/>
              <a:t>Also quite important (in my opinion) to know about more sophisticated language elements</a:t>
            </a:r>
          </a:p>
          <a:p>
            <a:r>
              <a:rPr lang="da-DK" sz="3200" smtClean="0"/>
              <a:t>In order to choose the right tools for the job, you need to know what’s in the toolbox </a:t>
            </a:r>
            <a:r>
              <a:rPr lang="da-DK" sz="3200" smtClean="0">
                <a:sym typeface="Wingdings" panose="05000000000000000000" pitchFamily="2" charset="2"/>
              </a:rPr>
              <a:t>.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40909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Big Picture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54979" cy="4351338"/>
          </a:xfrm>
        </p:spPr>
        <p:txBody>
          <a:bodyPr>
            <a:normAutofit/>
          </a:bodyPr>
          <a:lstStyle/>
          <a:p>
            <a:r>
              <a:rPr lang="da-DK" sz="2400" b="1" smtClean="0"/>
              <a:t>SOLID</a:t>
            </a:r>
            <a:r>
              <a:rPr lang="da-DK" sz="2400" smtClean="0"/>
              <a:t>: Giving us general, best-practice principles to strive towards when designing/constructing software.</a:t>
            </a:r>
          </a:p>
          <a:p>
            <a:r>
              <a:rPr lang="da-DK" sz="2400" b="1" smtClean="0"/>
              <a:t>Design Patterns</a:t>
            </a:r>
            <a:r>
              <a:rPr lang="da-DK" sz="2400" smtClean="0"/>
              <a:t>: Giving us more focused solutions for how to implement a certain aspect of our software.</a:t>
            </a:r>
          </a:p>
          <a:p>
            <a:r>
              <a:rPr lang="da-DK" sz="2400" b="1" smtClean="0"/>
              <a:t>Refactoring</a:t>
            </a:r>
            <a:r>
              <a:rPr lang="da-DK" sz="2400" smtClean="0"/>
              <a:t>: Giving us techniques to recognise low-quality design/code, and to improve the quality in a systematic way. The resulting code will often converge towards the SOLID principles and Design Patterns.</a:t>
            </a:r>
          </a:p>
          <a:p>
            <a:r>
              <a:rPr lang="da-DK" sz="2400" b="1" smtClean="0"/>
              <a:t>Advanced C#: </a:t>
            </a:r>
            <a:r>
              <a:rPr lang="da-DK" sz="2400" smtClean="0"/>
              <a:t>Giving us an extended C#-toolbox for implementing the designs/code we have created.</a:t>
            </a:r>
          </a:p>
        </p:txBody>
      </p:sp>
    </p:spTree>
    <p:extLst>
      <p:ext uri="{BB962C8B-B14F-4D97-AF65-F5344CB8AC3E}">
        <p14:creationId xmlns:p14="http://schemas.microsoft.com/office/powerpoint/2010/main" val="351802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Course overview (tentative…)</a:t>
            </a:r>
            <a:endParaRPr lang="da-DK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06328"/>
              </p:ext>
            </p:extLst>
          </p:nvPr>
        </p:nvGraphicFramePr>
        <p:xfrm>
          <a:off x="838200" y="1640245"/>
          <a:ext cx="8128000" cy="416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751">
                  <a:extLst>
                    <a:ext uri="{9D8B030D-6E8A-4147-A177-3AD203B41FA5}">
                      <a16:colId xmlns:a16="http://schemas.microsoft.com/office/drawing/2014/main" val="1948271243"/>
                    </a:ext>
                  </a:extLst>
                </a:gridCol>
                <a:gridCol w="6266249">
                  <a:extLst>
                    <a:ext uri="{9D8B030D-6E8A-4147-A177-3AD203B41FA5}">
                      <a16:colId xmlns:a16="http://schemas.microsoft.com/office/drawing/2014/main" val="306824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Week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Topic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4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5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Intro, brush-up, warm-up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6 + 7</a:t>
                      </a:r>
                      <a:endParaRPr lang="da-DK" b="1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smtClean="0"/>
                        <a:t>Advanced OO-programming with 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2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8</a:t>
                      </a:r>
                      <a:r>
                        <a:rPr lang="da-DK" b="1" baseline="0" smtClean="0"/>
                        <a:t> + </a:t>
                      </a:r>
                      <a:r>
                        <a:rPr lang="da-DK" b="1" smtClean="0"/>
                        <a:t>9</a:t>
                      </a:r>
                      <a:endParaRPr lang="da-DK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6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11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The </a:t>
                      </a:r>
                      <a:r>
                        <a:rPr lang="da-DK" sz="1800" smtClean="0"/>
                        <a:t>SOLID principles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8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12</a:t>
                      </a:r>
                      <a:r>
                        <a:rPr lang="da-DK" b="1" baseline="0" smtClean="0"/>
                        <a:t> + </a:t>
                      </a:r>
                      <a:r>
                        <a:rPr lang="da-DK" b="1" smtClean="0"/>
                        <a:t>13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smtClean="0"/>
                        <a:t>Selected 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66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14</a:t>
                      </a:r>
                      <a:r>
                        <a:rPr lang="da-DK" b="1" baseline="0" smtClean="0"/>
                        <a:t> + </a:t>
                      </a:r>
                      <a:r>
                        <a:rPr lang="da-DK" b="1" smtClean="0"/>
                        <a:t>15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Refactoring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16</a:t>
                      </a:r>
                      <a:endParaRPr lang="da-DK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Easter Holiday</a:t>
                      </a:r>
                      <a:endParaRPr lang="da-DK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17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Work on Mandatory Project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2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18</a:t>
                      </a:r>
                      <a:r>
                        <a:rPr lang="da-DK" b="1" baseline="0" smtClean="0"/>
                        <a:t> - </a:t>
                      </a:r>
                      <a:r>
                        <a:rPr lang="da-DK" b="1" smtClean="0"/>
                        <a:t>22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Work on Synopsis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1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25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Exam (18+19+20+21/6)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8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85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 typical day in ASWC (before Easter)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b="1" smtClean="0"/>
              <a:t>Before lunch</a:t>
            </a:r>
            <a:r>
              <a:rPr lang="da-DK" sz="3200" smtClean="0"/>
              <a:t>: Short ”lectures” by me, you do small-to-medium-sized exercises, we discuss solutions.</a:t>
            </a:r>
          </a:p>
          <a:p>
            <a:r>
              <a:rPr lang="da-DK" sz="3200" b="1" smtClean="0"/>
              <a:t>After lunch</a:t>
            </a:r>
            <a:r>
              <a:rPr lang="da-DK" sz="3200" smtClean="0"/>
              <a:t>: I present a larger exercise, you work on said larger exercise, we discuss solutions.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NB</a:t>
            </a:r>
            <a:r>
              <a:rPr lang="da-DK" sz="3200" smtClean="0"/>
              <a:t>: Typical, but maybe not always…</a:t>
            </a:r>
          </a:p>
          <a:p>
            <a:r>
              <a:rPr lang="da-DK" sz="3200" b="1" smtClean="0"/>
              <a:t>After Easter</a:t>
            </a:r>
            <a:r>
              <a:rPr lang="da-DK" sz="3200" smtClean="0"/>
              <a:t>: Mandatory assignment / Synopsis</a:t>
            </a:r>
          </a:p>
        </p:txBody>
      </p:sp>
    </p:spTree>
    <p:extLst>
      <p:ext uri="{BB962C8B-B14F-4D97-AF65-F5344CB8AC3E}">
        <p14:creationId xmlns:p14="http://schemas.microsoft.com/office/powerpoint/2010/main" val="13733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Rules of Engagement (for exercises)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smtClean="0"/>
              <a:t>I prefer – but do not insist – that you work in pairs.</a:t>
            </a:r>
          </a:p>
          <a:p>
            <a:r>
              <a:rPr lang="da-DK" sz="3200" b="1" smtClean="0"/>
              <a:t>Two</a:t>
            </a:r>
            <a:r>
              <a:rPr lang="da-DK" sz="3200" smtClean="0"/>
              <a:t>: best, </a:t>
            </a:r>
            <a:r>
              <a:rPr lang="da-DK" sz="3200" b="1" smtClean="0"/>
              <a:t>one</a:t>
            </a:r>
            <a:r>
              <a:rPr lang="da-DK" sz="3200" smtClean="0"/>
              <a:t>: OK, </a:t>
            </a:r>
            <a:r>
              <a:rPr lang="da-DK" sz="3200" b="1" smtClean="0"/>
              <a:t>three</a:t>
            </a:r>
            <a:r>
              <a:rPr lang="da-DK" sz="3200" smtClean="0"/>
              <a:t>: naahhh…</a:t>
            </a:r>
          </a:p>
          <a:p>
            <a:r>
              <a:rPr lang="da-DK" sz="3200" smtClean="0"/>
              <a:t>Sit where you like (</a:t>
            </a:r>
            <a:r>
              <a:rPr lang="da-DK" sz="3200" smtClean="0"/>
              <a:t>classroom</a:t>
            </a:r>
            <a:r>
              <a:rPr lang="da-DK" sz="3200" smtClean="0"/>
              <a:t>, group rooms, …)</a:t>
            </a:r>
          </a:p>
          <a:p>
            <a:r>
              <a:rPr lang="da-DK" sz="3200" smtClean="0"/>
              <a:t>No policing; </a:t>
            </a:r>
            <a:r>
              <a:rPr lang="da-DK" sz="3200" i="1" smtClean="0"/>
              <a:t>you’re here to learn, right…?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BUT</a:t>
            </a:r>
            <a:r>
              <a:rPr lang="da-DK" sz="3200" smtClean="0"/>
              <a:t>: classroom itself is ”business-only”</a:t>
            </a:r>
          </a:p>
          <a:p>
            <a:pPr lvl="1"/>
            <a:r>
              <a:rPr lang="da-DK" sz="2800" smtClean="0"/>
              <a:t>In the classroom we </a:t>
            </a:r>
            <a:r>
              <a:rPr lang="da-DK" sz="2800" u="sng" smtClean="0"/>
              <a:t>work</a:t>
            </a:r>
            <a:r>
              <a:rPr lang="da-DK" sz="2800" smtClean="0"/>
              <a:t> on exercises</a:t>
            </a:r>
          </a:p>
          <a:p>
            <a:pPr lvl="1"/>
            <a:r>
              <a:rPr lang="da-DK" sz="2800" smtClean="0"/>
              <a:t>If you’re not working: keep it quiet</a:t>
            </a:r>
          </a:p>
          <a:p>
            <a:pPr lvl="1"/>
            <a:r>
              <a:rPr lang="da-DK" sz="2800" smtClean="0"/>
              <a:t>Take a break when you need a break. </a:t>
            </a:r>
          </a:p>
        </p:txBody>
      </p:sp>
    </p:spTree>
    <p:extLst>
      <p:ext uri="{BB962C8B-B14F-4D97-AF65-F5344CB8AC3E}">
        <p14:creationId xmlns:p14="http://schemas.microsoft.com/office/powerpoint/2010/main" val="29884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006" y="596151"/>
            <a:ext cx="576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45988"/>
            <a:ext cx="9144000" cy="4460789"/>
          </a:xfrm>
        </p:spPr>
        <p:txBody>
          <a:bodyPr>
            <a:noAutofit/>
          </a:bodyPr>
          <a:lstStyle/>
          <a:p>
            <a:r>
              <a:rPr lang="da-DK" sz="19200" b="1" smtClean="0">
                <a:solidFill>
                  <a:srgbClr val="FF0000"/>
                </a:solidFill>
              </a:rPr>
              <a:t>WHY…?</a:t>
            </a:r>
            <a:endParaRPr lang="da-DK" sz="19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Why</a:t>
            </a:r>
            <a:r>
              <a:rPr lang="da-DK" b="1" smtClean="0"/>
              <a:t> do you need an ASWC course?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52238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My opinions on SWC first year: </a:t>
            </a:r>
          </a:p>
          <a:p>
            <a:pPr lvl="1"/>
            <a:r>
              <a:rPr lang="da-DK" sz="2800" smtClean="0"/>
              <a:t>Mostly about learning the basics of design/programming</a:t>
            </a:r>
          </a:p>
          <a:p>
            <a:pPr lvl="1"/>
            <a:r>
              <a:rPr lang="da-DK" sz="2800" smtClean="0"/>
              <a:t>Just learning the basics is hard enough!</a:t>
            </a:r>
          </a:p>
          <a:p>
            <a:pPr lvl="1"/>
            <a:r>
              <a:rPr lang="da-DK" sz="2800" smtClean="0"/>
              <a:t>Projects: Much effort spent on implementing CRUD in a UWP app based on MVVM architecture</a:t>
            </a:r>
          </a:p>
          <a:p>
            <a:pPr lvl="1"/>
            <a:r>
              <a:rPr lang="da-DK" sz="2800" smtClean="0"/>
              <a:t>Projects: Usually not so much focus on business logic </a:t>
            </a:r>
            <a:r>
              <a:rPr lang="da-DK" sz="2800" smtClean="0">
                <a:sym typeface="Wingdings" panose="05000000000000000000" pitchFamily="2" charset="2"/>
              </a:rPr>
              <a:t></a:t>
            </a:r>
            <a:endParaRPr lang="da-DK" sz="2800" smtClean="0"/>
          </a:p>
          <a:p>
            <a:pPr lvl="1"/>
            <a:r>
              <a:rPr lang="da-DK" sz="2800" smtClean="0"/>
              <a:t>Only few students achieve a level of SWC maturity where you can truly reflect over design/code choices</a:t>
            </a:r>
          </a:p>
        </p:txBody>
      </p:sp>
    </p:spTree>
    <p:extLst>
      <p:ext uri="{BB962C8B-B14F-4D97-AF65-F5344CB8AC3E}">
        <p14:creationId xmlns:p14="http://schemas.microsoft.com/office/powerpoint/2010/main" val="15315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Why</a:t>
            </a:r>
            <a:r>
              <a:rPr lang="da-DK" b="1" smtClean="0"/>
              <a:t> do you need an ASWC course?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62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My opinions on our ”product” (i.e. </a:t>
            </a:r>
            <a:r>
              <a:rPr lang="da-DK" sz="3200" b="1" smtClean="0">
                <a:solidFill>
                  <a:srgbClr val="FF0000"/>
                </a:solidFill>
              </a:rPr>
              <a:t>you</a:t>
            </a:r>
            <a:r>
              <a:rPr lang="da-DK" sz="3200" b="1" smtClean="0"/>
              <a:t>): </a:t>
            </a:r>
          </a:p>
          <a:p>
            <a:pPr lvl="1"/>
            <a:r>
              <a:rPr lang="da-DK" sz="2800" smtClean="0"/>
              <a:t>You should be able to ”hit the ground running” in an organisation which develops software!</a:t>
            </a:r>
          </a:p>
          <a:p>
            <a:pPr lvl="1"/>
            <a:r>
              <a:rPr lang="da-DK" sz="2800" smtClean="0"/>
              <a:t>Modern software is complex – we need ways to manage design/code complexity</a:t>
            </a:r>
          </a:p>
          <a:p>
            <a:pPr lvl="1"/>
            <a:r>
              <a:rPr lang="da-DK" sz="2800" smtClean="0"/>
              <a:t>Important competences:</a:t>
            </a:r>
          </a:p>
          <a:p>
            <a:pPr lvl="2"/>
            <a:r>
              <a:rPr lang="da-DK" sz="2400" smtClean="0"/>
              <a:t>Awareness of the SOLID principles</a:t>
            </a:r>
          </a:p>
          <a:p>
            <a:pPr lvl="2"/>
            <a:r>
              <a:rPr lang="da-DK" sz="2400" smtClean="0"/>
              <a:t>Operational knowledge on common, useful Design Patterns</a:t>
            </a:r>
          </a:p>
          <a:p>
            <a:pPr lvl="2"/>
            <a:r>
              <a:rPr lang="da-DK" sz="2400" smtClean="0"/>
              <a:t>Ability to form a (sensible) opinion about Design/Code choices</a:t>
            </a:r>
          </a:p>
          <a:p>
            <a:pPr lvl="2"/>
            <a:r>
              <a:rPr lang="da-DK" sz="2400" smtClean="0"/>
              <a:t>Ability to use tools/techniques to improve Design/Code </a:t>
            </a:r>
            <a:r>
              <a:rPr lang="da-DK" sz="2400" smtClean="0">
                <a:solidFill>
                  <a:srgbClr val="FF0000"/>
                </a:solidFill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40153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1920</Words>
  <Application>Microsoft Office PowerPoint</Application>
  <PresentationFormat>Widescreen</PresentationFormat>
  <Paragraphs>290</Paragraphs>
  <Slides>68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Wingdings</vt:lpstr>
      <vt:lpstr>Office-tema</vt:lpstr>
      <vt:lpstr>Advanced Software Construction</vt:lpstr>
      <vt:lpstr>Touchdown!</vt:lpstr>
      <vt:lpstr>Touchdown!</vt:lpstr>
      <vt:lpstr>Touchdown!</vt:lpstr>
      <vt:lpstr>Touchdown!</vt:lpstr>
      <vt:lpstr>1-2-3</vt:lpstr>
      <vt:lpstr>WHY…?</vt:lpstr>
      <vt:lpstr>Why do you need an ASWC course?</vt:lpstr>
      <vt:lpstr>Why do you need an ASWC course?</vt:lpstr>
      <vt:lpstr>Skill gap in ”fundamental” SWD/SWC diciplines</vt:lpstr>
      <vt:lpstr>Why do you need an ASWC course?</vt:lpstr>
      <vt:lpstr>Quality</vt:lpstr>
      <vt:lpstr>What is high-Quality  Design/Code?</vt:lpstr>
      <vt:lpstr>PowerPoint-præsentation</vt:lpstr>
      <vt:lpstr>PowerPoint-præsentation</vt:lpstr>
      <vt:lpstr>PowerPoint-præsentation</vt:lpstr>
      <vt:lpstr>PowerPoint-præsentation</vt:lpstr>
      <vt:lpstr>What is Quality?  “words ending with …bility”</vt:lpstr>
      <vt:lpstr>Usability Reliability Extensibility Reusability Maintainability Portability …bility </vt:lpstr>
      <vt:lpstr>First-to-market-ability Proof-of-concept-ability  …bility </vt:lpstr>
      <vt:lpstr>Quality is scenario-specific, but…!</vt:lpstr>
      <vt:lpstr>How do we  implement  High Quality in  Design/Code?</vt:lpstr>
      <vt:lpstr>Best Practices for OO Design/Code</vt:lpstr>
      <vt:lpstr>Best Practices for OO Design/Code</vt:lpstr>
      <vt:lpstr>What are the  SOLID principles?</vt:lpstr>
      <vt:lpstr>Single responsibility Open/Closed Liskov Substitution Interface Segregation Dedendency Injection</vt:lpstr>
      <vt:lpstr>What are the SOLID principles?</vt:lpstr>
      <vt:lpstr>Single Responsibility</vt:lpstr>
      <vt:lpstr>Open/Closed</vt:lpstr>
      <vt:lpstr>Liskov Substitution</vt:lpstr>
      <vt:lpstr>Interface Segregation</vt:lpstr>
      <vt:lpstr>Dependency Injection</vt:lpstr>
      <vt:lpstr>SOLID in this course</vt:lpstr>
      <vt:lpstr>What is a  Design Pattern?</vt:lpstr>
      <vt:lpstr>PowerPoint-præsentation</vt:lpstr>
      <vt:lpstr>What is a Design Pattern?</vt:lpstr>
      <vt:lpstr>What is a Design Pattern?</vt:lpstr>
      <vt:lpstr>PowerPoint-præsentation</vt:lpstr>
      <vt:lpstr>PowerPoint-præsentation</vt:lpstr>
      <vt:lpstr>Design Patterns = Distilled Experience</vt:lpstr>
      <vt:lpstr>Design Pattern scale – Code Idioms</vt:lpstr>
      <vt:lpstr>Design Pattern scale – Class relations</vt:lpstr>
      <vt:lpstr>Design Pattern scale – Class relations</vt:lpstr>
      <vt:lpstr>Design Pattern scale – Architecture</vt:lpstr>
      <vt:lpstr>Design Patterns in this course</vt:lpstr>
      <vt:lpstr>Design Patterns in two words…</vt:lpstr>
      <vt:lpstr>Isolate variation!</vt:lpstr>
      <vt:lpstr>What is  Refactoring?</vt:lpstr>
      <vt:lpstr>2ab + 14b + 5ab</vt:lpstr>
      <vt:lpstr>2ab + 14b + 5ab</vt:lpstr>
      <vt:lpstr>7ab + 14b</vt:lpstr>
      <vt:lpstr>7b(a)   + 7b(2)</vt:lpstr>
      <vt:lpstr>7b(a+2)</vt:lpstr>
      <vt:lpstr>What is Refactoring?</vt:lpstr>
      <vt:lpstr>What is Refactoring?</vt:lpstr>
      <vt:lpstr>What is Refactoring?</vt:lpstr>
      <vt:lpstr>When to Refactor?</vt:lpstr>
      <vt:lpstr>Refactoring in this course</vt:lpstr>
      <vt:lpstr>Refactoring in this course</vt:lpstr>
      <vt:lpstr>What about C#?</vt:lpstr>
      <vt:lpstr>Didn’t we do C# on 1. + 2.semester…?</vt:lpstr>
      <vt:lpstr>Didn’t we do C# on 1. + 2.semester…?</vt:lpstr>
      <vt:lpstr>Didn’t we do C# on 1. + 2.semester…?</vt:lpstr>
      <vt:lpstr>The Big Picture</vt:lpstr>
      <vt:lpstr>Course overview (tentative…)</vt:lpstr>
      <vt:lpstr>A typical day in ASWC (before Easter)</vt:lpstr>
      <vt:lpstr>Rules of Engagement (for exercises)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64</cp:revision>
  <dcterms:created xsi:type="dcterms:W3CDTF">2018-12-07T10:20:59Z</dcterms:created>
  <dcterms:modified xsi:type="dcterms:W3CDTF">2019-01-29T16:09:58Z</dcterms:modified>
</cp:coreProperties>
</file>