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319" r:id="rId5"/>
    <p:sldId id="320" r:id="rId6"/>
    <p:sldId id="321" r:id="rId7"/>
    <p:sldId id="322" r:id="rId8"/>
    <p:sldId id="323" r:id="rId9"/>
    <p:sldId id="325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46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61" r:id="rId42"/>
    <p:sldId id="358" r:id="rId43"/>
    <p:sldId id="359" r:id="rId44"/>
    <p:sldId id="360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5" r:id="rId56"/>
    <p:sldId id="376" r:id="rId57"/>
    <p:sldId id="378" r:id="rId58"/>
    <p:sldId id="379" r:id="rId59"/>
    <p:sldId id="380" r:id="rId60"/>
    <p:sldId id="382" r:id="rId61"/>
    <p:sldId id="381" r:id="rId62"/>
    <p:sldId id="383" r:id="rId63"/>
    <p:sldId id="374" r:id="rId64"/>
    <p:sldId id="372" r:id="rId65"/>
    <p:sldId id="377" r:id="rId66"/>
    <p:sldId id="373" r:id="rId67"/>
    <p:sldId id="384" r:id="rId68"/>
    <p:sldId id="385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400" r:id="rId82"/>
    <p:sldId id="401" r:id="rId83"/>
    <p:sldId id="402" r:id="rId84"/>
    <p:sldId id="403" r:id="rId85"/>
    <p:sldId id="404" r:id="rId86"/>
    <p:sldId id="405" r:id="rId87"/>
    <p:sldId id="429" r:id="rId88"/>
    <p:sldId id="406" r:id="rId89"/>
    <p:sldId id="407" r:id="rId90"/>
    <p:sldId id="408" r:id="rId91"/>
    <p:sldId id="409" r:id="rId92"/>
    <p:sldId id="410" r:id="rId93"/>
    <p:sldId id="411" r:id="rId94"/>
    <p:sldId id="412" r:id="rId95"/>
    <p:sldId id="413" r:id="rId96"/>
    <p:sldId id="431" r:id="rId97"/>
    <p:sldId id="433" r:id="rId98"/>
    <p:sldId id="436" r:id="rId99"/>
    <p:sldId id="438" r:id="rId100"/>
    <p:sldId id="444" r:id="rId101"/>
    <p:sldId id="445" r:id="rId102"/>
    <p:sldId id="449" r:id="rId103"/>
    <p:sldId id="453" r:id="rId104"/>
    <p:sldId id="455" r:id="rId105"/>
    <p:sldId id="456" r:id="rId106"/>
    <p:sldId id="461" r:id="rId107"/>
    <p:sldId id="465" r:id="rId108"/>
    <p:sldId id="466" r:id="rId109"/>
    <p:sldId id="468" r:id="rId110"/>
    <p:sldId id="469" r:id="rId111"/>
    <p:sldId id="470" r:id="rId112"/>
    <p:sldId id="471" r:id="rId113"/>
    <p:sldId id="472" r:id="rId114"/>
    <p:sldId id="473" r:id="rId115"/>
    <p:sldId id="477" r:id="rId116"/>
    <p:sldId id="478" r:id="rId117"/>
    <p:sldId id="479" r:id="rId118"/>
    <p:sldId id="480" r:id="rId119"/>
    <p:sldId id="481" r:id="rId120"/>
    <p:sldId id="482" r:id="rId121"/>
    <p:sldId id="432" r:id="rId122"/>
    <p:sldId id="315" r:id="rId123"/>
    <p:sldId id="495" r:id="rId124"/>
    <p:sldId id="483" r:id="rId125"/>
    <p:sldId id="484" r:id="rId126"/>
    <p:sldId id="485" r:id="rId127"/>
    <p:sldId id="496" r:id="rId128"/>
    <p:sldId id="486" r:id="rId129"/>
    <p:sldId id="487" r:id="rId130"/>
    <p:sldId id="488" r:id="rId131"/>
    <p:sldId id="490" r:id="rId132"/>
    <p:sldId id="491" r:id="rId133"/>
    <p:sldId id="492" r:id="rId134"/>
    <p:sldId id="493" r:id="rId135"/>
    <p:sldId id="494" r:id="rId136"/>
    <p:sldId id="497" r:id="rId137"/>
    <p:sldId id="498" r:id="rId138"/>
    <p:sldId id="499" r:id="rId139"/>
    <p:sldId id="500" r:id="rId140"/>
    <p:sldId id="501" r:id="rId141"/>
    <p:sldId id="502" r:id="rId142"/>
    <p:sldId id="505" r:id="rId143"/>
    <p:sldId id="503" r:id="rId144"/>
    <p:sldId id="504" r:id="rId145"/>
    <p:sldId id="506" r:id="rId146"/>
    <p:sldId id="508" r:id="rId147"/>
    <p:sldId id="513" r:id="rId148"/>
    <p:sldId id="514" r:id="rId149"/>
    <p:sldId id="517" r:id="rId150"/>
    <p:sldId id="518" r:id="rId151"/>
    <p:sldId id="519" r:id="rId152"/>
    <p:sldId id="507" r:id="rId153"/>
    <p:sldId id="520" r:id="rId154"/>
    <p:sldId id="521" r:id="rId155"/>
    <p:sldId id="522" r:id="rId156"/>
    <p:sldId id="523" r:id="rId15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2557849"/>
          </a:xfrm>
        </p:spPr>
        <p:txBody>
          <a:bodyPr>
            <a:noAutofit/>
          </a:bodyPr>
          <a:lstStyle/>
          <a:p>
            <a:r>
              <a:rPr lang="da-DK" sz="9600" b="1" smtClean="0"/>
              <a:t>OOP/C# Brush-Up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Day 0</a:t>
            </a:r>
            <a:endParaRPr lang="da-DK" sz="7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m.Title;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1037967" y="3525558"/>
            <a:ext cx="4077731" cy="1346887"/>
          </a:xfrm>
          <a:prstGeom prst="wedgeRoundRectCallout">
            <a:avLst>
              <a:gd name="adj1" fmla="val -42954"/>
              <a:gd name="adj2" fmla="val -13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Type of return value:</a:t>
            </a:r>
          </a:p>
          <a:p>
            <a:r>
              <a:rPr lang="da-DK" sz="3200" b="1" smtClean="0"/>
              <a:t>IEnumerable&lt;string&gt;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130451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1013254" y="3488487"/>
            <a:ext cx="4077731" cy="1346887"/>
          </a:xfrm>
          <a:prstGeom prst="wedgeRoundRectCallout">
            <a:avLst>
              <a:gd name="adj1" fmla="val -42954"/>
              <a:gd name="adj2" fmla="val -13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Type of return value:</a:t>
            </a:r>
          </a:p>
          <a:p>
            <a:r>
              <a:rPr lang="da-DK" sz="3200" b="1" smtClean="0"/>
              <a:t>IEnumerable&lt;???&gt;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34975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62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m.Year &lt; 1996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sz="3200" b="1" smtClean="0">
                <a:latin typeface="Consolas" panose="020B0609020204030204" pitchFamily="49" charset="0"/>
              </a:rPr>
              <a:t> m.Title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58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query</a:t>
            </a:r>
            <a:r>
              <a:rPr lang="en-US" sz="3200" b="1" smtClean="0">
                <a:latin typeface="Consolas" panose="020B0609020204030204" pitchFamily="49" charset="0"/>
              </a:rPr>
              <a:t>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latin typeface="Consolas" panose="020B0609020204030204" pitchFamily="49" charset="0"/>
              </a:rPr>
              <a:t> m.DurationInMins;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3200" b="1" smtClean="0">
                <a:latin typeface="Consolas" panose="020B0609020204030204" pitchFamily="49" charset="0"/>
              </a:rPr>
              <a:t> averageDuration = query.Average();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50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</p:txBody>
      </p:sp>
    </p:spTree>
    <p:extLst>
      <p:ext uri="{BB962C8B-B14F-4D97-AF65-F5344CB8AC3E}">
        <p14:creationId xmlns:p14="http://schemas.microsoft.com/office/powerpoint/2010/main" val="3516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York"</a:t>
            </a:r>
            <a:endParaRPr lang="da-DK" sz="3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 smtClean="0">
                <a:latin typeface="Consolas" panose="020B0609020204030204" pitchFamily="49" charset="0"/>
              </a:rPr>
              <a:t> query = </a:t>
            </a:r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 smtClean="0">
                <a:latin typeface="Consolas" panose="020B0609020204030204" pitchFamily="49" charset="0"/>
              </a:rPr>
              <a:t>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 smtClean="0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 smtClean="0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smtClean="0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 smtClean="0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York“</a:t>
            </a:r>
          </a:p>
          <a:p>
            <a:pPr marL="0" indent="0">
              <a:buNone/>
            </a:pP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…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1259840" y="599616"/>
          <a:ext cx="10146453" cy="523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4465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824198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collectionName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16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{(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),…}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where 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logical condition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orderby 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Aggregation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queryResult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()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collectionName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="1" baseline="0" smtClean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equals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 smtClean="0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1600" b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8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9386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Age 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smtClean="0">
                <a:latin typeface="Consolas" panose="020B0609020204030204" pitchFamily="49" charset="0"/>
              </a:rPr>
              <a:t>;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3600" b="1" smtClean="0">
                <a:latin typeface="Consolas" panose="020B0609020204030204" pitchFamily="49" charset="0"/>
              </a:rPr>
              <a:t>; 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8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726827" cy="4351338"/>
          </a:xfrm>
        </p:spPr>
        <p:txBody>
          <a:bodyPr/>
          <a:lstStyle/>
          <a:p>
            <a:pPr lvl="0"/>
            <a:r>
              <a:rPr lang="da-DK" smtClean="0"/>
              <a:t>Also possible to write LINQ queries using traditional, Object-Oriented method calls.</a:t>
            </a:r>
          </a:p>
          <a:p>
            <a:pPr lvl="0"/>
            <a:r>
              <a:rPr lang="da-DK" smtClean="0"/>
              <a:t>.NET class library </a:t>
            </a:r>
            <a:r>
              <a:rPr lang="da-DK" b="1" smtClean="0"/>
              <a:t>System.Linq</a:t>
            </a:r>
            <a:r>
              <a:rPr lang="da-DK" smtClean="0"/>
              <a:t> contains methods corresponding to LINQ keywords (</a:t>
            </a:r>
            <a:r>
              <a:rPr lang="da-DK" b="1" smtClean="0"/>
              <a:t>select</a:t>
            </a:r>
            <a:r>
              <a:rPr lang="da-DK" smtClean="0"/>
              <a:t>, </a:t>
            </a:r>
            <a:r>
              <a:rPr lang="da-DK" b="1" smtClean="0"/>
              <a:t>where</a:t>
            </a:r>
            <a:r>
              <a:rPr lang="da-DK" smtClean="0"/>
              <a:t>, etc.)</a:t>
            </a:r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3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726827" cy="4351338"/>
          </a:xfrm>
        </p:spPr>
        <p:txBody>
          <a:bodyPr/>
          <a:lstStyle/>
          <a:p>
            <a:pPr lvl="0"/>
            <a:r>
              <a:rPr lang="da-DK" smtClean="0"/>
              <a:t>Also possible to write LINQ queries using traditional, Object-Oriented method calls.</a:t>
            </a:r>
          </a:p>
          <a:p>
            <a:pPr lvl="0"/>
            <a:r>
              <a:rPr lang="da-DK" smtClean="0"/>
              <a:t>.NET class library </a:t>
            </a:r>
            <a:r>
              <a:rPr lang="da-DK" b="1" smtClean="0"/>
              <a:t>System.Linq</a:t>
            </a:r>
            <a:r>
              <a:rPr lang="da-DK" smtClean="0"/>
              <a:t> contains methods corresponding to LINQ keywords (</a:t>
            </a:r>
            <a:r>
              <a:rPr lang="da-DK" b="1" smtClean="0"/>
              <a:t>select</a:t>
            </a:r>
            <a:r>
              <a:rPr lang="da-DK" smtClean="0"/>
              <a:t>, </a:t>
            </a:r>
            <a:r>
              <a:rPr lang="da-DK" b="1" smtClean="0"/>
              <a:t>where</a:t>
            </a:r>
            <a:r>
              <a:rPr lang="da-DK" smtClean="0"/>
              <a:t>, etc.)</a:t>
            </a:r>
          </a:p>
          <a:p>
            <a:pPr lvl="0"/>
            <a:r>
              <a:rPr lang="da-DK" smtClean="0"/>
              <a:t>Interesting questions:</a:t>
            </a:r>
          </a:p>
          <a:p>
            <a:pPr lvl="1"/>
            <a:r>
              <a:rPr lang="da-DK" smtClean="0"/>
              <a:t>What </a:t>
            </a:r>
            <a:r>
              <a:rPr lang="da-DK" b="1" smtClean="0"/>
              <a:t>class/interface</a:t>
            </a:r>
            <a:r>
              <a:rPr lang="da-DK" smtClean="0"/>
              <a:t> contains the LINQ methods…?</a:t>
            </a:r>
          </a:p>
          <a:p>
            <a:pPr lvl="1"/>
            <a:r>
              <a:rPr lang="da-DK" smtClean="0"/>
              <a:t>What are the </a:t>
            </a:r>
            <a:r>
              <a:rPr lang="da-DK" b="1" smtClean="0"/>
              <a:t>parameters</a:t>
            </a:r>
            <a:r>
              <a:rPr lang="da-DK" smtClean="0"/>
              <a:t> to these methods…?</a:t>
            </a:r>
          </a:p>
          <a:p>
            <a:pPr lvl="1"/>
            <a:r>
              <a:rPr lang="da-DK" smtClean="0"/>
              <a:t>What is the </a:t>
            </a:r>
            <a:r>
              <a:rPr lang="da-DK" b="1" smtClean="0"/>
              <a:t>return type </a:t>
            </a:r>
            <a:r>
              <a:rPr lang="da-DK" smtClean="0"/>
              <a:t>of these </a:t>
            </a:r>
            <a:r>
              <a:rPr lang="da-DK" smtClean="0"/>
              <a:t>methods…?</a:t>
            </a:r>
            <a:endParaRPr lang="da-DK" smtClean="0"/>
          </a:p>
          <a:p>
            <a:pPr marL="0" lvl="0" indent="0">
              <a:buNone/>
            </a:pP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5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qr1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	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&lt; 15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select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69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qr1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	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&lt; 15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select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Also valid</a:t>
            </a:r>
            <a:endParaRPr lang="en-US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resultA = numbers.Where(i =&gt; i &lt; 15);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63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577648" cy="4351338"/>
          </a:xfrm>
        </p:spPr>
        <p:txBody>
          <a:bodyPr/>
          <a:lstStyle/>
          <a:p>
            <a:pPr lvl="0"/>
            <a:r>
              <a:rPr lang="da-DK" smtClean="0"/>
              <a:t>We just called the method </a:t>
            </a:r>
            <a:r>
              <a:rPr lang="da-DK" b="1" smtClean="0"/>
              <a:t>Where</a:t>
            </a:r>
            <a:r>
              <a:rPr lang="da-DK" smtClean="0"/>
              <a:t> on a </a:t>
            </a:r>
            <a:r>
              <a:rPr lang="da-DK" b="1" smtClean="0"/>
              <a:t>List&lt;int&gt;</a:t>
            </a:r>
            <a:r>
              <a:rPr lang="da-DK" smtClean="0"/>
              <a:t>…but the </a:t>
            </a:r>
            <a:r>
              <a:rPr lang="da-DK" b="1" smtClean="0"/>
              <a:t>List</a:t>
            </a:r>
            <a:r>
              <a:rPr lang="da-DK" smtClean="0"/>
              <a:t> class does not contain a </a:t>
            </a:r>
            <a:r>
              <a:rPr lang="da-DK" b="1" smtClean="0"/>
              <a:t>Where</a:t>
            </a:r>
            <a:r>
              <a:rPr lang="da-DK" smtClean="0"/>
              <a:t> method!</a:t>
            </a:r>
          </a:p>
          <a:p>
            <a:pPr lvl="0"/>
            <a:r>
              <a:rPr lang="da-DK" smtClean="0"/>
              <a:t>We can actually call LINQ methods on variables of type </a:t>
            </a:r>
            <a:r>
              <a:rPr lang="da-DK" b="1" smtClean="0"/>
              <a:t>IEnumerable&lt;T&gt;</a:t>
            </a:r>
            <a:r>
              <a:rPr lang="da-DK" smtClean="0"/>
              <a:t>… but that interface only contains a single method!?</a:t>
            </a:r>
          </a:p>
          <a:p>
            <a:pPr lvl="0"/>
            <a:r>
              <a:rPr lang="da-DK" smtClean="0"/>
              <a:t>LINQ methods are implemented as so-called </a:t>
            </a:r>
            <a:r>
              <a:rPr lang="da-DK" b="1" smtClean="0"/>
              <a:t>extension methods</a:t>
            </a:r>
            <a:r>
              <a:rPr lang="da-DK" smtClean="0"/>
              <a:t>.</a:t>
            </a:r>
          </a:p>
          <a:p>
            <a:pPr marL="0" lvl="0" indent="0">
              <a:buNone/>
            </a:pP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05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This is a valid LINQ query: </a:t>
            </a:r>
            <a:r>
              <a:rPr lang="en-US" b="1"/>
              <a:t>numbers.Where(i =&gt; i &lt; 15);</a:t>
            </a:r>
            <a:endParaRPr lang="da-DK" b="1"/>
          </a:p>
          <a:p>
            <a:pPr lvl="0"/>
            <a:r>
              <a:rPr lang="da-DK" smtClean="0"/>
              <a:t>What is the parameter to </a:t>
            </a:r>
            <a:r>
              <a:rPr lang="da-DK" b="1" smtClean="0"/>
              <a:t>Where</a:t>
            </a:r>
            <a:r>
              <a:rPr lang="da-DK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82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This is a valid LINQ query: </a:t>
            </a:r>
            <a:r>
              <a:rPr lang="en-US" b="1"/>
              <a:t>numbers.Where(i =&gt; i &lt; 15);</a:t>
            </a:r>
            <a:endParaRPr lang="da-DK" b="1"/>
          </a:p>
          <a:p>
            <a:pPr lvl="0"/>
            <a:r>
              <a:rPr lang="da-DK" smtClean="0"/>
              <a:t>What is the parameter to </a:t>
            </a:r>
            <a:r>
              <a:rPr lang="da-DK" b="1" smtClean="0"/>
              <a:t>Where</a:t>
            </a:r>
            <a:r>
              <a:rPr lang="da-DK" smtClean="0"/>
              <a:t>?</a:t>
            </a:r>
          </a:p>
          <a:p>
            <a:pPr lvl="0"/>
            <a:r>
              <a:rPr lang="da-DK" smtClean="0"/>
              <a:t>The purpose of the </a:t>
            </a:r>
            <a:r>
              <a:rPr lang="da-DK" b="1" smtClean="0"/>
              <a:t>Where</a:t>
            </a:r>
            <a:r>
              <a:rPr lang="da-DK" smtClean="0"/>
              <a:t> method is to filter out those items in the list which meet a specific condition (here: must be smaller than 15)</a:t>
            </a:r>
          </a:p>
          <a:p>
            <a:pPr lvl="0"/>
            <a:r>
              <a:rPr lang="da-DK" smtClean="0"/>
              <a:t>The </a:t>
            </a:r>
            <a:r>
              <a:rPr lang="da-DK" b="1" smtClean="0"/>
              <a:t>Where</a:t>
            </a:r>
            <a:r>
              <a:rPr lang="da-DK" smtClean="0"/>
              <a:t> method applies the condition to each item in the list</a:t>
            </a:r>
          </a:p>
          <a:p>
            <a:pPr lvl="1"/>
            <a:r>
              <a:rPr lang="da-DK" smtClean="0"/>
              <a:t>Input to condition evaluation: an </a:t>
            </a:r>
            <a:r>
              <a:rPr lang="da-DK" b="1" smtClean="0"/>
              <a:t>int</a:t>
            </a:r>
            <a:r>
              <a:rPr lang="da-DK" smtClean="0"/>
              <a:t> (in this example)</a:t>
            </a:r>
          </a:p>
          <a:p>
            <a:pPr lvl="1"/>
            <a:r>
              <a:rPr lang="da-DK" smtClean="0"/>
              <a:t>Output from </a:t>
            </a:r>
            <a:r>
              <a:rPr lang="da-DK"/>
              <a:t>condition </a:t>
            </a:r>
            <a:r>
              <a:rPr lang="da-DK" smtClean="0"/>
              <a:t>evaluation: a </a:t>
            </a:r>
            <a:r>
              <a:rPr lang="da-DK" b="1" smtClean="0"/>
              <a:t>bool</a:t>
            </a:r>
          </a:p>
          <a:p>
            <a:pPr lvl="1"/>
            <a:r>
              <a:rPr lang="da-DK" smtClean="0"/>
              <a:t>Who supplies the condition? The </a:t>
            </a:r>
            <a:r>
              <a:rPr lang="da-DK" u="sng" smtClean="0"/>
              <a:t>caller</a:t>
            </a:r>
            <a:r>
              <a:rPr lang="da-DK" smtClean="0"/>
              <a:t> of </a:t>
            </a:r>
            <a:r>
              <a:rPr lang="da-DK" b="1" smtClean="0"/>
              <a:t>Where</a:t>
            </a:r>
            <a:r>
              <a:rPr lang="da-DK" smtClean="0"/>
              <a:t>!</a:t>
            </a:r>
          </a:p>
          <a:p>
            <a:pPr lvl="0"/>
            <a:r>
              <a:rPr lang="da-DK" smtClean="0"/>
              <a:t>Parameter to </a:t>
            </a:r>
            <a:r>
              <a:rPr lang="da-DK" b="1" smtClean="0"/>
              <a:t>Where</a:t>
            </a:r>
            <a:r>
              <a:rPr lang="da-DK" smtClean="0"/>
              <a:t> is a </a:t>
            </a:r>
            <a:r>
              <a:rPr lang="da-DK" u="sng" smtClean="0"/>
              <a:t>function</a:t>
            </a:r>
            <a:r>
              <a:rPr lang="da-DK" smtClean="0"/>
              <a:t>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223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In general: if </a:t>
            </a:r>
            <a:r>
              <a:rPr lang="da-DK" b="1" smtClean="0"/>
              <a:t>Where</a:t>
            </a:r>
            <a:r>
              <a:rPr lang="da-DK" smtClean="0"/>
              <a:t> is called on a variable of type </a:t>
            </a:r>
            <a:r>
              <a:rPr lang="da-DK" b="1" smtClean="0"/>
              <a:t>IEnumerable&lt;T&gt;</a:t>
            </a:r>
            <a:r>
              <a:rPr lang="da-DK" smtClean="0"/>
              <a:t>, the parameter must be of type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In the example, a function of type </a:t>
            </a:r>
            <a:r>
              <a:rPr lang="da-DK" b="1" smtClean="0"/>
              <a:t>Func&lt;int, bool&gt;</a:t>
            </a:r>
          </a:p>
          <a:p>
            <a:r>
              <a:rPr lang="da-DK" smtClean="0"/>
              <a:t>This can be a named function, but also an anonymous function:</a:t>
            </a:r>
          </a:p>
          <a:p>
            <a:r>
              <a:rPr lang="en-US" b="1"/>
              <a:t>numbers.Where(</a:t>
            </a:r>
            <a:r>
              <a:rPr lang="en-US" b="1">
                <a:solidFill>
                  <a:srgbClr val="FF0000"/>
                </a:solidFill>
              </a:rPr>
              <a:t>i =&gt; i &lt; 15</a:t>
            </a:r>
            <a:r>
              <a:rPr lang="en-US" b="1" smtClean="0"/>
              <a:t>);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6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00967" cy="4351338"/>
          </a:xfrm>
        </p:spPr>
        <p:txBody>
          <a:bodyPr/>
          <a:lstStyle/>
          <a:p>
            <a:r>
              <a:rPr lang="da-DK"/>
              <a:t>Calling </a:t>
            </a:r>
            <a:r>
              <a:rPr lang="da-DK" b="1"/>
              <a:t>Where</a:t>
            </a:r>
            <a:r>
              <a:rPr lang="da-DK"/>
              <a:t> on a variable of type </a:t>
            </a:r>
            <a:r>
              <a:rPr lang="da-DK" b="1" smtClean="0"/>
              <a:t>IEnumerable&lt;T&gt;</a:t>
            </a:r>
            <a:r>
              <a:rPr lang="da-DK"/>
              <a:t> </a:t>
            </a:r>
            <a:r>
              <a:rPr lang="da-DK" smtClean="0"/>
              <a:t>returns a reference of type </a:t>
            </a:r>
            <a:r>
              <a:rPr lang="da-DK" b="1"/>
              <a:t>IEnumerable&lt;T&gt;</a:t>
            </a:r>
            <a:r>
              <a:rPr lang="da-DK" smtClean="0"/>
              <a:t>, i.e. of the same type!</a:t>
            </a:r>
          </a:p>
          <a:p>
            <a:r>
              <a:rPr lang="da-DK" smtClean="0"/>
              <a:t>On this reference, we can (again) call LINQ methods!</a:t>
            </a:r>
          </a:p>
          <a:p>
            <a:r>
              <a:rPr lang="da-DK" smtClean="0"/>
              <a:t>This enables ”chaining” of method calls, which is exactly what characterises the Fluent syntax.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8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qr1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.Select(m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Where(m =&gt; m.Year &gt; 1995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qr2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movies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Select(m =&gt;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Where(m =&gt; m.Year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2010)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Where(m =&gt; m.Year &gt; 1995);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38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8" y="1012925"/>
            <a:ext cx="9559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da-DK" sz="3600" b="1" smtClean="0">
                <a:latin typeface="Consolas" panose="020B0609020204030204" pitchFamily="49" charset="0"/>
              </a:rPr>
              <a:t> CanHunt 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>
                <a:latin typeface="Consolas" panose="020B0609020204030204" pitchFamily="49" charset="0"/>
              </a:rPr>
              <a:t>;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3600" b="1" smtClean="0">
                <a:latin typeface="Consolas" panose="020B0609020204030204" pitchFamily="49" charset="0"/>
              </a:rPr>
              <a:t>; 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6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Fluent syntax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 smtClean="0"/>
              <a:t>Also note the parameter to the </a:t>
            </a:r>
            <a:r>
              <a:rPr lang="da-DK" b="1" smtClean="0"/>
              <a:t>Select</a:t>
            </a:r>
            <a:r>
              <a:rPr lang="da-DK" smtClean="0"/>
              <a:t> method:</a:t>
            </a:r>
          </a:p>
          <a:p>
            <a:r>
              <a:rPr lang="en-US" b="1"/>
              <a:t>Select(</a:t>
            </a:r>
            <a:r>
              <a:rPr lang="en-US" b="1">
                <a:solidFill>
                  <a:srgbClr val="FF0000"/>
                </a:solidFill>
              </a:rPr>
              <a:t>m =&gt; new {m.Title, m.Year</a:t>
            </a:r>
            <a:r>
              <a:rPr lang="en-US" b="1" smtClean="0">
                <a:solidFill>
                  <a:srgbClr val="FF0000"/>
                </a:solidFill>
              </a:rPr>
              <a:t>}</a:t>
            </a:r>
            <a:r>
              <a:rPr lang="en-US" b="1" smtClean="0"/>
              <a:t>), or</a:t>
            </a:r>
          </a:p>
          <a:p>
            <a:r>
              <a:rPr lang="en-US" b="1"/>
              <a:t>Select(</a:t>
            </a:r>
            <a:r>
              <a:rPr lang="en-US" b="1">
                <a:solidFill>
                  <a:srgbClr val="FF0000"/>
                </a:solidFill>
              </a:rPr>
              <a:t>m =&gt; </a:t>
            </a:r>
            <a:r>
              <a:rPr lang="en-US" b="1" smtClean="0">
                <a:solidFill>
                  <a:srgbClr val="FF0000"/>
                </a:solidFill>
              </a:rPr>
              <a:t>m.Title</a:t>
            </a:r>
            <a:r>
              <a:rPr lang="en-US" b="1" smtClean="0"/>
              <a:t>), or</a:t>
            </a:r>
            <a:endParaRPr lang="en-US" b="1"/>
          </a:p>
          <a:p>
            <a:r>
              <a:rPr lang="da-DK" smtClean="0"/>
              <a:t>I.e. a method of type </a:t>
            </a:r>
            <a:r>
              <a:rPr lang="da-DK" b="1" smtClean="0"/>
              <a:t>Func&lt;T, V&gt;</a:t>
            </a:r>
            <a:r>
              <a:rPr lang="da-DK" smtClean="0"/>
              <a:t>, where</a:t>
            </a:r>
          </a:p>
          <a:p>
            <a:pPr lvl="1"/>
            <a:r>
              <a:rPr lang="da-DK" b="1" smtClean="0"/>
              <a:t>T</a:t>
            </a:r>
            <a:r>
              <a:rPr lang="da-DK" smtClean="0"/>
              <a:t> is the type of the item in the collection (here </a:t>
            </a:r>
            <a:r>
              <a:rPr lang="da-DK" b="1" smtClean="0"/>
              <a:t>Movie</a:t>
            </a:r>
            <a:r>
              <a:rPr lang="da-DK" smtClean="0"/>
              <a:t>)</a:t>
            </a:r>
          </a:p>
          <a:p>
            <a:pPr lvl="1"/>
            <a:r>
              <a:rPr lang="da-DK" b="1" smtClean="0"/>
              <a:t>V</a:t>
            </a:r>
            <a:r>
              <a:rPr lang="da-DK" smtClean="0"/>
              <a:t> is the type of the selected/transformed data (here an anonymous type in the first case, and just </a:t>
            </a:r>
            <a:r>
              <a:rPr lang="da-DK" b="1" smtClean="0"/>
              <a:t>string</a:t>
            </a:r>
            <a:r>
              <a:rPr lang="da-DK" smtClean="0"/>
              <a:t> in the second case)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73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5078627"/>
          </a:xfrm>
        </p:spPr>
        <p:txBody>
          <a:bodyPr>
            <a:noAutofit/>
          </a:bodyPr>
          <a:lstStyle/>
          <a:p>
            <a:r>
              <a:rPr lang="da-DK" sz="14400" b="1" smtClean="0"/>
              <a:t>Bits and </a:t>
            </a:r>
            <a:br>
              <a:rPr lang="da-DK" sz="14400" b="1" smtClean="0"/>
            </a:br>
            <a:r>
              <a:rPr lang="da-DK" sz="14400" b="1" smtClean="0"/>
              <a:t>Pieces</a:t>
            </a:r>
            <a:endParaRPr lang="da-DK" sz="14400" b="1"/>
          </a:p>
        </p:txBody>
      </p:sp>
    </p:spTree>
    <p:extLst>
      <p:ext uri="{BB962C8B-B14F-4D97-AF65-F5344CB8AC3E}">
        <p14:creationId xmlns:p14="http://schemas.microsoft.com/office/powerpoint/2010/main" val="32669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Bit and Pieces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smtClean="0"/>
              <a:t>Automatic properties</a:t>
            </a:r>
          </a:p>
          <a:p>
            <a:r>
              <a:rPr lang="da-DK" sz="3200" smtClean="0"/>
              <a:t>The </a:t>
            </a:r>
            <a:r>
              <a:rPr lang="da-DK" sz="3200" b="1" smtClean="0">
                <a:solidFill>
                  <a:srgbClr val="0070C0"/>
                </a:solidFill>
              </a:rPr>
              <a:t>static</a:t>
            </a:r>
            <a:r>
              <a:rPr lang="da-DK" sz="3200" smtClean="0"/>
              <a:t> keyword</a:t>
            </a:r>
          </a:p>
          <a:p>
            <a:r>
              <a:rPr lang="da-DK" sz="3200" smtClean="0"/>
              <a:t>The </a:t>
            </a:r>
            <a:r>
              <a:rPr lang="da-DK" sz="3200" b="1" smtClean="0"/>
              <a:t>Singleton</a:t>
            </a:r>
            <a:r>
              <a:rPr lang="da-DK" sz="3200" smtClean="0"/>
              <a:t> design pattern</a:t>
            </a:r>
          </a:p>
          <a:p>
            <a:r>
              <a:rPr lang="da-DK" sz="3200" smtClean="0"/>
              <a:t>The </a:t>
            </a:r>
            <a:r>
              <a:rPr lang="da-DK" sz="3200" b="1" smtClean="0"/>
              <a:t>?</a:t>
            </a:r>
            <a:r>
              <a:rPr lang="da-DK" sz="3200" smtClean="0"/>
              <a:t> and </a:t>
            </a:r>
            <a:r>
              <a:rPr lang="da-DK" sz="3200" b="1" smtClean="0"/>
              <a:t>??</a:t>
            </a:r>
            <a:r>
              <a:rPr lang="da-DK" sz="3200" smtClean="0"/>
              <a:t> operators</a:t>
            </a:r>
          </a:p>
          <a:p>
            <a:r>
              <a:rPr lang="da-DK" sz="3200" smtClean="0"/>
              <a:t>Enumerations</a:t>
            </a:r>
          </a:p>
          <a:p>
            <a:r>
              <a:rPr lang="da-DK" sz="3200" smtClean="0"/>
              <a:t>Visual Studio productivity tips</a:t>
            </a:r>
          </a:p>
        </p:txBody>
      </p:sp>
    </p:spTree>
    <p:extLst>
      <p:ext uri="{BB962C8B-B14F-4D97-AF65-F5344CB8AC3E}">
        <p14:creationId xmlns:p14="http://schemas.microsoft.com/office/powerpoint/2010/main" val="13733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(automatic properties)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2763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Automatic properties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568779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_id;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_id;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set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{ _id = value;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id =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 smtClean="0"/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756" y="257046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0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Automatic properties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568779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Id { </a:t>
            </a: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Id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=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 smtClean="0"/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188" y="231390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Automatic properties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40375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Id { </a:t>
            </a: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Id 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=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 smtClean="0"/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188" y="231390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5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(the </a:t>
            </a:r>
            <a:r>
              <a:rPr lang="da-DK" sz="4800" b="1" smtClean="0">
                <a:solidFill>
                  <a:srgbClr val="0070C0"/>
                </a:solidFill>
              </a:rPr>
              <a:t>static</a:t>
            </a:r>
            <a:r>
              <a:rPr lang="da-DK" sz="4800" b="1" smtClean="0"/>
              <a:t> keyword)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14717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</a:t>
            </a:r>
            <a:r>
              <a:rPr lang="da-DK" b="1" smtClean="0">
                <a:solidFill>
                  <a:srgbClr val="0070C0"/>
                </a:solidFill>
              </a:rPr>
              <a:t>static</a:t>
            </a:r>
            <a:r>
              <a:rPr lang="da-DK" b="1" smtClean="0"/>
              <a:t> keyword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941906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u="sng" smtClean="0"/>
              <a:t>static</a:t>
            </a:r>
            <a:r>
              <a:rPr lang="da-DK" smtClean="0"/>
              <a:t> element in a class definition: an element which is not part of – or depends on – the state of individual objects</a:t>
            </a:r>
          </a:p>
          <a:p>
            <a:r>
              <a:rPr lang="da-DK" smtClean="0"/>
              <a:t>All elements in a class definition can be declared as </a:t>
            </a:r>
            <a:r>
              <a:rPr lang="da-DK" smtClean="0">
                <a:solidFill>
                  <a:srgbClr val="0070C0"/>
                </a:solidFill>
              </a:rPr>
              <a:t>static</a:t>
            </a:r>
          </a:p>
          <a:p>
            <a:r>
              <a:rPr lang="da-DK" smtClean="0"/>
              <a:t>Classes can contain a mix of static and non-static elements </a:t>
            </a:r>
          </a:p>
          <a:p>
            <a:r>
              <a:rPr lang="da-DK" smtClean="0"/>
              <a:t>Constants are by definition static</a:t>
            </a:r>
            <a:endParaRPr lang="da-DK"/>
          </a:p>
        </p:txBody>
      </p:sp>
      <p:pic>
        <p:nvPicPr>
          <p:cNvPr id="1026" name="Picture 2" descr="Billedresultat for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93" y="0"/>
            <a:ext cx="43417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3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LicensePlate {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Price {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NoOfCarsCreated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Car(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licensePlate,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price)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LicensePlate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= licensePlate;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Price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= price;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NoOfCarsCreated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7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a</a:t>
            </a:r>
            <a:r>
              <a:rPr lang="en-US" sz="3600" b="1" smtClean="0">
                <a:latin typeface="Consolas" panose="020B0609020204030204" pitchFamily="49" charset="0"/>
              </a:rPr>
              <a:t>Dog 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3600" b="1" smtClean="0">
              <a:latin typeface="Consolas" panose="020B0609020204030204" pitchFamily="49" charset="0"/>
            </a:endParaRP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.WriteLine(aDog.Age);</a:t>
            </a: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.WriteLine(aDog.CanHunt);</a:t>
            </a:r>
            <a:endParaRPr lang="en-US" sz="3600" b="1">
              <a:latin typeface="Consolas" panose="020B0609020204030204" pitchFamily="49" charset="0"/>
            </a:endParaRPr>
          </a:p>
          <a:p>
            <a:endParaRPr lang="en-US" sz="36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</a:t>
            </a:r>
            <a:r>
              <a:rPr lang="da-DK" sz="2800" smtClean="0"/>
              <a:t>icensePlate</a:t>
            </a:r>
          </a:p>
          <a:p>
            <a:r>
              <a:rPr lang="da-DK" sz="2800"/>
              <a:t>P</a:t>
            </a:r>
            <a:r>
              <a:rPr lang="da-DK" sz="2800" smtClean="0"/>
              <a:t>rice</a:t>
            </a:r>
            <a:endParaRPr lang="da-DK" sz="2800"/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49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N</a:t>
            </a:r>
            <a:r>
              <a:rPr lang="da-DK" sz="3600" b="1" smtClean="0">
                <a:latin typeface="Consolas" panose="020B0609020204030204" pitchFamily="49" charset="0"/>
              </a:rPr>
              <a:t>oOfCarsCreated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</a:t>
            </a:r>
            <a:r>
              <a:rPr lang="da-DK" sz="2800" smtClean="0"/>
              <a:t>icensePlate</a:t>
            </a:r>
          </a:p>
          <a:p>
            <a:r>
              <a:rPr lang="da-DK" sz="2800"/>
              <a:t>P</a:t>
            </a:r>
            <a:r>
              <a:rPr lang="da-DK" sz="2800" smtClean="0"/>
              <a:t>rice</a:t>
            </a:r>
            <a:endParaRPr lang="da-DK" sz="2800"/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</a:t>
            </a:r>
            <a:r>
              <a:rPr lang="da-DK" sz="2800" smtClean="0"/>
              <a:t>icensePlate</a:t>
            </a:r>
          </a:p>
          <a:p>
            <a:r>
              <a:rPr lang="da-DK" sz="2800"/>
              <a:t>P</a:t>
            </a:r>
            <a:r>
              <a:rPr lang="da-DK" sz="2800" smtClean="0"/>
              <a:t>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675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N</a:t>
            </a:r>
            <a:r>
              <a:rPr lang="da-DK" sz="3600" b="1" smtClean="0">
                <a:latin typeface="Consolas" panose="020B0609020204030204" pitchFamily="49" charset="0"/>
              </a:rPr>
              <a:t>oOfCarsCreated = 0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5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N</a:t>
            </a:r>
            <a:r>
              <a:rPr lang="da-DK" sz="3600" b="1" smtClean="0">
                <a:latin typeface="Consolas" panose="020B0609020204030204" pitchFamily="49" charset="0"/>
              </a:rPr>
              <a:t>oOfCarsCreated = 1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LicensePlate</a:t>
            </a:r>
          </a:p>
          <a:p>
            <a:r>
              <a:rPr lang="da-DK" sz="2800"/>
              <a:t>P</a:t>
            </a:r>
            <a:r>
              <a:rPr lang="da-DK" sz="2800" smtClean="0"/>
              <a:t>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0222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LicensePlate</a:t>
            </a:r>
          </a:p>
          <a:p>
            <a:r>
              <a:rPr lang="da-DK" sz="2800" smtClean="0"/>
              <a:t>Price</a:t>
            </a:r>
            <a:endParaRPr lang="da-DK" sz="2800"/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N</a:t>
            </a:r>
            <a:r>
              <a:rPr lang="da-DK" sz="3600" b="1" smtClean="0">
                <a:latin typeface="Consolas" panose="020B0609020204030204" pitchFamily="49" charset="0"/>
              </a:rPr>
              <a:t>oOfCarsCreated = 2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LicensePlate</a:t>
            </a:r>
          </a:p>
          <a:p>
            <a:r>
              <a:rPr lang="da-DK" sz="2800" smtClean="0"/>
              <a:t>Price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8597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N</a:t>
            </a:r>
            <a:r>
              <a:rPr lang="da-DK" sz="3600" b="1" smtClean="0">
                <a:latin typeface="Consolas" panose="020B0609020204030204" pitchFamily="49" charset="0"/>
              </a:rPr>
              <a:t>oOfCarsCreated = 3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LicensePlate</a:t>
            </a:r>
          </a:p>
          <a:p>
            <a:r>
              <a:rPr lang="da-DK" sz="2800"/>
              <a:t>P</a:t>
            </a:r>
            <a:r>
              <a:rPr lang="da-DK" sz="2800" smtClean="0"/>
              <a:t>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3967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73444" y="2292271"/>
            <a:ext cx="10583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600" b="1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a-DK" sz="3600" b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da-DK" sz="3600" b="1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da-DK" sz="3600" b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a-DK" sz="3600" b="1" smtClean="0">
                <a:latin typeface="Consolas" panose="020B0609020204030204" pitchFamily="49" charset="0"/>
              </a:rPr>
              <a:t>NoOfCarsCreated</a:t>
            </a:r>
            <a:r>
              <a:rPr lang="da-DK" sz="36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3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(the Singleton design pattern)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9241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Singleton design pattern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b="1" smtClean="0"/>
              <a:t>Problem</a:t>
            </a:r>
            <a:r>
              <a:rPr lang="da-DK" sz="3200" smtClean="0"/>
              <a:t>: Ensure only one instance of a class </a:t>
            </a:r>
            <a:r>
              <a:rPr lang="da-DK" sz="3200" b="1" smtClean="0"/>
              <a:t>C </a:t>
            </a:r>
            <a:r>
              <a:rPr lang="da-DK" sz="3200" smtClean="0"/>
              <a:t>is ever (i.e. during an execution of the application) created</a:t>
            </a:r>
          </a:p>
          <a:p>
            <a:r>
              <a:rPr lang="da-DK" sz="3200" smtClean="0"/>
              <a:t>Solution:</a:t>
            </a:r>
          </a:p>
          <a:p>
            <a:pPr lvl="1"/>
            <a:r>
              <a:rPr lang="da-DK" sz="2800"/>
              <a:t>Make constructor of C private</a:t>
            </a:r>
          </a:p>
          <a:p>
            <a:pPr lvl="1"/>
            <a:r>
              <a:rPr lang="da-DK" sz="2800"/>
              <a:t>Add private static instance field of type C to definition of C</a:t>
            </a:r>
          </a:p>
          <a:p>
            <a:pPr lvl="1"/>
            <a:r>
              <a:rPr lang="da-DK" sz="2800"/>
              <a:t>Add public static property of type C to definition of C</a:t>
            </a:r>
          </a:p>
          <a:p>
            <a:pPr lvl="1"/>
            <a:r>
              <a:rPr lang="da-DK" sz="2800"/>
              <a:t>Code property such that only one instance of C is ever created</a:t>
            </a:r>
          </a:p>
        </p:txBody>
      </p:sp>
    </p:spTree>
    <p:extLst>
      <p:ext uri="{BB962C8B-B14F-4D97-AF65-F5344CB8AC3E}">
        <p14:creationId xmlns:p14="http://schemas.microsoft.com/office/powerpoint/2010/main" val="13963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18631" y="685892"/>
            <a:ext cx="10214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2B91AF"/>
                </a:solidFill>
                <a:latin typeface="Consolas" panose="020B0609020204030204" pitchFamily="49" charset="0"/>
              </a:rPr>
              <a:t>DomainModel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DomainModel _instance;</a:t>
            </a:r>
          </a:p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DomainModel Instance </a:t>
            </a:r>
            <a:endParaRPr lang="en-US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(_instance ==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instance =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DomainModel();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_instance;</a:t>
            </a:r>
            <a:endParaRPr lang="en-US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DomainModel()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7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73444" y="2292271"/>
            <a:ext cx="10583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600" b="1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a-DK" sz="3600" b="1" smtClean="0">
                <a:solidFill>
                  <a:srgbClr val="2B91AF"/>
                </a:solidFill>
                <a:latin typeface="Consolas" panose="020B0609020204030204" pitchFamily="49" charset="0"/>
              </a:rPr>
              <a:t>DomainModel</a:t>
            </a:r>
            <a:r>
              <a:rPr lang="da-DK" sz="3600" b="1" smtClean="0">
                <a:solidFill>
                  <a:srgbClr val="000000"/>
                </a:solidFill>
                <a:latin typeface="Consolas" panose="020B0609020204030204" pitchFamily="49" charset="0"/>
              </a:rPr>
              <a:t>.Instance</a:t>
            </a:r>
            <a:r>
              <a:rPr lang="da-DK" sz="3600" b="1">
                <a:solidFill>
                  <a:srgbClr val="000000"/>
                </a:solidFill>
                <a:latin typeface="Consolas" panose="020B0609020204030204" pitchFamily="49" charset="0"/>
              </a:rPr>
              <a:t>.Cars</a:t>
            </a:r>
            <a:r>
              <a:rPr lang="da-DK" sz="36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a-DK" sz="3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7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private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4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</a:t>
            </a:r>
            <a:r>
              <a:rPr lang="da-DK" sz="4800"/>
              <a:t>The </a:t>
            </a:r>
            <a:r>
              <a:rPr lang="da-DK" sz="4800" b="1"/>
              <a:t>?</a:t>
            </a:r>
            <a:r>
              <a:rPr lang="da-DK" sz="4800"/>
              <a:t> and </a:t>
            </a:r>
            <a:r>
              <a:rPr lang="da-DK" sz="4800" b="1"/>
              <a:t>??</a:t>
            </a:r>
            <a:r>
              <a:rPr lang="da-DK" sz="4800"/>
              <a:t> </a:t>
            </a:r>
            <a:r>
              <a:rPr lang="da-DK" sz="4800" smtClean="0"/>
              <a:t>operators</a:t>
            </a:r>
            <a:r>
              <a:rPr lang="da-DK" sz="4800" b="1" smtClean="0"/>
              <a:t>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1513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61088" y="790925"/>
            <a:ext cx="105836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400" b="1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CarPlateText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(aCar ==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: aCar.LicensePlate; }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61088" y="790925"/>
            <a:ext cx="105836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400" b="1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CarPlateText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(aCar ==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: aCar.LicensePlate; }</a:t>
            </a:r>
          </a:p>
          <a:p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20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CarPlateText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get</a:t>
            </a:r>
            <a:r>
              <a:rPr lang="da-DK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aCar?.LicensePlate; }</a:t>
            </a: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20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5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18631" y="685892"/>
            <a:ext cx="10214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DomainModel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DomainModel _instance;</a:t>
            </a:r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DomainModel Instance 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(_instance ==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instance =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DomainModel();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_instance;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18631" y="685892"/>
            <a:ext cx="10214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DomainModel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DomainModel _instance;</a:t>
            </a:r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DomainModel Instance 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_instance ?? (_instance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DomainModel());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0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</a:t>
            </a:r>
            <a:r>
              <a:rPr lang="da-DK" sz="4800"/>
              <a:t>Enumerations</a:t>
            </a:r>
            <a:r>
              <a:rPr lang="da-DK" sz="4800" b="1" smtClean="0"/>
              <a:t>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925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34" y="79787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20" y="596582"/>
            <a:ext cx="1800000" cy="180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8" y="353805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69" y="4570323"/>
            <a:ext cx="1800000" cy="180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480" y="27703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80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Apple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Banana,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Cherry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Pear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Apple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Banana,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Cherry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Pear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}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6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34541"/>
            <a:ext cx="99324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smtClean="0"/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637" y="8471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public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10570436" y="2557219"/>
            <a:ext cx="1080000" cy="108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fruitB = </a:t>
            </a:r>
            <a:r>
              <a:rPr lang="da-DK" sz="2800" b="1">
                <a:solidFill>
                  <a:srgbClr val="C00000"/>
                </a:solidFill>
                <a:latin typeface="Consolas" panose="020B0609020204030204" pitchFamily="49" charset="0"/>
              </a:rPr>
              <a:t>"Kiwi"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637" y="8471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50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fruitB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Keewi</a:t>
            </a:r>
            <a:r>
              <a:rPr lang="da-DK" sz="2800" smtClean="0"/>
              <a:t>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637" y="8471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10570436" y="2557219"/>
            <a:ext cx="1080000" cy="108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9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658497"/>
          </a:xfrm>
        </p:spPr>
        <p:txBody>
          <a:bodyPr>
            <a:noAutofit/>
          </a:bodyPr>
          <a:lstStyle/>
          <a:p>
            <a:r>
              <a:rPr lang="da-DK" sz="9600" b="1" smtClean="0"/>
              <a:t>Bits and Pieces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</a:t>
            </a:r>
            <a:r>
              <a:rPr lang="da-DK" sz="4800"/>
              <a:t>Visual Studio productivity </a:t>
            </a:r>
            <a:r>
              <a:rPr lang="da-DK" sz="4800" smtClean="0"/>
              <a:t>tips</a:t>
            </a:r>
            <a:r>
              <a:rPr lang="da-DK" sz="4800" b="1" smtClean="0"/>
              <a:t>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791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Visual Studio productivity hints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smtClean="0"/>
              <a:t>Type shortcut in editor, press Tab</a:t>
            </a:r>
          </a:p>
        </p:txBody>
      </p:sp>
    </p:spTree>
    <p:extLst>
      <p:ext uri="{BB962C8B-B14F-4D97-AF65-F5344CB8AC3E}">
        <p14:creationId xmlns:p14="http://schemas.microsoft.com/office/powerpoint/2010/main" val="36837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Visual Studio productivity hints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621013"/>
          </a:xfrm>
        </p:spPr>
        <p:txBody>
          <a:bodyPr/>
          <a:lstStyle/>
          <a:p>
            <a:r>
              <a:rPr lang="da-DK" sz="3200" smtClean="0"/>
              <a:t>Type shortcut in editor, press Tab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0422"/>
              </p:ext>
            </p:extLst>
          </p:nvPr>
        </p:nvGraphicFramePr>
        <p:xfrm>
          <a:off x="838199" y="2681413"/>
          <a:ext cx="8128000" cy="3113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320">
                  <a:extLst>
                    <a:ext uri="{9D8B030D-6E8A-4147-A177-3AD203B41FA5}">
                      <a16:colId xmlns:a16="http://schemas.microsoft.com/office/drawing/2014/main" val="2330869355"/>
                    </a:ext>
                  </a:extLst>
                </a:gridCol>
                <a:gridCol w="6142680">
                  <a:extLst>
                    <a:ext uri="{9D8B030D-6E8A-4147-A177-3AD203B41FA5}">
                      <a16:colId xmlns:a16="http://schemas.microsoft.com/office/drawing/2014/main" val="1394448841"/>
                    </a:ext>
                  </a:extLst>
                </a:gridCol>
              </a:tblGrid>
              <a:tr h="442758">
                <a:tc>
                  <a:txBody>
                    <a:bodyPr/>
                    <a:lstStyle/>
                    <a:p>
                      <a:r>
                        <a:rPr lang="da-DK" sz="2400" b="1" smtClean="0"/>
                        <a:t>Shortcut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Generates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43129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b="1" smtClean="0"/>
                        <a:t>ctor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Default constructor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52516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b="1" smtClean="0"/>
                        <a:t>cw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smtClean="0"/>
                        <a:t>Console.WriteLine()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17076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b="1" smtClean="0"/>
                        <a:t>prop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Automatic property template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51071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b="1" smtClean="0"/>
                        <a:t>propfull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Full property template with backing instance field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21525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b="1" smtClean="0"/>
                        <a:t>if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if-statement template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02758"/>
                  </a:ext>
                </a:extLst>
              </a:tr>
              <a:tr h="442758">
                <a:tc>
                  <a:txBody>
                    <a:bodyPr/>
                    <a:lstStyle/>
                    <a:p>
                      <a:r>
                        <a:rPr lang="da-DK" smtClean="0"/>
                        <a:t>…and many others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In editor: Ctrl-K,</a:t>
                      </a:r>
                      <a:r>
                        <a:rPr lang="da-DK" baseline="0" smtClean="0"/>
                        <a:t> Ctrl</a:t>
                      </a:r>
                      <a:r>
                        <a:rPr lang="da-DK" smtClean="0"/>
                        <a:t>+X, choose Visual C#, choose snippet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1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6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Brush-Up Exercises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Found at </a:t>
            </a:r>
            <a:r>
              <a:rPr lang="da-DK" b="1" smtClean="0"/>
              <a:t>OOProg/ASWC/Unsolved/BrushUpASWC</a:t>
            </a:r>
          </a:p>
          <a:p>
            <a:r>
              <a:rPr lang="da-DK" smtClean="0"/>
              <a:t>Solution consists of four parts</a:t>
            </a:r>
          </a:p>
          <a:p>
            <a:pPr lvl="1"/>
            <a:r>
              <a:rPr lang="da-DK" smtClean="0"/>
              <a:t>Part I – Inheritance</a:t>
            </a:r>
          </a:p>
          <a:p>
            <a:pPr lvl="1"/>
            <a:r>
              <a:rPr lang="da-DK" smtClean="0"/>
              <a:t>Part II – Generics</a:t>
            </a:r>
          </a:p>
          <a:p>
            <a:pPr lvl="1"/>
            <a:r>
              <a:rPr lang="da-DK" smtClean="0"/>
              <a:t>Part III – Function Types</a:t>
            </a:r>
          </a:p>
          <a:p>
            <a:pPr lvl="1"/>
            <a:r>
              <a:rPr lang="da-DK" smtClean="0"/>
              <a:t>Part IV – LINQ</a:t>
            </a:r>
          </a:p>
          <a:p>
            <a:r>
              <a:rPr lang="da-DK" smtClean="0"/>
              <a:t>Solve those exercises you find relevant…</a:t>
            </a:r>
          </a:p>
        </p:txBody>
      </p:sp>
    </p:spTree>
    <p:extLst>
      <p:ext uri="{BB962C8B-B14F-4D97-AF65-F5344CB8AC3E}">
        <p14:creationId xmlns:p14="http://schemas.microsoft.com/office/powerpoint/2010/main" val="32413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Warm-Up Exercise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960708" cy="4351338"/>
          </a:xfrm>
        </p:spPr>
        <p:txBody>
          <a:bodyPr/>
          <a:lstStyle/>
          <a:p>
            <a:r>
              <a:rPr lang="da-DK" smtClean="0"/>
              <a:t>Found at </a:t>
            </a:r>
            <a:r>
              <a:rPr lang="da-DK" b="1" smtClean="0"/>
              <a:t>OOProg/ASWC/Unsolved/RpgV0</a:t>
            </a:r>
          </a:p>
          <a:p>
            <a:r>
              <a:rPr lang="da-DK" smtClean="0"/>
              <a:t>Exercise text found at </a:t>
            </a:r>
            <a:r>
              <a:rPr lang="da-DK" b="1" smtClean="0"/>
              <a:t>OOProg/ASWC/AdvancedSWC.docx</a:t>
            </a:r>
            <a:r>
              <a:rPr lang="da-DK" smtClean="0"/>
              <a:t>, exercise </a:t>
            </a:r>
            <a:r>
              <a:rPr lang="da-DK" b="1" smtClean="0"/>
              <a:t>ASWC.0</a:t>
            </a:r>
          </a:p>
          <a:p>
            <a:r>
              <a:rPr lang="da-DK" smtClean="0"/>
              <a:t>Solve in pairs, or by yourself. You can of course discuss the exercise with other groups.</a:t>
            </a:r>
          </a:p>
          <a:p>
            <a:r>
              <a:rPr lang="da-DK" smtClean="0"/>
              <a:t>The last steps are complex – feel free to work on these steps after class </a:t>
            </a:r>
            <a:r>
              <a:rPr lang="da-DK" smtClean="0">
                <a:sym typeface="Wingdings" panose="05000000000000000000" pitchFamily="2" charset="2"/>
              </a:rPr>
              <a:t>.</a:t>
            </a:r>
            <a:endParaRPr lang="da-DK"/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1370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protected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3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age,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: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 smtClean="0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OOP/C# Brush-Up Overview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00126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Two classes powering through:</a:t>
            </a:r>
          </a:p>
          <a:p>
            <a:pPr lvl="1"/>
            <a:r>
              <a:rPr lang="da-DK" sz="2800" smtClean="0"/>
              <a:t>Inheritance</a:t>
            </a:r>
          </a:p>
          <a:p>
            <a:pPr lvl="1"/>
            <a:r>
              <a:rPr lang="da-DK" sz="2800" smtClean="0"/>
              <a:t>Generics</a:t>
            </a:r>
          </a:p>
          <a:p>
            <a:pPr lvl="1"/>
            <a:r>
              <a:rPr lang="da-DK" sz="2800" smtClean="0"/>
              <a:t>Function Types</a:t>
            </a:r>
          </a:p>
          <a:p>
            <a:pPr lvl="1"/>
            <a:r>
              <a:rPr lang="da-DK" sz="2800" smtClean="0"/>
              <a:t>LINQ</a:t>
            </a:r>
          </a:p>
          <a:p>
            <a:pPr lvl="1"/>
            <a:r>
              <a:rPr lang="da-DK" sz="2800" smtClean="0"/>
              <a:t>Bit and Pieces…</a:t>
            </a:r>
          </a:p>
          <a:p>
            <a:endParaRPr lang="da-DK" sz="3200"/>
          </a:p>
        </p:txBody>
      </p:sp>
      <p:pic>
        <p:nvPicPr>
          <p:cNvPr id="1026" name="Picture 2" descr="Billedresultat for buckle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905" y="1476633"/>
            <a:ext cx="285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C</a:t>
            </a:r>
            <a:r>
              <a:rPr lang="da-DK" sz="2400" smtClean="0"/>
              <a:t>anHunt;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A</a:t>
            </a:r>
            <a:r>
              <a:rPr lang="da-DK" sz="2800" smtClean="0"/>
              <a:t>ge</a:t>
            </a:r>
            <a:r>
              <a:rPr lang="da-DK" sz="2800"/>
              <a:t>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r>
              <a:rPr lang="da-DK" sz="2400" smtClean="0"/>
              <a:t> </a:t>
            </a:r>
            <a:endParaRPr lang="da-DK" sz="2400"/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744995"/>
          </a:xfrm>
        </p:spPr>
        <p:txBody>
          <a:bodyPr>
            <a:noAutofit/>
          </a:bodyPr>
          <a:lstStyle/>
          <a:p>
            <a:r>
              <a:rPr lang="da-DK" sz="14400" b="1" smtClean="0"/>
              <a:t>Inheritance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(polymorphism)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25284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4216066"/>
            <a:ext cx="3590925" cy="1409700"/>
          </a:xfrm>
          <a:prstGeom prst="rect">
            <a:avLst/>
          </a:prstGeom>
        </p:spPr>
      </p:pic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1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48" y="4216068"/>
            <a:ext cx="3609975" cy="1409700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69866" y="3211458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Polymorphic behavior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8287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</a:t>
            </a:r>
            <a:r>
              <a:rPr lang="en-US" sz="2400" b="1" smtClean="0">
                <a:latin typeface="Consolas" panose="020B0609020204030204" pitchFamily="49" charset="0"/>
              </a:rPr>
              <a:t>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mtClean="0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smtClean="0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Sound();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Vov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30317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1132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.Sound();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16" y="5147734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744995"/>
          </a:xfrm>
        </p:spPr>
        <p:txBody>
          <a:bodyPr>
            <a:noAutofit/>
          </a:bodyPr>
          <a:lstStyle/>
          <a:p>
            <a:r>
              <a:rPr lang="da-DK" sz="14400" b="1" smtClean="0"/>
              <a:t>Inheritance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(basics)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37102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744995"/>
          </a:xfrm>
        </p:spPr>
        <p:txBody>
          <a:bodyPr>
            <a:noAutofit/>
          </a:bodyPr>
          <a:lstStyle/>
          <a:p>
            <a:r>
              <a:rPr lang="da-DK" sz="14400" b="1" smtClean="0"/>
              <a:t>Inheritance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(abstract classes and interfaces)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26452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smtClean="0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…"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(…);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604820" y="3557912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0" y="24141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/>
          </p:nvPr>
        </p:nvGraphicFramePr>
        <p:xfrm>
          <a:off x="1056638" y="719666"/>
          <a:ext cx="10071948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987">
                  <a:extLst>
                    <a:ext uri="{9D8B030D-6E8A-4147-A177-3AD203B41FA5}">
                      <a16:colId xmlns:a16="http://schemas.microsoft.com/office/drawing/2014/main" val="124591939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1685845605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92546372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32072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Base class</a:t>
                      </a:r>
                    </a:p>
                    <a:p>
                      <a:r>
                        <a:rPr lang="da-DK" sz="2400" b="1" smtClean="0"/>
                        <a:t>implementation?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Override?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Create objects of base class?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virtual</a:t>
                      </a:r>
                    </a:p>
                    <a:p>
                      <a:endParaRPr lang="da-DK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May</a:t>
                      </a:r>
                      <a:endParaRPr lang="da-DK" sz="4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abstract</a:t>
                      </a:r>
                      <a:endParaRPr lang="da-DK" sz="3200" b="1" smtClean="0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rgbClr val="C00000"/>
                          </a:solidFill>
                        </a:rPr>
                        <a:t>Must</a:t>
                      </a:r>
                      <a:endParaRPr lang="da-DK" sz="4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6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(…)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abstract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0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 smtClean="0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 </a:t>
            </a:r>
            <a:r>
              <a:rPr lang="da-DK" sz="2400" b="1" smtClean="0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0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400" b="1" smtClean="0">
                <a:latin typeface="Consolas" panose="020B0609020204030204" pitchFamily="49" charset="0"/>
              </a:rPr>
              <a:t>: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 smtClean="0">
                <a:latin typeface="Consolas" panose="020B0609020204030204" pitchFamily="49" charset="0"/>
              </a:rPr>
              <a:t> canHunt)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   }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2400" b="1" smtClean="0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 smtClean="0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a.Sound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960533" y="1423682"/>
            <a:ext cx="2384213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List&lt;IAnimal&gt;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Vov</a:t>
            </a:r>
            <a:endParaRPr lang="da-DK" sz="3200"/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Miav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05962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Car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Wheel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has-a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443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361158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296025"/>
            <a:ext cx="2400614" cy="11237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IAnimal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21704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16200000" flipV="1">
            <a:off x="3007039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0" idx="0"/>
            <a:endCxn id="9" idx="2"/>
          </p:cNvCxnSpPr>
          <p:nvPr/>
        </p:nvCxnSpPr>
        <p:spPr>
          <a:xfrm rot="5400000" flipH="1" flipV="1">
            <a:off x="5407653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878367" y="296025"/>
            <a:ext cx="2400614" cy="11237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ISaveable</a:t>
            </a:r>
          </a:p>
          <a:p>
            <a:endParaRPr lang="da-DK" sz="3600"/>
          </a:p>
        </p:txBody>
      </p:sp>
      <p:pic>
        <p:nvPicPr>
          <p:cNvPr id="11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27" y="413991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4744995"/>
          </a:xfrm>
        </p:spPr>
        <p:txBody>
          <a:bodyPr>
            <a:noAutofit/>
          </a:bodyPr>
          <a:lstStyle/>
          <a:p>
            <a:r>
              <a:rPr lang="da-DK" sz="14400" b="1" smtClean="0"/>
              <a:t>Inheritance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/>
              <a:t>(the Object class)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4594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Object</a:t>
            </a:r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1487462"/>
            <a:ext cx="0" cy="2550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279261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Object</a:t>
            </a:r>
          </a:p>
          <a:p>
            <a:r>
              <a:rPr lang="da-DK" sz="2400" smtClean="0"/>
              <a:t>Equals</a:t>
            </a:r>
          </a:p>
          <a:p>
            <a:r>
              <a:rPr lang="da-DK" sz="2400" smtClean="0"/>
              <a:t>GetHashCode</a:t>
            </a:r>
          </a:p>
          <a:p>
            <a:r>
              <a:rPr lang="da-DK" sz="2400" smtClean="0"/>
              <a:t>ToString</a:t>
            </a:r>
          </a:p>
          <a:p>
            <a:r>
              <a:rPr lang="da-DK" sz="2400" smtClean="0"/>
              <a:t>…</a:t>
            </a:r>
          </a:p>
          <a:p>
            <a:pPr algn="ctr"/>
            <a:endParaRPr lang="da-DK" sz="3600" smtClean="0"/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3156374"/>
            <a:ext cx="0" cy="881224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63216" y="402083"/>
            <a:ext cx="70749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smtClean="0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override string </a:t>
            </a:r>
            <a:r>
              <a:rPr lang="da-DK" sz="2400" b="1">
                <a:latin typeface="Consolas" panose="020B0609020204030204" pitchFamily="49" charset="0"/>
              </a:rPr>
              <a:t>ToString()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$"{Name} is {Age} years old"</a:t>
            </a:r>
            <a:r>
              <a:rPr lang="en-US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.WriteLine(a);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Animal</a:t>
            </a:r>
          </a:p>
        </p:txBody>
      </p:sp>
      <p:cxnSp>
        <p:nvCxnSpPr>
          <p:cNvPr id="6" name="Lige pilforbindelse 5"/>
          <p:cNvCxnSpPr>
            <a:stCxn id="5" idx="0"/>
            <a:endCxn id="7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443789" y="746489"/>
            <a:ext cx="1840832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Object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1727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90"/>
            <a:ext cx="11491784" cy="3620530"/>
          </a:xfrm>
        </p:spPr>
        <p:txBody>
          <a:bodyPr>
            <a:noAutofit/>
          </a:bodyPr>
          <a:lstStyle/>
          <a:p>
            <a:r>
              <a:rPr lang="da-DK" sz="14400" b="1" smtClean="0"/>
              <a:t>Generics</a:t>
            </a:r>
            <a:endParaRPr lang="da-DK" sz="14400" b="1"/>
          </a:p>
        </p:txBody>
      </p:sp>
    </p:spTree>
    <p:extLst>
      <p:ext uri="{BB962C8B-B14F-4D97-AF65-F5344CB8AC3E}">
        <p14:creationId xmlns:p14="http://schemas.microsoft.com/office/powerpoint/2010/main" val="12134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/>
          </p:nvPr>
        </p:nvGraphicFramePr>
        <p:xfrm>
          <a:off x="2055060" y="4148666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34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-21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8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19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</a:t>
                      </a:r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/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3661176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3634725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Collection classes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4" cy="4351338"/>
          </a:xfrm>
        </p:spPr>
        <p:txBody>
          <a:bodyPr/>
          <a:lstStyle/>
          <a:p>
            <a:r>
              <a:rPr lang="da-DK" smtClean="0"/>
              <a:t>Only manage items (simple/class type) w.r.t. storage/retrieval</a:t>
            </a:r>
          </a:p>
          <a:p>
            <a:r>
              <a:rPr lang="da-DK" smtClean="0"/>
              <a:t>Do </a:t>
            </a:r>
            <a:r>
              <a:rPr lang="da-DK" u="sng" smtClean="0"/>
              <a:t>not</a:t>
            </a:r>
            <a:r>
              <a:rPr lang="da-DK" smtClean="0"/>
              <a:t> use any functionality relating to type of items</a:t>
            </a:r>
          </a:p>
          <a:p>
            <a:r>
              <a:rPr lang="da-DK" smtClean="0"/>
              <a:t>Only variable is specific </a:t>
            </a:r>
            <a:r>
              <a:rPr lang="da-DK" u="sng" smtClean="0"/>
              <a:t>type</a:t>
            </a:r>
            <a:r>
              <a:rPr lang="da-DK" smtClean="0"/>
              <a:t> of items</a:t>
            </a:r>
          </a:p>
          <a:p>
            <a:r>
              <a:rPr lang="da-DK" smtClean="0"/>
              <a:t>Type is candidate for </a:t>
            </a:r>
            <a:r>
              <a:rPr lang="da-DK" u="sng" smtClean="0"/>
              <a:t>parameterisation</a:t>
            </a:r>
          </a:p>
          <a:p>
            <a:r>
              <a:rPr lang="da-DK" smtClean="0"/>
              <a:t>Why not just use inheritance…?</a:t>
            </a:r>
            <a:endParaRPr lang="da-DK"/>
          </a:p>
        </p:txBody>
      </p:sp>
      <p:pic>
        <p:nvPicPr>
          <p:cNvPr id="2050" name="Picture 2" descr="Billedresultat for generics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07" y="1825625"/>
            <a:ext cx="3405772" cy="25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is-a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74438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/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32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 smtClean="0"/>
                        <a:t>-17</a:t>
                      </a:r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9" y="46713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8064385" y="3637766"/>
            <a:ext cx="2560320" cy="1737423"/>
          </a:xfrm>
          <a:prstGeom prst="wedgeRoundRectCallout">
            <a:avLst>
              <a:gd name="adj1" fmla="val -93165"/>
              <a:gd name="adj2" fmla="val -9716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Type-safety!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6665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2612858" y="4221915"/>
            <a:ext cx="7012405" cy="174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 smtClean="0">
                <a:latin typeface="Consolas" panose="020B0609020204030204" pitchFamily="49" charset="0"/>
              </a:rPr>
              <a:t>&lt;</a:t>
            </a:r>
            <a:r>
              <a:rPr lang="da-DK" sz="960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 smtClean="0">
                <a:latin typeface="Consolas" panose="020B0609020204030204" pitchFamily="49" charset="0"/>
              </a:rPr>
              <a:t>&gt;</a:t>
            </a:r>
            <a:endParaRPr lang="da-DK" sz="9600">
              <a:latin typeface="Consolas" panose="020B0609020204030204" pitchFamily="49" charset="0"/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890337" y="371307"/>
            <a:ext cx="2821406" cy="1367255"/>
          </a:xfrm>
          <a:prstGeom prst="wedgeRectCallout">
            <a:avLst>
              <a:gd name="adj1" fmla="val 85004"/>
              <a:gd name="adj2" fmla="val 6651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Definition</a:t>
            </a:r>
            <a:r>
              <a:rPr lang="da-DK" sz="3600" smtClean="0">
                <a:solidFill>
                  <a:schemeClr val="tx1"/>
                </a:solidFill>
              </a:rPr>
              <a:t>: general</a:t>
            </a:r>
            <a:endParaRPr lang="da-DK" sz="360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8845215" y="2703262"/>
            <a:ext cx="2821406" cy="1367255"/>
          </a:xfrm>
          <a:prstGeom prst="wedgeRectCallout">
            <a:avLst>
              <a:gd name="adj1" fmla="val -110732"/>
              <a:gd name="adj2" fmla="val 788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smtClean="0">
                <a:solidFill>
                  <a:schemeClr val="tx1"/>
                </a:solidFill>
              </a:rPr>
              <a:t>Usage</a:t>
            </a:r>
            <a:r>
              <a:rPr lang="da-DK" sz="3600" smtClean="0">
                <a:solidFill>
                  <a:schemeClr val="tx1"/>
                </a:solidFill>
              </a:rPr>
              <a:t>: specific</a:t>
            </a:r>
            <a:endParaRPr lang="da-DK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CustomerCatalog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400" b="1" smtClean="0">
                <a:latin typeface="Consolas" panose="020B0609020204030204" pitchFamily="49" charset="0"/>
              </a:rPr>
              <a:t>&gt; _customers;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400" b="1">
                <a:latin typeface="Consolas" panose="020B0609020204030204" pitchFamily="49" charset="0"/>
              </a:rPr>
              <a:t>&gt; </a:t>
            </a:r>
            <a:r>
              <a:rPr lang="en-US" sz="2400" b="1" smtClean="0">
                <a:latin typeface="Consolas" panose="020B0609020204030204" pitchFamily="49" charset="0"/>
              </a:rPr>
              <a:t>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400" b="1" smtClean="0">
                <a:latin typeface="Consolas" panose="020B0609020204030204" pitchFamily="49" charset="0"/>
              </a:rPr>
              <a:t> {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_customers;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Create(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400" b="1" smtClean="0">
                <a:latin typeface="Consolas" panose="020B0609020204030204" pitchFamily="49" charset="0"/>
              </a:rPr>
              <a:t> aCustomer)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Read(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id)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Delete(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id</a:t>
            </a:r>
            <a:r>
              <a:rPr lang="en-US" sz="2400" b="1" smtClean="0">
                <a:latin typeface="Consolas" panose="020B0609020204030204" pitchFamily="49" charset="0"/>
              </a:rPr>
              <a:t>) </a:t>
            </a:r>
            <a:r>
              <a:rPr lang="en-US" sz="2400" b="1">
                <a:latin typeface="Consolas" panose="020B0609020204030204" pitchFamily="49" charset="0"/>
              </a:rPr>
              <a:t>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OrderCatalog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2400" b="1" smtClean="0">
                <a:latin typeface="Consolas" panose="020B0609020204030204" pitchFamily="49" charset="0"/>
              </a:rPr>
              <a:t>&gt; _orders;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24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400" b="1" smtClean="0">
                <a:latin typeface="Consolas" panose="020B0609020204030204" pitchFamily="49" charset="0"/>
              </a:rPr>
              <a:t> {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_orders</a:t>
            </a:r>
            <a:r>
              <a:rPr lang="en-US" sz="2400" b="1" smtClean="0">
                <a:latin typeface="Consolas" panose="020B0609020204030204" pitchFamily="49" charset="0"/>
              </a:rPr>
              <a:t>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Create(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2400" b="1" smtClean="0">
                <a:latin typeface="Consolas" panose="020B0609020204030204" pitchFamily="49" charset="0"/>
              </a:rPr>
              <a:t> anOrder)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2400" b="1" smtClean="0">
                <a:latin typeface="Consolas" panose="020B0609020204030204" pitchFamily="49" charset="0"/>
              </a:rPr>
              <a:t> Read(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id)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Delete(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id</a:t>
            </a:r>
            <a:r>
              <a:rPr lang="en-US" sz="2400" b="1" smtClean="0">
                <a:latin typeface="Consolas" panose="020B0609020204030204" pitchFamily="49" charset="0"/>
              </a:rPr>
              <a:t>) </a:t>
            </a:r>
            <a:r>
              <a:rPr lang="en-US" sz="2400" b="1">
                <a:latin typeface="Consolas" panose="020B0609020204030204" pitchFamily="49" charset="0"/>
              </a:rPr>
              <a:t>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3" y="2150523"/>
            <a:ext cx="1932213" cy="19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 _objects;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400" b="1" smtClean="0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400" b="1" smtClean="0">
                <a:latin typeface="Consolas" panose="020B0609020204030204" pitchFamily="49" charset="0"/>
              </a:rPr>
              <a:t> {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_objects;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Create(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 obj)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 Read(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id)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smtClean="0">
                <a:latin typeface="Consolas" panose="020B0609020204030204" pitchFamily="49" charset="0"/>
              </a:rPr>
              <a:t> Delete(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id</a:t>
            </a:r>
            <a:r>
              <a:rPr lang="en-US" sz="2400" b="1" smtClean="0">
                <a:latin typeface="Consolas" panose="020B0609020204030204" pitchFamily="49" charset="0"/>
              </a:rPr>
              <a:t>) </a:t>
            </a:r>
            <a:r>
              <a:rPr lang="en-US" sz="2400" b="1">
                <a:latin typeface="Consolas" panose="020B0609020204030204" pitchFamily="49" charset="0"/>
              </a:rPr>
              <a:t>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000" b="1" smtClean="0">
                <a:latin typeface="Consolas" panose="020B0609020204030204" pitchFamily="49" charset="0"/>
              </a:rPr>
              <a:t>Dictionary&lt;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_objects;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 smtClean="0">
                <a:latin typeface="Consolas" panose="020B0609020204030204" pitchFamily="49" charset="0"/>
              </a:rPr>
              <a:t>List&lt;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000" b="1" smtClean="0">
                <a:latin typeface="Consolas" panose="020B0609020204030204" pitchFamily="49" charset="0"/>
              </a:rPr>
              <a:t> {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_objects.Values.ToList();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Read(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 id)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_objects.ContainsKey(id) 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 _objects[id]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 </a:t>
            </a:r>
            <a:r>
              <a:rPr lang="en-US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: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000" b="1" smtClean="0">
                <a:latin typeface="Consolas" panose="020B0609020204030204" pitchFamily="49" charset="0"/>
              </a:rPr>
              <a:t>Dictionary&lt;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_objects;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 smtClean="0">
                <a:latin typeface="Consolas" panose="020B0609020204030204" pitchFamily="49" charset="0"/>
              </a:rPr>
              <a:t>List&lt;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000" b="1" smtClean="0">
                <a:latin typeface="Consolas" panose="020B0609020204030204" pitchFamily="49" charset="0"/>
              </a:rPr>
              <a:t> {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_objects.Values.ToList();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Read(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 id)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_objects.ContainsKey(id) 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 _objects[id]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  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0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3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: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000" b="1" smtClean="0">
                <a:latin typeface="Consolas" panose="020B0609020204030204" pitchFamily="49" charset="0"/>
              </a:rPr>
              <a:t>Dictionary&lt;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_objects;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 smtClean="0">
                <a:latin typeface="Consolas" panose="020B0609020204030204" pitchFamily="49" charset="0"/>
              </a:rPr>
              <a:t>List&lt;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000" b="1" smtClean="0">
                <a:latin typeface="Consolas" panose="020B0609020204030204" pitchFamily="49" charset="0"/>
              </a:rPr>
              <a:t> {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_objects.Values.ToList();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000" b="1" smtClean="0">
                <a:latin typeface="Consolas" panose="020B0609020204030204" pitchFamily="49" charset="0"/>
              </a:rPr>
              <a:t>Create(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</a:t>
            </a:r>
            <a:r>
              <a:rPr lang="en-US" sz="2000" b="1" smtClean="0">
                <a:latin typeface="Consolas" panose="020B0609020204030204" pitchFamily="49" charset="0"/>
              </a:rPr>
              <a:t> {</a:t>
            </a: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_</a:t>
            </a:r>
            <a:r>
              <a:rPr lang="en-US" sz="2000" b="1">
                <a:latin typeface="Consolas" panose="020B0609020204030204" pitchFamily="49" charset="0"/>
              </a:rPr>
              <a:t>objects.Add(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obj.Id</a:t>
            </a:r>
            <a:r>
              <a:rPr lang="en-US" sz="2000" b="1">
                <a:latin typeface="Consolas" panose="020B0609020204030204" pitchFamily="49" charset="0"/>
              </a:rPr>
              <a:t>,obj);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10" idx="0"/>
          </p:cNvCxnSpPr>
          <p:nvPr/>
        </p:nvCxnSpPr>
        <p:spPr>
          <a:xfrm flipV="1">
            <a:off x="5804078" y="2027320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/>
              <a:t>Inheritance</a:t>
            </a:r>
            <a:endParaRPr lang="da-DK" sz="5400"/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4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base class</a:t>
            </a: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(superclass)</a:t>
            </a:r>
            <a:endParaRPr lang="da-DK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</a:rPr>
              <a:t>derived class</a:t>
            </a:r>
          </a:p>
          <a:p>
            <a:r>
              <a:rPr lang="da-DK" sz="3600" b="1" smtClean="0">
                <a:solidFill>
                  <a:srgbClr val="0070C0"/>
                </a:solidFill>
              </a:rPr>
              <a:t>(subclass)</a:t>
            </a:r>
            <a:endParaRPr lang="da-DK" sz="3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1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IHasID</a:t>
            </a: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 </a:t>
            </a:r>
            <a:r>
              <a:rPr lang="en-US" b="1" smtClean="0">
                <a:latin typeface="Consolas" panose="020B0609020204030204" pitchFamily="49" charset="0"/>
              </a:rPr>
              <a:t>Id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b="1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: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smtClean="0">
                <a:latin typeface="Consolas" panose="020B0609020204030204" pitchFamily="49" charset="0"/>
              </a:rPr>
              <a:t>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IHasID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US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en-US" sz="2000" b="1" smtClean="0">
                <a:latin typeface="Consolas" panose="020B0609020204030204" pitchFamily="49" charset="0"/>
              </a:rPr>
              <a:t>Dictionary&lt;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_objects;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en-US" sz="2000" b="1" smtClean="0">
                <a:latin typeface="Consolas" panose="020B0609020204030204" pitchFamily="49" charset="0"/>
              </a:rPr>
              <a:t>List&lt;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&gt; All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en-US" sz="2000" b="1" smtClean="0">
                <a:latin typeface="Consolas" panose="020B0609020204030204" pitchFamily="49" charset="0"/>
              </a:rPr>
              <a:t> { 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latin typeface="Consolas" panose="020B0609020204030204" pitchFamily="49" charset="0"/>
              </a:rPr>
              <a:t> _objects.Values.ToList();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000" b="1" smtClean="0">
                <a:latin typeface="Consolas" panose="020B0609020204030204" pitchFamily="49" charset="0"/>
              </a:rPr>
              <a:t>Create(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</a:t>
            </a:r>
            <a:r>
              <a:rPr lang="en-US" sz="2000" b="1" smtClean="0">
                <a:latin typeface="Consolas" panose="020B0609020204030204" pitchFamily="49" charset="0"/>
              </a:rPr>
              <a:t> {</a:t>
            </a: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  _</a:t>
            </a:r>
            <a:r>
              <a:rPr lang="en-US" sz="2000" b="1">
                <a:latin typeface="Consolas" panose="020B0609020204030204" pitchFamily="49" charset="0"/>
              </a:rPr>
              <a:t>objects.Add(obj.Id,obj);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}</a:t>
            </a: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9507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da-DK" b="1">
                <a:latin typeface="Consolas" panose="020B0609020204030204" pitchFamily="49" charset="0"/>
              </a:rPr>
              <a:t> :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IHasID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b="1">
                <a:latin typeface="Consolas" panose="020B0609020204030204" pitchFamily="49" charset="0"/>
              </a:rPr>
              <a:t>Id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private set</a:t>
            </a:r>
            <a:r>
              <a:rPr lang="en-US" b="1">
                <a:latin typeface="Consolas" panose="020B0609020204030204" pitchFamily="49" charset="0"/>
              </a:rPr>
              <a:t>; </a:t>
            </a:r>
            <a:r>
              <a:rPr lang="en-US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…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CustomerCatalog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: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</a:t>
            </a:r>
            <a:r>
              <a:rPr lang="en-US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b="1" smtClean="0">
                <a:latin typeface="Consolas" panose="020B0609020204030204" pitchFamily="49" charset="0"/>
              </a:rPr>
              <a:t>&gt;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</a:t>
            </a:r>
            <a:r>
              <a:rPr lang="en-US" b="1" smtClean="0">
                <a:solidFill>
                  <a:srgbClr val="00B050"/>
                </a:solidFill>
                <a:latin typeface="Consolas" panose="020B0609020204030204" pitchFamily="49" charset="0"/>
              </a:rPr>
              <a:t>// CustomerCatalog-specific code, if any…</a:t>
            </a:r>
            <a:endParaRPr lang="en-US" b="1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7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: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()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2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</a:t>
            </a:r>
            <a:r>
              <a:rPr lang="en-US" sz="3200" b="1" smtClean="0">
                <a:latin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&gt;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: 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smtClean="0">
                <a:latin typeface="Consolas" panose="020B0609020204030204" pitchFamily="49" charset="0"/>
              </a:rPr>
              <a:t>(</a:t>
            </a:r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smtClean="0">
                <a:latin typeface="Consolas" panose="020B0609020204030204" pitchFamily="49" charset="0"/>
              </a:rPr>
              <a:t>)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smtClean="0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{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 smtClean="0">
                <a:latin typeface="Consolas" panose="020B0609020204030204" pitchFamily="49" charset="0"/>
              </a:rPr>
              <a:t>(42);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	}</a:t>
            </a: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CollectionWrapper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,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</a:t>
            </a:r>
            <a:r>
              <a:rPr lang="en-US" sz="2400" b="1" smtClean="0">
                <a:latin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: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_collection;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en-US" sz="2400" b="1" smtClean="0">
                <a:latin typeface="Consolas" panose="020B0609020204030204" pitchFamily="49" charset="0"/>
              </a:rPr>
              <a:t> Count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{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smtClean="0">
                <a:latin typeface="Consolas" panose="020B0609020204030204" pitchFamily="49" charset="0"/>
              </a:rPr>
              <a:t> {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_collection.Count; 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	}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5078627"/>
          </a:xfrm>
        </p:spPr>
        <p:txBody>
          <a:bodyPr>
            <a:noAutofit/>
          </a:bodyPr>
          <a:lstStyle/>
          <a:p>
            <a:r>
              <a:rPr lang="da-DK" sz="14400" b="1" smtClean="0"/>
              <a:t>Function </a:t>
            </a:r>
            <a:br>
              <a:rPr lang="da-DK" sz="14400" b="1" smtClean="0"/>
            </a:br>
            <a:r>
              <a:rPr lang="da-DK" sz="14400" b="1" smtClean="0"/>
              <a:t>Types</a:t>
            </a:r>
            <a:endParaRPr lang="da-DK" sz="14400" b="1"/>
          </a:p>
        </p:txBody>
      </p:sp>
    </p:spTree>
    <p:extLst>
      <p:ext uri="{BB962C8B-B14F-4D97-AF65-F5344CB8AC3E}">
        <p14:creationId xmlns:p14="http://schemas.microsoft.com/office/powerpoint/2010/main" val="32725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smtClean="0">
                <a:latin typeface="Consolas" panose="020B0609020204030204" pitchFamily="49" charset="0"/>
              </a:rPr>
              <a:t> 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smtClean="0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 smtClean="0">
                <a:latin typeface="Consolas" panose="020B0609020204030204" pitchFamily="49" charset="0"/>
              </a:rPr>
              <a:t> (v &lt; 20)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    filteredValues.Add(v);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8845215" y="2703262"/>
            <a:ext cx="2296027" cy="864101"/>
          </a:xfrm>
          <a:prstGeom prst="wedgeRectCallout">
            <a:avLst>
              <a:gd name="adj1" fmla="val -105188"/>
              <a:gd name="adj2" fmla="val 79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General</a:t>
            </a:r>
            <a:r>
              <a:rPr lang="da-DK" sz="2400" smtClean="0">
                <a:solidFill>
                  <a:schemeClr val="tx1"/>
                </a:solidFill>
              </a:rPr>
              <a:t> filtering algorithm</a:t>
            </a:r>
            <a:endParaRPr lang="da-DK" sz="24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220644" y="3358186"/>
            <a:ext cx="1397669" cy="864101"/>
          </a:xfrm>
          <a:prstGeom prst="wedgeRectCallout">
            <a:avLst>
              <a:gd name="adj1" fmla="val 145744"/>
              <a:gd name="adj2" fmla="val -574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 smtClean="0">
                <a:solidFill>
                  <a:schemeClr val="tx1"/>
                </a:solidFill>
              </a:rPr>
              <a:t>Specific</a:t>
            </a:r>
            <a:r>
              <a:rPr lang="da-DK" sz="2400" smtClean="0">
                <a:solidFill>
                  <a:schemeClr val="tx1"/>
                </a:solidFill>
              </a:rPr>
              <a:t> condition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Cat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8215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value);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values,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ICondition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 conditionObj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smtClean="0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en-US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smtClean="0">
                <a:latin typeface="Consolas" panose="020B0609020204030204" pitchFamily="49" charset="0"/>
              </a:rPr>
              <a:t> v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conditionObj.Condition(v)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    filteredValues.Add(v);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9065796" y="2088854"/>
            <a:ext cx="2621568" cy="864101"/>
          </a:xfrm>
          <a:prstGeom prst="wedgeRectCallout">
            <a:avLst>
              <a:gd name="adj1" fmla="val -12150"/>
              <a:gd name="adj2" fmla="val -1334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Condition 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5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new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</a:t>
            </a:r>
            <a:r>
              <a:rPr lang="da-DK" b="1" smtClean="0">
                <a:latin typeface="Consolas" panose="020B0609020204030204" pitchFamily="49" charset="0"/>
              </a:rPr>
              <a:t>());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6806527" y="221800"/>
            <a:ext cx="4475110" cy="20732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/>
              <a:t>FilterOdd</a:t>
            </a:r>
            <a:endParaRPr lang="da-DK" sz="2400" b="1"/>
          </a:p>
        </p:txBody>
      </p:sp>
      <p:sp>
        <p:nvSpPr>
          <p:cNvPr id="4" name="Afrundet rektangel 3"/>
          <p:cNvSpPr/>
          <p:nvPr/>
        </p:nvSpPr>
        <p:spPr>
          <a:xfrm>
            <a:off x="7436312" y="1048393"/>
            <a:ext cx="3021759" cy="4200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smtClean="0">
                <a:solidFill>
                  <a:srgbClr val="FFFF00"/>
                </a:solidFill>
              </a:rPr>
              <a:t>bool</a:t>
            </a:r>
            <a:r>
              <a:rPr lang="da-DK" sz="1600" b="1" smtClean="0"/>
              <a:t> Condition(</a:t>
            </a:r>
            <a:r>
              <a:rPr lang="da-DK" sz="1600" b="1" smtClean="0">
                <a:solidFill>
                  <a:srgbClr val="FFFF00"/>
                </a:solidFill>
              </a:rPr>
              <a:t>int</a:t>
            </a:r>
            <a:r>
              <a:rPr lang="da-DK" sz="1600" b="1" smtClean="0"/>
              <a:t> value) {…}</a:t>
            </a:r>
            <a:endParaRPr lang="da-DK" sz="1600" b="1"/>
          </a:p>
        </p:txBody>
      </p:sp>
      <p:cxnSp>
        <p:nvCxnSpPr>
          <p:cNvPr id="16" name="Buet forbindelse 15"/>
          <p:cNvCxnSpPr/>
          <p:nvPr/>
        </p:nvCxnSpPr>
        <p:spPr>
          <a:xfrm rot="5400000">
            <a:off x="6327636" y="2578209"/>
            <a:ext cx="2370056" cy="155498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234407" y="2543364"/>
            <a:ext cx="2958174" cy="13203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 smtClean="0">
                <a:solidFill>
                  <a:srgbClr val="FFFF00"/>
                </a:solidFill>
              </a:rPr>
              <a:t>interface</a:t>
            </a:r>
            <a:r>
              <a:rPr lang="da-DK" b="1" smtClean="0"/>
              <a:t> ICondition</a:t>
            </a:r>
          </a:p>
          <a:p>
            <a:r>
              <a:rPr lang="da-DK" b="1" smtClean="0"/>
              <a:t>{</a:t>
            </a:r>
          </a:p>
          <a:p>
            <a:r>
              <a:rPr lang="da-DK" b="1" smtClean="0"/>
              <a:t>   </a:t>
            </a:r>
            <a:r>
              <a:rPr lang="da-DK" b="1" smtClean="0">
                <a:solidFill>
                  <a:srgbClr val="FFFF00"/>
                </a:solidFill>
              </a:rPr>
              <a:t>bool</a:t>
            </a:r>
            <a:r>
              <a:rPr lang="da-DK" b="1" smtClean="0"/>
              <a:t> Condition(</a:t>
            </a:r>
            <a:r>
              <a:rPr lang="da-DK" b="1" smtClean="0">
                <a:solidFill>
                  <a:srgbClr val="FFFF00"/>
                </a:solidFill>
              </a:rPr>
              <a:t>int</a:t>
            </a:r>
            <a:r>
              <a:rPr lang="da-DK" b="1" smtClean="0"/>
              <a:t> value);</a:t>
            </a:r>
            <a:endParaRPr lang="da-DK" b="1"/>
          </a:p>
          <a:p>
            <a:r>
              <a:rPr lang="da-DK" b="1" smtClean="0"/>
              <a:t>}</a:t>
            </a:r>
          </a:p>
          <a:p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482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37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4" y="3745621"/>
            <a:ext cx="2454508" cy="1085058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Input</a:t>
            </a:r>
            <a:r>
              <a:rPr lang="da-DK" sz="3200" smtClean="0">
                <a:solidFill>
                  <a:schemeClr val="tx1"/>
                </a:solidFill>
              </a:rPr>
              <a:t>: int</a:t>
            </a:r>
          </a:p>
          <a:p>
            <a:r>
              <a:rPr lang="da-DK" sz="3200" b="1" smtClean="0">
                <a:solidFill>
                  <a:schemeClr val="tx1"/>
                </a:solidFill>
              </a:rPr>
              <a:t>Output</a:t>
            </a:r>
            <a:r>
              <a:rPr lang="da-DK" sz="3200" smtClean="0">
                <a:solidFill>
                  <a:schemeClr val="tx1"/>
                </a:solidFill>
              </a:rPr>
              <a:t>: bool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Function type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1126" cy="4617286"/>
          </a:xfrm>
        </p:spPr>
        <p:txBody>
          <a:bodyPr/>
          <a:lstStyle/>
          <a:p>
            <a:r>
              <a:rPr lang="da-DK" smtClean="0"/>
              <a:t>Type(s) of input parameter(s) + type of return value defines a </a:t>
            </a:r>
            <a:r>
              <a:rPr lang="da-DK" b="1" smtClean="0"/>
              <a:t>function type</a:t>
            </a:r>
          </a:p>
          <a:p>
            <a:r>
              <a:rPr lang="da-DK" b="1" smtClean="0"/>
              <a:t>Func&lt;int, bool&gt;</a:t>
            </a:r>
          </a:p>
          <a:p>
            <a:r>
              <a:rPr lang="da-DK" smtClean="0"/>
              <a:t>Type for any method taking </a:t>
            </a:r>
            <a:r>
              <a:rPr lang="da-DK" u="sng" smtClean="0"/>
              <a:t>one</a:t>
            </a:r>
            <a:r>
              <a:rPr lang="da-DK" smtClean="0"/>
              <a:t> parameter of type </a:t>
            </a:r>
            <a:r>
              <a:rPr lang="da-DK" b="1" smtClean="0"/>
              <a:t>int</a:t>
            </a:r>
            <a:r>
              <a:rPr lang="da-DK" smtClean="0"/>
              <a:t>, and </a:t>
            </a:r>
            <a:r>
              <a:rPr lang="da-DK" u="sng" smtClean="0"/>
              <a:t>returning</a:t>
            </a:r>
            <a:r>
              <a:rPr lang="da-DK" smtClean="0"/>
              <a:t> a value of type </a:t>
            </a:r>
            <a:r>
              <a:rPr lang="da-DK" b="1" smtClean="0"/>
              <a:t>bool</a:t>
            </a:r>
          </a:p>
          <a:p>
            <a:r>
              <a:rPr lang="da-DK" b="1" smtClean="0"/>
              <a:t>Func&lt;int, int, string, string&gt;</a:t>
            </a:r>
          </a:p>
          <a:p>
            <a:r>
              <a:rPr lang="da-DK"/>
              <a:t>Type for any method taking </a:t>
            </a:r>
            <a:r>
              <a:rPr lang="da-DK" u="sng"/>
              <a:t>t</a:t>
            </a:r>
            <a:r>
              <a:rPr lang="da-DK" u="sng" smtClean="0"/>
              <a:t>hree</a:t>
            </a:r>
            <a:r>
              <a:rPr lang="da-DK" smtClean="0"/>
              <a:t> parameters of type </a:t>
            </a:r>
            <a:r>
              <a:rPr lang="da-DK" b="1" smtClean="0"/>
              <a:t>int</a:t>
            </a:r>
            <a:r>
              <a:rPr lang="da-DK" smtClean="0"/>
              <a:t>, </a:t>
            </a:r>
            <a:r>
              <a:rPr lang="da-DK" b="1" smtClean="0"/>
              <a:t>int</a:t>
            </a:r>
            <a:r>
              <a:rPr lang="da-DK" smtClean="0"/>
              <a:t> and </a:t>
            </a:r>
            <a:r>
              <a:rPr lang="da-DK" b="1" smtClean="0"/>
              <a:t>string</a:t>
            </a:r>
            <a:r>
              <a:rPr lang="da-DK" smtClean="0"/>
              <a:t>, and returning a value of type </a:t>
            </a:r>
            <a:r>
              <a:rPr lang="da-DK" b="1" smtClean="0"/>
              <a:t>string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3651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 smtClean="0">
                <a:latin typeface="Consolas" panose="020B0609020204030204" pitchFamily="49" charset="0"/>
              </a:rPr>
              <a:t> Condition(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}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3" y="3745621"/>
            <a:ext cx="3176335" cy="72411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smtClean="0">
                <a:solidFill>
                  <a:schemeClr val="tx1"/>
                </a:solidFill>
              </a:rPr>
              <a:t>Func&lt;int, bool&gt;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FilterValues(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values, 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Func&lt;int,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bool&gt; conditionFunc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filteredValues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 smtClean="0">
                <a:latin typeface="Consolas" panose="020B0609020204030204" pitchFamily="49" charset="0"/>
              </a:rPr>
              <a:t> (</a:t>
            </a: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latin typeface="Consolas" panose="020B0609020204030204" pitchFamily="49" charset="0"/>
              </a:rPr>
              <a:t> v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conditionFunc</a:t>
            </a:r>
            <a:r>
              <a:rPr lang="da-DK" sz="1800" b="1" smtClean="0">
                <a:solidFill>
                  <a:srgbClr val="FF0000"/>
                </a:solidFill>
                <a:latin typeface="Consolas" panose="020B0609020204030204" pitchFamily="49" charset="0"/>
              </a:rPr>
              <a:t>(v)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    filteredValues.Add(v);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4" y="2004632"/>
            <a:ext cx="2590652" cy="864101"/>
          </a:xfrm>
          <a:prstGeom prst="wedgeRectCallout">
            <a:avLst>
              <a:gd name="adj1" fmla="val 43309"/>
              <a:gd name="adj2" fmla="val -1215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Condition supplied by </a:t>
            </a:r>
            <a:r>
              <a:rPr lang="da-DK" sz="2400" u="sng" smtClean="0">
                <a:solidFill>
                  <a:schemeClr val="tx1"/>
                </a:solidFill>
              </a:rPr>
              <a:t>caller</a:t>
            </a:r>
            <a:endParaRPr lang="da-DK" sz="2400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47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</a:t>
            </a:r>
            <a:r>
              <a:rPr lang="da-DK" b="1" smtClean="0">
                <a:latin typeface="Consolas" panose="020B0609020204030204" pitchFamily="49" charset="0"/>
              </a:rPr>
              <a:t>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smtClean="0">
                <a:latin typeface="Consolas" panose="020B0609020204030204" pitchFamily="49" charset="0"/>
              </a:rPr>
              <a:t> MyCondFunc(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v)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Local function! (C# 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v &lt;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</a:t>
            </a:r>
            <a:r>
              <a:rPr lang="da-DK" b="1" smtClean="0">
                <a:solidFill>
                  <a:srgbClr val="FF0000"/>
                </a:solidFill>
                <a:latin typeface="Consolas" panose="020B0609020204030204" pitchFamily="49" charset="0"/>
              </a:rPr>
              <a:t>MyCondFunc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 …(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value);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 MyCondFunc(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value) </a:t>
            </a:r>
          </a:p>
          <a:p>
            <a:r>
              <a:rPr lang="da-DK" sz="2000" b="1" smtClean="0"/>
              <a:t>{…}</a:t>
            </a:r>
            <a:endParaRPr lang="da-DK" sz="2000" b="1"/>
          </a:p>
        </p:txBody>
      </p:sp>
    </p:spTree>
    <p:extLst>
      <p:ext uri="{BB962C8B-B14F-4D97-AF65-F5344CB8AC3E}">
        <p14:creationId xmlns:p14="http://schemas.microsoft.com/office/powerpoint/2010/main" val="5877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>
                <a:solidFill>
                  <a:schemeClr val="bg1"/>
                </a:solidFill>
              </a:rPr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>
                <a:solidFill>
                  <a:schemeClr val="bg1"/>
                </a:solidFill>
              </a:rPr>
              <a:t>,</a:t>
            </a:r>
            <a:r>
              <a:rPr lang="da-DK" sz="2000" b="1" smtClean="0">
                <a:solidFill>
                  <a:srgbClr val="FFFF00"/>
                </a:solidFill>
              </a:rPr>
              <a:t> bool</a:t>
            </a:r>
            <a:r>
              <a:rPr lang="da-DK" sz="2000" b="1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 MyCondFunc(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value) </a:t>
            </a:r>
          </a:p>
          <a:p>
            <a:r>
              <a:rPr lang="da-DK" sz="2000" b="1" smtClean="0"/>
              <a:t>{…}</a:t>
            </a:r>
            <a:endParaRPr lang="da-DK" sz="2000" b="1"/>
          </a:p>
        </p:txBody>
      </p:sp>
    </p:spTree>
    <p:extLst>
      <p:ext uri="{BB962C8B-B14F-4D97-AF65-F5344CB8AC3E}">
        <p14:creationId xmlns:p14="http://schemas.microsoft.com/office/powerpoint/2010/main" val="5800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 (anonymous 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 v) =&gt; { return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&lt; 20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; }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 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6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/>
              <a:t>(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 v ) =&gt; { </a:t>
            </a:r>
            <a:r>
              <a:rPr lang="da-DK" sz="2000" b="1" smtClean="0">
                <a:solidFill>
                  <a:srgbClr val="FFFF00"/>
                </a:solidFill>
              </a:rPr>
              <a:t>return</a:t>
            </a:r>
            <a:r>
              <a:rPr lang="da-DK" sz="2000" b="1" smtClean="0"/>
              <a:t> v &lt; 20; }</a:t>
            </a:r>
            <a:endParaRPr lang="da-DK" sz="2000" b="1"/>
          </a:p>
        </p:txBody>
      </p:sp>
      <p:sp>
        <p:nvSpPr>
          <p:cNvPr id="6" name="Afrundet rektangel 5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>
                <a:solidFill>
                  <a:schemeClr val="bg1"/>
                </a:solidFill>
              </a:rPr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>
                <a:solidFill>
                  <a:schemeClr val="bg1"/>
                </a:solidFill>
              </a:rPr>
              <a:t>,</a:t>
            </a:r>
            <a:r>
              <a:rPr lang="da-DK" sz="2000" b="1" smtClean="0">
                <a:solidFill>
                  <a:srgbClr val="FFFF00"/>
                </a:solidFill>
              </a:rPr>
              <a:t> bool</a:t>
            </a:r>
            <a:r>
              <a:rPr lang="da-DK" sz="2000" b="1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09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/>
              <a:t>v =&gt; v &lt; 20;</a:t>
            </a:r>
            <a:endParaRPr lang="da-DK" sz="2000" b="1"/>
          </a:p>
        </p:txBody>
      </p:sp>
      <p:sp>
        <p:nvSpPr>
          <p:cNvPr id="6" name="Afrundet rektangel 5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>
                <a:solidFill>
                  <a:schemeClr val="bg1"/>
                </a:solidFill>
              </a:rPr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>
                <a:solidFill>
                  <a:schemeClr val="bg1"/>
                </a:solidFill>
              </a:rPr>
              <a:t>,</a:t>
            </a:r>
            <a:r>
              <a:rPr lang="da-DK" sz="2000" b="1" smtClean="0">
                <a:solidFill>
                  <a:srgbClr val="FFFF00"/>
                </a:solidFill>
              </a:rPr>
              <a:t> bool</a:t>
            </a:r>
            <a:r>
              <a:rPr lang="da-DK" sz="2000" b="1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30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latin typeface="Consolas" panose="020B0609020204030204" pitchFamily="49" charset="0"/>
              </a:rPr>
              <a:t>filter.FilterValues(values,     );</a:t>
            </a:r>
            <a:endParaRPr lang="da-DK" b="1">
              <a:latin typeface="Consolas" panose="020B0609020204030204" pitchFamily="49" charset="0"/>
            </a:endParaRP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/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/>
              <a:t>, </a:t>
            </a:r>
            <a:r>
              <a:rPr lang="da-DK" sz="2000" b="1" smtClean="0">
                <a:solidFill>
                  <a:srgbClr val="FFFF00"/>
                </a:solidFill>
              </a:rPr>
              <a:t>bool</a:t>
            </a:r>
            <a:r>
              <a:rPr lang="da-DK" sz="2000" b="1" smtClean="0"/>
              <a:t>&gt; condFunc</a:t>
            </a:r>
            <a:endParaRPr lang="da-DK" sz="2000" b="1"/>
          </a:p>
        </p:txBody>
      </p:sp>
      <p:sp>
        <p:nvSpPr>
          <p:cNvPr id="6" name="Afrundet rektangel 5"/>
          <p:cNvSpPr/>
          <p:nvPr/>
        </p:nvSpPr>
        <p:spPr>
          <a:xfrm>
            <a:off x="2466894" y="932328"/>
            <a:ext cx="3126353" cy="50599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/>
              <a:t>v =&gt; v &lt; 20;</a:t>
            </a:r>
            <a:endParaRPr lang="da-DK" sz="2000" b="1"/>
          </a:p>
        </p:txBody>
      </p:sp>
      <p:cxnSp>
        <p:nvCxnSpPr>
          <p:cNvPr id="7" name="Buet forbindelse 6"/>
          <p:cNvCxnSpPr>
            <a:stCxn id="11" idx="0"/>
            <a:endCxn id="6" idx="3"/>
          </p:cNvCxnSpPr>
          <p:nvPr/>
        </p:nvCxnSpPr>
        <p:spPr>
          <a:xfrm rot="16200000" flipV="1">
            <a:off x="6565251" y="213320"/>
            <a:ext cx="569516" cy="2513524"/>
          </a:xfrm>
          <a:prstGeom prst="curved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</a:rPr>
              <a:t>Func</a:t>
            </a:r>
            <a:r>
              <a:rPr lang="da-DK" sz="2000" b="1" smtClean="0">
                <a:solidFill>
                  <a:schemeClr val="bg1"/>
                </a:solidFill>
              </a:rPr>
              <a:t>&lt;</a:t>
            </a:r>
            <a:r>
              <a:rPr lang="da-DK" sz="2000" b="1" smtClean="0">
                <a:solidFill>
                  <a:srgbClr val="FFFF00"/>
                </a:solidFill>
              </a:rPr>
              <a:t>int</a:t>
            </a:r>
            <a:r>
              <a:rPr lang="da-DK" sz="2000" b="1" smtClean="0">
                <a:solidFill>
                  <a:schemeClr val="bg1"/>
                </a:solidFill>
              </a:rPr>
              <a:t>,</a:t>
            </a:r>
            <a:r>
              <a:rPr lang="da-DK" sz="2000" b="1" smtClean="0">
                <a:solidFill>
                  <a:srgbClr val="FFFF00"/>
                </a:solidFill>
              </a:rPr>
              <a:t> bool</a:t>
            </a:r>
            <a:r>
              <a:rPr lang="da-DK" sz="2000" b="1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384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pPr algn="ctr"/>
            <a:r>
              <a:rPr lang="da-DK" sz="3600" smtClean="0"/>
              <a:t>(common)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20;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latin typeface="Consolas" panose="020B0609020204030204" pitchFamily="49" charset="0"/>
              </a:rPr>
              <a:t>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499811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16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</a:t>
            </a:r>
            <a:r>
              <a:rPr lang="da-DK" sz="4800" b="1" smtClean="0">
                <a:latin typeface="Consolas" panose="020B0609020204030204" pitchFamily="49" charset="0"/>
              </a:rPr>
              <a:t>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 smtClean="0">
                <a:latin typeface="Consolas" panose="020B0609020204030204" pitchFamily="49" charset="0"/>
              </a:rPr>
              <a:t>condFunc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% 2 == 0;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a = 17;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517858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2167689" y="5127458"/>
            <a:ext cx="1429753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28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Filtering directly available on List object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values.FindAll(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8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.NET Function types (delegate types)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62570"/>
              </p:ext>
            </p:extLst>
          </p:nvPr>
        </p:nvGraphicFramePr>
        <p:xfrm>
          <a:off x="916405" y="1862665"/>
          <a:ext cx="812800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374">
                  <a:extLst>
                    <a:ext uri="{9D8B030D-6E8A-4147-A177-3AD203B41FA5}">
                      <a16:colId xmlns:a16="http://schemas.microsoft.com/office/drawing/2014/main" val="2344123670"/>
                    </a:ext>
                  </a:extLst>
                </a:gridCol>
                <a:gridCol w="5699626">
                  <a:extLst>
                    <a:ext uri="{9D8B030D-6E8A-4147-A177-3AD203B41FA5}">
                      <a16:colId xmlns:a16="http://schemas.microsoft.com/office/drawing/2014/main" val="681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 T2&gt;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</a:t>
                      </a:r>
                      <a:r>
                        <a:rPr lang="en-US" sz="1400" u="sng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type. All type parameters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T2,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Action&lt;T1,…,T16, TRes&gt;</a:t>
                      </a:r>
                      <a:endParaRPr lang="da-DK" sz="14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return type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type parame­ters except the last one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6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Predicate&lt;T</a:t>
                      </a:r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da-DK" sz="10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Converter&lt;TIn, TOut&gt;</a:t>
                      </a:r>
                      <a:endParaRPr lang="da-DK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value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Comparison&lt;T&gt;</a:t>
                      </a:r>
                      <a:endParaRPr lang="da-DK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takes two input parameters of type T, and should return an int value, following the same rules as specified for the </a:t>
                      </a:r>
                      <a:r>
                        <a:rPr lang="en-US" sz="10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IComparer</a:t>
                      </a:r>
                      <a:r>
                        <a:rPr 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interface.</a:t>
                      </a:r>
                      <a:endParaRPr lang="da-DK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9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5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583532"/>
            <a:ext cx="9144000" cy="4511842"/>
          </a:xfrm>
        </p:spPr>
        <p:txBody>
          <a:bodyPr>
            <a:normAutofit/>
          </a:bodyPr>
          <a:lstStyle/>
          <a:p>
            <a:r>
              <a:rPr lang="da-DK" sz="14400" dirty="0" smtClean="0"/>
              <a:t>LINQ</a:t>
            </a:r>
            <a:r>
              <a:rPr lang="da-DK" sz="16000" dirty="0" smtClean="0"/>
              <a:t/>
            </a:r>
            <a:br>
              <a:rPr lang="da-DK" sz="16000" dirty="0" smtClean="0"/>
            </a:br>
            <a:r>
              <a:rPr lang="da-DK" sz="5300" dirty="0" smtClean="0"/>
              <a:t/>
            </a:r>
            <a:br>
              <a:rPr lang="da-DK" sz="5300" dirty="0" smtClean="0"/>
            </a:br>
            <a:r>
              <a:rPr lang="da-DK" sz="5300" b="1" smtClean="0">
                <a:solidFill>
                  <a:srgbClr val="FF0000"/>
                </a:solidFill>
              </a:rPr>
              <a:t>L</a:t>
            </a:r>
            <a:r>
              <a:rPr lang="da-DK" sz="5300" smtClean="0"/>
              <a:t>anguage </a:t>
            </a:r>
            <a:r>
              <a:rPr lang="da-DK" sz="5300" smtClean="0">
                <a:solidFill>
                  <a:srgbClr val="FF0000"/>
                </a:solidFill>
              </a:rPr>
              <a:t>I</a:t>
            </a:r>
            <a:r>
              <a:rPr lang="da-DK" sz="5300">
                <a:solidFill>
                  <a:srgbClr val="FF0000"/>
                </a:solidFill>
              </a:rPr>
              <a:t>N</a:t>
            </a:r>
            <a:r>
              <a:rPr lang="da-DK" sz="5300" smtClean="0"/>
              <a:t>tegrated</a:t>
            </a:r>
            <a:r>
              <a:rPr lang="da-DK" sz="5300" smtClean="0"/>
              <a:t> </a:t>
            </a:r>
            <a:r>
              <a:rPr lang="da-DK" sz="5300" dirty="0" smtClean="0">
                <a:solidFill>
                  <a:srgbClr val="FF0000"/>
                </a:solidFill>
              </a:rPr>
              <a:t>Q</a:t>
            </a:r>
            <a:r>
              <a:rPr lang="da-DK" sz="5300" dirty="0" smtClean="0"/>
              <a:t>uery</a:t>
            </a:r>
            <a:endParaRPr lang="da-DK" sz="5300" dirty="0"/>
          </a:p>
        </p:txBody>
      </p:sp>
    </p:spTree>
    <p:extLst>
      <p:ext uri="{BB962C8B-B14F-4D97-AF65-F5344CB8AC3E}">
        <p14:creationId xmlns:p14="http://schemas.microsoft.com/office/powerpoint/2010/main" val="42531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LINQ – Main features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47205" cy="4351338"/>
          </a:xfrm>
        </p:spPr>
        <p:txBody>
          <a:bodyPr/>
          <a:lstStyle/>
          <a:p>
            <a:pPr lvl="0"/>
            <a:r>
              <a:rPr lang="da-DK" dirty="0" err="1" smtClean="0"/>
              <a:t>Use</a:t>
            </a:r>
            <a:r>
              <a:rPr lang="da-DK" smtClean="0"/>
              <a:t> declarative, SQL-like syntax for data selection</a:t>
            </a:r>
          </a:p>
          <a:p>
            <a:pPr lvl="0"/>
            <a:r>
              <a:rPr lang="da-DK" smtClean="0"/>
              <a:t>Independence from specific collection classes; a collection only needs to implement </a:t>
            </a:r>
            <a:r>
              <a:rPr lang="da-DK" b="1" smtClean="0"/>
              <a:t>IEnumerable&lt;T&gt;</a:t>
            </a:r>
          </a:p>
          <a:p>
            <a:pPr marL="0" lvl="0" indent="0">
              <a:buNone/>
            </a:pPr>
            <a:endParaRPr lang="da-DK" smtClean="0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85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34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Movie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Year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DurationInMins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StudioName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2981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90336" y="2304048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9"/>
            <a:ext cx="10515600" cy="11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4800" b="1" smtClean="0">
                <a:latin typeface="Consolas" panose="020B0609020204030204" pitchFamily="49" charset="0"/>
              </a:rPr>
              <a:t>&lt;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4800" b="1" smtClean="0">
                <a:latin typeface="Consolas" panose="020B0609020204030204" pitchFamily="49" charset="0"/>
              </a:rPr>
              <a:t>&gt; movies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Sky 1"/>
          <p:cNvSpPr/>
          <p:nvPr/>
        </p:nvSpPr>
        <p:spPr>
          <a:xfrm>
            <a:off x="962525" y="2622884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6" name="Sky 5"/>
          <p:cNvSpPr/>
          <p:nvPr/>
        </p:nvSpPr>
        <p:spPr>
          <a:xfrm>
            <a:off x="2979820" y="2529639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7" name="Sky 6"/>
          <p:cNvSpPr/>
          <p:nvPr/>
        </p:nvSpPr>
        <p:spPr>
          <a:xfrm>
            <a:off x="5029200" y="2538662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8" name="Sky 7"/>
          <p:cNvSpPr/>
          <p:nvPr/>
        </p:nvSpPr>
        <p:spPr>
          <a:xfrm>
            <a:off x="7078580" y="2538661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  <p:sp>
        <p:nvSpPr>
          <p:cNvPr id="9" name="Sky 8"/>
          <p:cNvSpPr/>
          <p:nvPr/>
        </p:nvSpPr>
        <p:spPr>
          <a:xfrm>
            <a:off x="9095875" y="2532645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Movie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4957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3641</Words>
  <Application>Microsoft Office PowerPoint</Application>
  <PresentationFormat>Widescreen</PresentationFormat>
  <Paragraphs>1077</Paragraphs>
  <Slides>156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156</vt:i4>
      </vt:variant>
    </vt:vector>
  </HeadingPairs>
  <TitlesOfParts>
    <vt:vector size="163" baseType="lpstr">
      <vt:lpstr>Arial</vt:lpstr>
      <vt:lpstr>Calibri</vt:lpstr>
      <vt:lpstr>Calibri Light</vt:lpstr>
      <vt:lpstr>Consolas</vt:lpstr>
      <vt:lpstr>Times New Roman</vt:lpstr>
      <vt:lpstr>Wingdings</vt:lpstr>
      <vt:lpstr>Office-tema</vt:lpstr>
      <vt:lpstr>OOP/C# Brush-Up</vt:lpstr>
      <vt:lpstr>OOP/C# Brush-Up Overview</vt:lpstr>
      <vt:lpstr>Inheritance  (basics)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 (polymorphism)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 (abstract classes and interfaces)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Inheritance  (the Object class)</vt:lpstr>
      <vt:lpstr>PowerPoint-præsentation</vt:lpstr>
      <vt:lpstr>PowerPoint-præsentation</vt:lpstr>
      <vt:lpstr>PowerPoint-præsentation</vt:lpstr>
      <vt:lpstr>Generics</vt:lpstr>
      <vt:lpstr>PowerPoint-præsentation</vt:lpstr>
      <vt:lpstr>PowerPoint-præsentation</vt:lpstr>
      <vt:lpstr>PowerPoint-præsentation</vt:lpstr>
      <vt:lpstr>Collection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Function  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Function type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.NET Function types (delegate types)</vt:lpstr>
      <vt:lpstr>LINQ  Language INtegrated Query</vt:lpstr>
      <vt:lpstr>LINQ – Main features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LINQ – Fluent syntax</vt:lpstr>
      <vt:lpstr>LINQ – Fluent syntax</vt:lpstr>
      <vt:lpstr>PowerPoint-præsentation</vt:lpstr>
      <vt:lpstr>PowerPoint-præsentation</vt:lpstr>
      <vt:lpstr>LINQ – Fluent syntax</vt:lpstr>
      <vt:lpstr>LINQ – Fluent syntax</vt:lpstr>
      <vt:lpstr>LINQ – Fluent syntax</vt:lpstr>
      <vt:lpstr>LINQ – Fluent syntax</vt:lpstr>
      <vt:lpstr>LINQ – Fluent syntax</vt:lpstr>
      <vt:lpstr>PowerPoint-præsentation</vt:lpstr>
      <vt:lpstr>LINQ – Fluent syntax</vt:lpstr>
      <vt:lpstr>Bits and  Pieces</vt:lpstr>
      <vt:lpstr>Bit and Pieces</vt:lpstr>
      <vt:lpstr>Bits and Pieces  (automatic properties)</vt:lpstr>
      <vt:lpstr>Automatic properties</vt:lpstr>
      <vt:lpstr>Automatic properties</vt:lpstr>
      <vt:lpstr>Automatic properties</vt:lpstr>
      <vt:lpstr>Bits and Pieces  (the static keyword)</vt:lpstr>
      <vt:lpstr>The static keyword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Bits and Pieces  (the Singleton design pattern)</vt:lpstr>
      <vt:lpstr>The Singleton design pattern</vt:lpstr>
      <vt:lpstr>PowerPoint-præsentation</vt:lpstr>
      <vt:lpstr>PowerPoint-præsentation</vt:lpstr>
      <vt:lpstr>Bits and Pieces  (The ? and ?? operators)</vt:lpstr>
      <vt:lpstr>PowerPoint-præsentation</vt:lpstr>
      <vt:lpstr>PowerPoint-præsentation</vt:lpstr>
      <vt:lpstr>PowerPoint-præsentation</vt:lpstr>
      <vt:lpstr>PowerPoint-præsentation</vt:lpstr>
      <vt:lpstr>Bits and Pieces  (Enumerations)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Bits and Pieces  (Visual Studio productivity tips)</vt:lpstr>
      <vt:lpstr>Visual Studio productivity hints</vt:lpstr>
      <vt:lpstr>Visual Studio productivity hints</vt:lpstr>
      <vt:lpstr>Brush-Up Exercises</vt:lpstr>
      <vt:lpstr>Warm-Up Exercise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89</cp:revision>
  <dcterms:created xsi:type="dcterms:W3CDTF">2018-12-07T10:20:59Z</dcterms:created>
  <dcterms:modified xsi:type="dcterms:W3CDTF">2019-01-29T17:15:52Z</dcterms:modified>
</cp:coreProperties>
</file>