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36" r:id="rId4"/>
    <p:sldId id="338" r:id="rId5"/>
    <p:sldId id="257" r:id="rId6"/>
    <p:sldId id="340" r:id="rId7"/>
    <p:sldId id="341" r:id="rId8"/>
    <p:sldId id="342" r:id="rId9"/>
    <p:sldId id="343" r:id="rId10"/>
    <p:sldId id="344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77" r:id="rId33"/>
    <p:sldId id="370" r:id="rId34"/>
    <p:sldId id="369" r:id="rId35"/>
    <p:sldId id="371" r:id="rId36"/>
    <p:sldId id="372" r:id="rId37"/>
    <p:sldId id="373" r:id="rId38"/>
    <p:sldId id="374" r:id="rId39"/>
    <p:sldId id="375" r:id="rId40"/>
    <p:sldId id="376" r:id="rId4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Advanced Software Construction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Day 1</a:t>
            </a:r>
            <a:endParaRPr lang="da-DK" sz="7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518025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miList = movies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.Select(m =&gt; </a:t>
            </a:r>
            <a:r>
              <a:rPr lang="en-US" sz="3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m.Title,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- 1900,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m.DurationInMins / 60.0))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.ToList();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1"/>
            <a:ext cx="10515600" cy="262255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m 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3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m.Title,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- 1900,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m.DurationInMins / 60.0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3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1"/>
            <a:ext cx="10515600" cy="262255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m 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3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m.Title,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- 1900,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m.DurationInMins / 60.0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8115300" y="4638675"/>
            <a:ext cx="3790950" cy="1409700"/>
          </a:xfrm>
          <a:prstGeom prst="wedgeRoundRectCallout">
            <a:avLst>
              <a:gd name="adj1" fmla="val -75104"/>
              <a:gd name="adj2" fmla="val -157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Transformation from </a:t>
            </a:r>
            <a:r>
              <a:rPr lang="da-DK" sz="2400" b="1" smtClean="0"/>
              <a:t>Movie</a:t>
            </a:r>
            <a:r>
              <a:rPr lang="da-DK" sz="2400" smtClean="0"/>
              <a:t> object to </a:t>
            </a:r>
            <a:r>
              <a:rPr lang="da-DK" sz="2400" b="1" smtClean="0"/>
              <a:t>MovieInfo</a:t>
            </a:r>
            <a:r>
              <a:rPr lang="da-DK" sz="2400" smtClean="0"/>
              <a:t> object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9287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1"/>
            <a:ext cx="10515600" cy="262255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m 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3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m.Title,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- 1900,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m.DurationInMins / 60.0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8115300" y="4638675"/>
            <a:ext cx="3790950" cy="1409700"/>
          </a:xfrm>
          <a:prstGeom prst="wedgeRoundRectCallout">
            <a:avLst>
              <a:gd name="adj1" fmla="val -75104"/>
              <a:gd name="adj2" fmla="val -157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Transformation from </a:t>
            </a:r>
            <a:r>
              <a:rPr lang="da-DK" sz="2400" b="1" smtClean="0"/>
              <a:t>Movie</a:t>
            </a:r>
            <a:r>
              <a:rPr lang="da-DK" sz="2400" smtClean="0"/>
              <a:t> object to </a:t>
            </a:r>
            <a:r>
              <a:rPr lang="da-DK" sz="2400" b="1" smtClean="0"/>
              <a:t>MovieInfo</a:t>
            </a:r>
            <a:r>
              <a:rPr lang="da-DK" sz="2400" smtClean="0"/>
              <a:t> object</a:t>
            </a:r>
            <a:endParaRPr lang="da-DK" sz="2400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304800" y="5610225"/>
            <a:ext cx="5124450" cy="723900"/>
          </a:xfrm>
          <a:prstGeom prst="wedgeRoundRectCallout">
            <a:avLst>
              <a:gd name="adj1" fmla="val 39783"/>
              <a:gd name="adj2" fmla="val -178425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Has type </a:t>
            </a:r>
            <a:r>
              <a:rPr lang="da-DK" sz="2400" b="1" smtClean="0">
                <a:solidFill>
                  <a:srgbClr val="FFFF00"/>
                </a:solidFill>
              </a:rPr>
              <a:t>Func&lt;Movie, MovieInfo&gt;</a:t>
            </a:r>
            <a:endParaRPr lang="da-DK" sz="2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5180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TransformItems&lt;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items)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smtClean="0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transformedItems = 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items)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transformedItem 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TransformItem&lt;</a:t>
            </a:r>
            <a:r>
              <a:rPr lang="en-US" sz="2000" b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&gt;(item);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transformedItems.Add(transformedItem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transformedItems;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TransformItem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5180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TransformItems&lt;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items, </a:t>
            </a:r>
            <a:r>
              <a:rPr lang="en-US" sz="2000" b="1" smtClean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transformer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smtClean="0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transformedItems = 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 item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items)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transformedItem 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transformer(item);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transformedItems.Add(transformedItem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transformedItems;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0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5180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miList = 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Transformer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.TransformItems&lt;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movies,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m.Title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m.Year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- 1900,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m.DurationInMins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 60.0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2533650" y="2910016"/>
            <a:ext cx="6581775" cy="1538159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78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5180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miList = 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Transformer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.TransformItems&lt;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movies,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m.Title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m.Year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- 1900,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m.DurationInMins / 60.0));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miList = movies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.Select(m =&gt; 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m.Title, 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m.Year - 1900, 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m.DurationInMins / 60.0))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.ToList();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3514725" y="2752725"/>
            <a:ext cx="4867275" cy="1143000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3786187" y="4657725"/>
            <a:ext cx="4867275" cy="1143000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3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</a:t>
            </a:r>
            <a:r>
              <a:rPr lang="da-DK" b="1" smtClean="0"/>
              <a:t>collection-level </a:t>
            </a:r>
            <a:r>
              <a:rPr lang="da-DK" b="1"/>
              <a:t>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numbers.Where(i =&gt; i &lt; 15);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</a:t>
            </a:r>
            <a:r>
              <a:rPr lang="da-DK" b="1" smtClean="0"/>
              <a:t>collection-level </a:t>
            </a:r>
            <a:r>
              <a:rPr lang="da-DK" b="1"/>
              <a:t>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numbers.Where(i =&gt; i &lt; 15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selectedNumbers = result.ToList();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4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ASWC Day 1 - agenda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Follow-up on RpgV0</a:t>
            </a:r>
          </a:p>
          <a:p>
            <a:r>
              <a:rPr lang="da-DK" smtClean="0"/>
              <a:t>LINQ – data transformation</a:t>
            </a:r>
          </a:p>
          <a:p>
            <a:pPr lvl="1"/>
            <a:r>
              <a:rPr lang="da-DK" i="1" smtClean="0"/>
              <a:t>Exercise Pro.3.10</a:t>
            </a:r>
          </a:p>
          <a:p>
            <a:r>
              <a:rPr lang="da-DK"/>
              <a:t>LINQ – </a:t>
            </a:r>
            <a:r>
              <a:rPr lang="da-DK" smtClean="0"/>
              <a:t>the </a:t>
            </a:r>
            <a:r>
              <a:rPr lang="da-DK" b="1" smtClean="0"/>
              <a:t>Aggregate</a:t>
            </a:r>
            <a:r>
              <a:rPr lang="da-DK" smtClean="0"/>
              <a:t> method</a:t>
            </a:r>
            <a:endParaRPr lang="da-DK"/>
          </a:p>
          <a:p>
            <a:pPr lvl="1"/>
            <a:r>
              <a:rPr lang="da-DK" i="1"/>
              <a:t>Exercise </a:t>
            </a:r>
            <a:r>
              <a:rPr lang="da-DK" i="1" smtClean="0"/>
              <a:t>Pro.3.11</a:t>
            </a:r>
          </a:p>
          <a:p>
            <a:pPr lvl="1"/>
            <a:r>
              <a:rPr lang="da-DK" i="1" smtClean="0"/>
              <a:t>Exercise Pro.3.12</a:t>
            </a:r>
          </a:p>
          <a:p>
            <a:r>
              <a:rPr lang="da-DK" smtClean="0"/>
              <a:t>Maybe another look at RpgV0</a:t>
            </a: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7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</a:t>
            </a:r>
            <a:r>
              <a:rPr lang="da-DK" b="1" smtClean="0"/>
              <a:t>collection-level </a:t>
            </a:r>
            <a:r>
              <a:rPr lang="da-DK" b="1"/>
              <a:t>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33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movieDict = 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movies.ToDictionary(m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m.Title);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7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</a:t>
            </a:r>
            <a:r>
              <a:rPr lang="da-DK" b="1" smtClean="0"/>
              <a:t>collection-level </a:t>
            </a:r>
            <a:r>
              <a:rPr lang="da-DK" b="1"/>
              <a:t>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33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movieDict = 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movies.ToDictionary(m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m.Title);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38200" y="3124201"/>
            <a:ext cx="2076450" cy="3343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</a:t>
            </a:r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1196675" y="3829050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196675" y="4471988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1196675" y="5122068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1196675" y="5736429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7334250" y="3124201"/>
            <a:ext cx="3886200" cy="334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Dictionary</a:t>
            </a:r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9369125" y="3829050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9369125" y="4471988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369125" y="5122068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9369125" y="5736429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7671938" y="3829050"/>
            <a:ext cx="1359500" cy="5238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Title</a:t>
            </a:r>
            <a:endParaRPr lang="da-DK" sz="2400"/>
          </a:p>
        </p:txBody>
      </p:sp>
      <p:sp>
        <p:nvSpPr>
          <p:cNvPr id="19" name="Afrundet rektangel 18"/>
          <p:cNvSpPr/>
          <p:nvPr/>
        </p:nvSpPr>
        <p:spPr>
          <a:xfrm>
            <a:off x="7671938" y="4471988"/>
            <a:ext cx="1359500" cy="5238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Title</a:t>
            </a:r>
            <a:endParaRPr lang="da-DK" sz="2400"/>
          </a:p>
        </p:txBody>
      </p:sp>
      <p:sp>
        <p:nvSpPr>
          <p:cNvPr id="20" name="Afrundet rektangel 19"/>
          <p:cNvSpPr/>
          <p:nvPr/>
        </p:nvSpPr>
        <p:spPr>
          <a:xfrm>
            <a:off x="7671938" y="5122068"/>
            <a:ext cx="1359500" cy="5238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Title</a:t>
            </a:r>
            <a:endParaRPr lang="da-DK" sz="2400"/>
          </a:p>
        </p:txBody>
      </p:sp>
      <p:sp>
        <p:nvSpPr>
          <p:cNvPr id="21" name="Afrundet rektangel 20"/>
          <p:cNvSpPr/>
          <p:nvPr/>
        </p:nvSpPr>
        <p:spPr>
          <a:xfrm>
            <a:off x="7671938" y="5772148"/>
            <a:ext cx="1359500" cy="5238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Title</a:t>
            </a:r>
            <a:endParaRPr lang="da-DK" sz="2400"/>
          </a:p>
        </p:txBody>
      </p:sp>
      <p:sp>
        <p:nvSpPr>
          <p:cNvPr id="22" name="Højrepil 21"/>
          <p:cNvSpPr/>
          <p:nvPr/>
        </p:nvSpPr>
        <p:spPr>
          <a:xfrm>
            <a:off x="4171950" y="4291012"/>
            <a:ext cx="1466850" cy="885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909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</a:t>
            </a:r>
            <a:r>
              <a:rPr lang="da-DK" b="1" smtClean="0"/>
              <a:t>object-level actions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2513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movies)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da-DK" sz="2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.WriteLine(m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b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movies.Select(m =&gt;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.WriteLine(m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movies.ForEach(m =&gt;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.WriteLine(m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movies.ForEach(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.WriteLine);</a:t>
            </a:r>
            <a:endParaRPr lang="da-DK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82" y="22546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82" y="43501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939" y="5235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budstavle 6"/>
          <p:cNvSpPr/>
          <p:nvPr/>
        </p:nvSpPr>
        <p:spPr>
          <a:xfrm>
            <a:off x="8527382" y="3464288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2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</a:t>
            </a:r>
            <a:r>
              <a:rPr lang="da-DK" b="1" smtClean="0"/>
              <a:t>object-level actions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24900" cy="42513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.Select(m =&gt; 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{m.Title}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made in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{m.Year}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.Select(m =&gt; 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{m.Title}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made in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{m.Year}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.ToList()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.ForEach(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756107" y="214031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107" y="395128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sumOfNumbers = numbers.Sum();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963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sumOfNumbers = numbers.Sum();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maxOfNumbers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numbers.Max();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averageOfNumbers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numbers.Average();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productOfNumbers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numbers.Product();</a:t>
            </a: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241632" y="4321538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9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 = 1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product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product * value;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Sum(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sum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sum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 +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sum;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4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Aggregate(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collection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InitialAggregateValue();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collection)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UpdateAggregateValue(result,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24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result;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Aggregate(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collection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	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 smtClean="0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= </a:t>
            </a:r>
            <a:r>
              <a:rPr lang="en-US" sz="18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InitialAggregateValue</a:t>
            </a:r>
            <a:r>
              <a:rPr lang="en-US" sz="18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foreach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collection)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8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UpdateAggregateValue(value, item</a:t>
            </a:r>
            <a:r>
              <a:rPr lang="en-US" sz="18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		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InitialAggregateValue();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UpdateAggregateValue(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value,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6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8"/>
            <a:ext cx="11491784" cy="4331043"/>
          </a:xfrm>
        </p:spPr>
        <p:txBody>
          <a:bodyPr>
            <a:noAutofit/>
          </a:bodyPr>
          <a:lstStyle/>
          <a:p>
            <a:r>
              <a:rPr lang="da-DK" sz="19200" b="1" smtClean="0"/>
              <a:t>LINQ</a:t>
            </a:r>
            <a:endParaRPr lang="da-DK" sz="19200" b="1"/>
          </a:p>
        </p:txBody>
      </p:sp>
    </p:spTree>
    <p:extLst>
      <p:ext uri="{BB962C8B-B14F-4D97-AF65-F5344CB8AC3E}">
        <p14:creationId xmlns:p14="http://schemas.microsoft.com/office/powerpoint/2010/main" val="24336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ProductCalculator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InitialAggregateValue()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UpdateAggregateValue(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* item;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StringConcatenator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InitialAggregateValue()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UpdateAggregateValue(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+ item;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8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StringConcatenator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InitialAggregateValue()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UpdateAggregateValue(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+ item;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hellodarknessmyoldfrie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1000" out="5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61573" y="6499654"/>
            <a:ext cx="144162" cy="1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9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Aggregate(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collection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InitialAggregateValue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collection)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value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UpdateAggregateValue(value, item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90550" y="1825625"/>
            <a:ext cx="1135380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Aggregate(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collection, 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Func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initialValueFunc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da-DK" sz="20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updateValueFunc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initialValueFunc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collection)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value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updateValueFunc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(value, item);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0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{ 21, 8, 14, 45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 =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&gt;.Aggregate(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numbers, 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=&gt; 1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(val, item) =&gt; val * item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$"Product is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{product}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words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"This 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"is 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Sparta</a:t>
            </a:r>
            <a:r>
              <a:rPr lang="en-US" sz="2000" b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concatStr =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&gt;.Aggregate(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words,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=&gt; </a:t>
            </a:r>
            <a:r>
              <a:rPr lang="en-US" sz="2000" b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(val, item) =&gt; val + item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Console.WriteLine(concatStr);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8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21, 8, 14, 45 };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Home-rolled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 method</a:t>
            </a:r>
            <a:endParaRPr lang="da-DK" sz="20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sosA =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&gt;.Aggregate(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=&gt; 0,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(val, item) =&gt; val + (item * item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$"Sum-of-squares is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{sosA}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21, 8, 14, 45 };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LINQ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 method</a:t>
            </a:r>
            <a:endParaRPr lang="da-DK" sz="20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sosB = numbers.Aggregate(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(val, item) =&gt; val + (item * item));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Accumulator function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$"Sum-of-squares is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{sosB}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728" y="260991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9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21, 8, 14, 45 };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LINQ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 method</a:t>
            </a:r>
            <a:endParaRPr lang="da-DK" sz="20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sosC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numbers.Aggregate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0,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Seed </a:t>
            </a:r>
            <a:r>
              <a:rPr lang="en-US" sz="20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val, item) =&gt; val + (item * item));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Accumulator function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$"Sum-of-squares is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sosC}</a:t>
            </a:r>
            <a:r>
              <a:rPr lang="en-US" sz="2000" b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05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8"/>
            <a:ext cx="11491784" cy="4331043"/>
          </a:xfrm>
        </p:spPr>
        <p:txBody>
          <a:bodyPr>
            <a:noAutofit/>
          </a:bodyPr>
          <a:lstStyle/>
          <a:p>
            <a:r>
              <a:rPr lang="da-DK" sz="19200" b="1" smtClean="0"/>
              <a:t>LINQ</a:t>
            </a:r>
            <a:endParaRPr lang="da-DK" sz="19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05464" y="5016843"/>
            <a:ext cx="9144000" cy="562232"/>
          </a:xfrm>
        </p:spPr>
        <p:txBody>
          <a:bodyPr>
            <a:normAutofit/>
          </a:bodyPr>
          <a:lstStyle/>
          <a:p>
            <a:r>
              <a:rPr lang="da-DK" sz="3200" i="1" smtClean="0">
                <a:solidFill>
                  <a:srgbClr val="FF0000"/>
                </a:solidFill>
              </a:rPr>
              <a:t>”…hello Darkness, my old friend…”</a:t>
            </a:r>
            <a:endParaRPr lang="da-DK" sz="3200" i="1">
              <a:solidFill>
                <a:srgbClr val="FF0000"/>
              </a:solidFill>
            </a:endParaRPr>
          </a:p>
        </p:txBody>
      </p:sp>
      <p:pic>
        <p:nvPicPr>
          <p:cNvPr id="6" name="hellodarknessmyoldfrie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1000" out="5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61573" y="6499654"/>
            <a:ext cx="144162" cy="1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21, 8, 14, 45 };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LINQ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 method</a:t>
            </a:r>
            <a:endParaRPr lang="da-DK" sz="20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sosAverage = numbers.Aggregate(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0,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Seed value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(val, item) =&gt; val + (item * item),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Accumulator function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 =&gt; (val * 1.0)/numbers.Count);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Result selector function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$"Sum-of-squares average is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{sosAverage}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Language Integrated 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numbers.Where(i =&gt; i &lt; 15);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205105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numbers.Where(i =&gt; i &lt; 15);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38201" y="4600574"/>
            <a:ext cx="3543300" cy="1373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IEnumerable&lt;int&gt;</a:t>
            </a:r>
            <a:endParaRPr lang="da-DK" sz="3200"/>
          </a:p>
        </p:txBody>
      </p:sp>
      <p:sp>
        <p:nvSpPr>
          <p:cNvPr id="5" name="Afrundet rektangel 4"/>
          <p:cNvSpPr/>
          <p:nvPr/>
        </p:nvSpPr>
        <p:spPr>
          <a:xfrm>
            <a:off x="7115174" y="4600573"/>
            <a:ext cx="3543302" cy="13739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IEnumerable&lt;int&gt;</a:t>
            </a:r>
            <a:endParaRPr lang="da-DK" sz="3200"/>
          </a:p>
        </p:txBody>
      </p:sp>
      <p:sp>
        <p:nvSpPr>
          <p:cNvPr id="6" name="Højrepil 5"/>
          <p:cNvSpPr/>
          <p:nvPr/>
        </p:nvSpPr>
        <p:spPr>
          <a:xfrm>
            <a:off x="4953000" y="4844618"/>
            <a:ext cx="1466850" cy="885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99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73250"/>
            <a:ext cx="11234351" cy="2479675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movies = …;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movies.Select(m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m.DurationInMins);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38201" y="4600574"/>
            <a:ext cx="3543300" cy="1373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IEnumerable&lt;Movie&gt;</a:t>
            </a:r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15174" y="4600573"/>
            <a:ext cx="3543302" cy="13739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IEnumerable&lt;int&gt;</a:t>
            </a:r>
          </a:p>
          <a:p>
            <a:pPr algn="ctr"/>
            <a:r>
              <a:rPr lang="da-DK" sz="3200" smtClean="0"/>
              <a:t>(”slice” of Movie)</a:t>
            </a:r>
            <a:endParaRPr lang="da-DK" sz="3200"/>
          </a:p>
        </p:txBody>
      </p:sp>
      <p:sp>
        <p:nvSpPr>
          <p:cNvPr id="6" name="Højrepil 5"/>
          <p:cNvSpPr/>
          <p:nvPr/>
        </p:nvSpPr>
        <p:spPr>
          <a:xfrm>
            <a:off x="4953000" y="4844618"/>
            <a:ext cx="1466850" cy="885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56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2479675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movies = …;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movies.Select(m =&gt; new {m.Title, m.Year});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38201" y="4600574"/>
            <a:ext cx="3543300" cy="1373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IEnumerable&lt;Movie&gt;</a:t>
            </a:r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15174" y="4600573"/>
            <a:ext cx="3543302" cy="13739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IEnumerable&lt;?&gt;</a:t>
            </a:r>
          </a:p>
          <a:p>
            <a:pPr algn="ctr"/>
            <a:r>
              <a:rPr lang="da-DK" sz="3200" smtClean="0"/>
              <a:t>(”slice” of Movie)</a:t>
            </a:r>
            <a:endParaRPr lang="da-DK" sz="3200"/>
          </a:p>
        </p:txBody>
      </p:sp>
      <p:sp>
        <p:nvSpPr>
          <p:cNvPr id="6" name="Højrepil 5"/>
          <p:cNvSpPr/>
          <p:nvPr/>
        </p:nvSpPr>
        <p:spPr>
          <a:xfrm>
            <a:off x="4953000" y="4844618"/>
            <a:ext cx="1466850" cy="885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8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2517775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movies = …;</a:t>
            </a: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miList = movies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.Select(m =&gt;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m.Title, 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- 1900, 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m.DurationInMins / 60.0))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.ToList();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38201" y="4600574"/>
            <a:ext cx="3543300" cy="1373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IEnumerable&lt;Movie&gt;</a:t>
            </a:r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15173" y="4600573"/>
            <a:ext cx="4124327" cy="13739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IEnumerable&lt;MovieInfo&gt;</a:t>
            </a:r>
          </a:p>
          <a:p>
            <a:pPr algn="ctr"/>
            <a:r>
              <a:rPr lang="da-DK" sz="2800" smtClean="0"/>
              <a:t>(transformation)</a:t>
            </a:r>
          </a:p>
        </p:txBody>
      </p:sp>
      <p:sp>
        <p:nvSpPr>
          <p:cNvPr id="6" name="Højrepil 5"/>
          <p:cNvSpPr/>
          <p:nvPr/>
        </p:nvSpPr>
        <p:spPr>
          <a:xfrm>
            <a:off x="4953000" y="4844618"/>
            <a:ext cx="1466850" cy="885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491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878</Words>
  <Application>Microsoft Office PowerPoint</Application>
  <PresentationFormat>Widescreen</PresentationFormat>
  <Paragraphs>385</Paragraphs>
  <Slides>40</Slides>
  <Notes>0</Notes>
  <HiddenSlides>0</HiddenSlides>
  <MMClips>2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Times New Roman</vt:lpstr>
      <vt:lpstr>Office-tema</vt:lpstr>
      <vt:lpstr>Advanced Software Construction</vt:lpstr>
      <vt:lpstr>ASWC Day 1 - agenda</vt:lpstr>
      <vt:lpstr>LINQ</vt:lpstr>
      <vt:lpstr>LINQ</vt:lpstr>
      <vt:lpstr>LINQ – Language Integrated Query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collection-level transformation</vt:lpstr>
      <vt:lpstr>LINQ – collection-level transformation</vt:lpstr>
      <vt:lpstr>LINQ – collection-level transformation</vt:lpstr>
      <vt:lpstr>LINQ – collection-level transformation</vt:lpstr>
      <vt:lpstr>LINQ – object-level actions</vt:lpstr>
      <vt:lpstr>LINQ – object-level actions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93</cp:revision>
  <dcterms:created xsi:type="dcterms:W3CDTF">2018-12-07T10:20:59Z</dcterms:created>
  <dcterms:modified xsi:type="dcterms:W3CDTF">2019-02-05T20:45:01Z</dcterms:modified>
</cp:coreProperties>
</file>