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39" r:id="rId3"/>
    <p:sldId id="395" r:id="rId4"/>
    <p:sldId id="257" r:id="rId5"/>
    <p:sldId id="396" r:id="rId6"/>
    <p:sldId id="382" r:id="rId7"/>
    <p:sldId id="397" r:id="rId8"/>
    <p:sldId id="398" r:id="rId9"/>
    <p:sldId id="399" r:id="rId10"/>
    <p:sldId id="400" r:id="rId11"/>
    <p:sldId id="402" r:id="rId12"/>
    <p:sldId id="403" r:id="rId13"/>
    <p:sldId id="404" r:id="rId14"/>
    <p:sldId id="405" r:id="rId15"/>
    <p:sldId id="401" r:id="rId16"/>
    <p:sldId id="406" r:id="rId17"/>
    <p:sldId id="407" r:id="rId18"/>
    <p:sldId id="408" r:id="rId19"/>
    <p:sldId id="409" r:id="rId20"/>
    <p:sldId id="436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427" r:id="rId39"/>
    <p:sldId id="428" r:id="rId40"/>
    <p:sldId id="429" r:id="rId41"/>
    <p:sldId id="430" r:id="rId42"/>
    <p:sldId id="431" r:id="rId43"/>
    <p:sldId id="432" r:id="rId44"/>
    <p:sldId id="433" r:id="rId45"/>
    <p:sldId id="434" r:id="rId46"/>
    <p:sldId id="435" r:id="rId4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4" autoAdjust="0"/>
    <p:restoredTop sz="94161" autoAdjust="0"/>
  </p:normalViewPr>
  <p:slideViewPr>
    <p:cSldViewPr snapToGrid="0">
      <p:cViewPr varScale="1">
        <p:scale>
          <a:sx n="154" d="100"/>
          <a:sy n="154" d="100"/>
        </p:scale>
        <p:origin x="6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45E1F-672A-488E-8B7A-DEADDD2FB2E5}" type="datetimeFigureOut">
              <a:rPr lang="da-DK" smtClean="0"/>
              <a:t>19-02-2019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9970F-2349-4EDE-A68B-F2510F1BF54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401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19-02-2019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5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19-02-2019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1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19-02-2019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2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19-02-2019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98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19-02-2019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94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19-02-2019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4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19-02-2019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0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19-02-2019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5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19-02-2019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19-02-2019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0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19-02-2019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3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7E70-C461-477F-BF52-CFCF7D612977}" type="datetimeFigureOut">
              <a:rPr lang="da-DK" smtClean="0"/>
              <a:t>19-02-2019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2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3256006"/>
          </a:xfrm>
        </p:spPr>
        <p:txBody>
          <a:bodyPr>
            <a:noAutofit/>
          </a:bodyPr>
          <a:lstStyle/>
          <a:p>
            <a:r>
              <a:rPr lang="da-DK" sz="9600" b="1" smtClean="0"/>
              <a:t>Advanced Software Construction</a:t>
            </a:r>
            <a:endParaRPr lang="da-DK" sz="96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368114"/>
            <a:ext cx="9144000" cy="1223318"/>
          </a:xfrm>
        </p:spPr>
        <p:txBody>
          <a:bodyPr>
            <a:normAutofit/>
          </a:bodyPr>
          <a:lstStyle/>
          <a:p>
            <a:r>
              <a:rPr lang="da-DK" sz="7200" smtClean="0">
                <a:solidFill>
                  <a:srgbClr val="FF0000"/>
                </a:solidFill>
              </a:rPr>
              <a:t>Day </a:t>
            </a:r>
            <a:r>
              <a:rPr lang="da-DK" sz="7200" smtClean="0">
                <a:solidFill>
                  <a:srgbClr val="FF0000"/>
                </a:solidFill>
              </a:rPr>
              <a:t>3</a:t>
            </a:r>
            <a:endParaRPr lang="da-DK" sz="7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Indexers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483436" cy="4351338"/>
          </a:xfrm>
        </p:spPr>
        <p:txBody>
          <a:bodyPr/>
          <a:lstStyle/>
          <a:p>
            <a:r>
              <a:rPr lang="da-DK" smtClean="0"/>
              <a:t>You can define as many indexers as you want (they must differ on </a:t>
            </a:r>
            <a:r>
              <a:rPr lang="da-DK" u="sng" smtClean="0"/>
              <a:t>type</a:t>
            </a:r>
            <a:r>
              <a:rPr lang="da-DK" smtClean="0"/>
              <a:t> for index).</a:t>
            </a:r>
          </a:p>
          <a:p>
            <a:r>
              <a:rPr lang="da-DK" smtClean="0"/>
              <a:t>Still possible to e.g. do validations in property code</a:t>
            </a:r>
          </a:p>
          <a:p>
            <a:r>
              <a:rPr lang="da-DK" b="1" smtClean="0"/>
              <a:t>NB</a:t>
            </a:r>
            <a:r>
              <a:rPr lang="da-DK" smtClean="0"/>
              <a:t>: Only add indexers if it feels natural to use the object with indexers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589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Implementing the IEnumerable interface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8439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Now we can do this…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listOfStateTypes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da-DK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b="1">
                <a:solidFill>
                  <a:srgbClr val="2B91A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.WriteLine(npcA[state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]);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smtClean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Implementing the IEnumerable interface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8439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NPCStateTypes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listOfStateTypes =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NPCStateTypes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NPC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NPCStateTypes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.aggressive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NPC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NPCStateTypes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.hungry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NPC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NPCStateTypes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.rested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NPC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NPCStateTypes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.fear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NPC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NPCStateTypes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.gullible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listOfStateTypes)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Console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.WriteLine(npcA[state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965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Implementing the IEnumerable interface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8439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NPCStateTypes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stateTypes =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.GetValues(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typeof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NPC.NPCStateTypes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.Cast&lt;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NPC.NPCStateTypes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.ToList();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listOfStateTypes)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Console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.WriteLine(npcA[state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200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Implementing the IEnumerable interface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8439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What we </a:t>
            </a:r>
            <a:r>
              <a:rPr lang="en-US" sz="2400" b="1" u="sng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really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want…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stateTypeEntry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npcA)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Console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.WriteLine(stateTypeEntry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…as compared to…</a:t>
            </a:r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 </a:t>
            </a: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listOfStateTypes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da-DK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>
                <a:solidFill>
                  <a:srgbClr val="2B91A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.WriteLine(npcA[state]);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078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Implementing the IEnumerable interface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666018" cy="4351338"/>
          </a:xfrm>
        </p:spPr>
        <p:txBody>
          <a:bodyPr/>
          <a:lstStyle/>
          <a:p>
            <a:r>
              <a:rPr lang="da-DK" smtClean="0"/>
              <a:t>In order for an object to be ”iteratable” – i.e. used in a </a:t>
            </a:r>
            <a:r>
              <a:rPr lang="da-DK" b="1" smtClean="0"/>
              <a:t>foreach</a:t>
            </a:r>
            <a:r>
              <a:rPr lang="da-DK" smtClean="0"/>
              <a:t>-loop, it must implement </a:t>
            </a:r>
            <a:r>
              <a:rPr lang="da-DK" b="1" smtClean="0"/>
              <a:t>IEnumerable</a:t>
            </a:r>
            <a:r>
              <a:rPr lang="da-DK" smtClean="0"/>
              <a:t>&lt;…&gt;</a:t>
            </a:r>
          </a:p>
          <a:p>
            <a:r>
              <a:rPr lang="da-DK" b="1"/>
              <a:t>IEnumerable</a:t>
            </a:r>
            <a:r>
              <a:rPr lang="da-DK" smtClean="0"/>
              <a:t>&lt;…&gt; is a very small interface: </a:t>
            </a:r>
            <a:r>
              <a:rPr lang="da-DK" u="sng" smtClean="0"/>
              <a:t>one</a:t>
            </a:r>
            <a:r>
              <a:rPr lang="da-DK" smtClean="0"/>
              <a:t> method!</a:t>
            </a:r>
          </a:p>
          <a:p>
            <a:r>
              <a:rPr lang="da-DK" smtClean="0"/>
              <a:t>What should the type parameter in </a:t>
            </a:r>
            <a:r>
              <a:rPr lang="da-DK" b="1" smtClean="0"/>
              <a:t>IEnumerable</a:t>
            </a:r>
            <a:r>
              <a:rPr lang="da-DK" smtClean="0"/>
              <a:t>&lt;…&gt; be set to…?</a:t>
            </a:r>
          </a:p>
          <a:p>
            <a:r>
              <a:rPr lang="da-DK" smtClean="0"/>
              <a:t>From an </a:t>
            </a:r>
            <a:r>
              <a:rPr lang="da-DK" b="1" smtClean="0"/>
              <a:t>NPC</a:t>
            </a:r>
            <a:r>
              <a:rPr lang="da-DK" smtClean="0"/>
              <a:t> object, we wish to ”extract” – and iterate over – all possible state types </a:t>
            </a:r>
            <a:r>
              <a:rPr lang="da-DK" u="sng" smtClean="0"/>
              <a:t>and</a:t>
            </a:r>
            <a:r>
              <a:rPr lang="da-DK" smtClean="0"/>
              <a:t> their current values</a:t>
            </a:r>
          </a:p>
          <a:p>
            <a:r>
              <a:rPr lang="da-DK" smtClean="0"/>
              <a:t>This can be represented by a </a:t>
            </a:r>
            <a:r>
              <a:rPr lang="da-DK" b="1" smtClean="0"/>
              <a:t>Tuple</a:t>
            </a:r>
            <a:r>
              <a:rPr lang="da-DK" smtClean="0"/>
              <a:t> (.NET library class):</a:t>
            </a:r>
          </a:p>
          <a:p>
            <a:r>
              <a:rPr lang="da-DK" b="1" smtClean="0"/>
              <a:t>Tuple&lt;NPCStateTypes, int&gt;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73522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Implementing the IEnumerable interface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551710"/>
            <a:ext cx="10273145" cy="4890654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a-DK" sz="1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 : IEnumerable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Tuple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NPCStateTypes,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…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0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1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07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Implementing the IEnumerable interface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551710"/>
            <a:ext cx="10273145" cy="4890654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a-DK" sz="1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 : IEnumerable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Tuple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NPCStateTypes,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Generated by ReSharper – what…?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2000" b="1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IEnumerator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Tuple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NPCStateTypes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GetEnumerator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2000" b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2000" b="1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yield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2000" b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 b="1" smtClean="0">
              <a:solidFill>
                <a:srgbClr val="2B91A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2B91A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2000" b="1" smtClean="0">
                <a:solidFill>
                  <a:srgbClr val="2B91A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Generated by ReSharper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done</a:t>
            </a:r>
            <a:endParaRPr lang="da-DK" sz="2000" b="1">
              <a:solidFill>
                <a:srgbClr val="2B91A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 b="1" smtClean="0">
                <a:solidFill>
                  <a:srgbClr val="2B91A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IEnumerator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.GetEnumerator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2000" b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 b="1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GetEnumerator();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 b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21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Implementing the IEnumerable interface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551710"/>
            <a:ext cx="10924309" cy="4890654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hat is this…?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IEnumerator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Tuple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NPCStateTypes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GetEnumerator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da-DK" sz="24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2400" b="1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yield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a-DK" sz="24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 b="1" smtClean="0">
              <a:solidFill>
                <a:srgbClr val="2B91A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45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Implementing the IEnumerable interface</a:t>
            </a:r>
            <a:endParaRPr lang="da-DK" b="1"/>
          </a:p>
        </p:txBody>
      </p:sp>
      <p:sp>
        <p:nvSpPr>
          <p:cNvPr id="5" name="Rektangel 4"/>
          <p:cNvSpPr/>
          <p:nvPr/>
        </p:nvSpPr>
        <p:spPr>
          <a:xfrm>
            <a:off x="838200" y="2064328"/>
            <a:ext cx="3629892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>
                <a:latin typeface="Consolas" panose="020B0609020204030204" pitchFamily="49" charset="0"/>
              </a:rPr>
              <a:t>foreach (var v in …)</a:t>
            </a:r>
          </a:p>
          <a:p>
            <a:r>
              <a:rPr lang="da-DK" sz="24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smtClean="0">
                <a:latin typeface="Consolas" panose="020B0609020204030204" pitchFamily="49" charset="0"/>
              </a:rPr>
              <a:t>  …</a:t>
            </a:r>
          </a:p>
          <a:p>
            <a:r>
              <a:rPr lang="da-DK" sz="24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ktangel 5"/>
          <p:cNvSpPr/>
          <p:nvPr/>
        </p:nvSpPr>
        <p:spPr>
          <a:xfrm>
            <a:off x="7432964" y="2064328"/>
            <a:ext cx="3629892" cy="304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>
                <a:latin typeface="Consolas" panose="020B0609020204030204" pitchFamily="49" charset="0"/>
              </a:rPr>
              <a:t>GetEnumerator()</a:t>
            </a:r>
          </a:p>
          <a:p>
            <a:r>
              <a:rPr lang="da-DK" sz="24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smtClean="0">
                <a:latin typeface="Consolas" panose="020B0609020204030204" pitchFamily="49" charset="0"/>
              </a:rPr>
              <a:t>  yield return …;</a:t>
            </a:r>
          </a:p>
          <a:p>
            <a:r>
              <a:rPr lang="da-DK" sz="24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2177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ASWC Day </a:t>
            </a:r>
            <a:r>
              <a:rPr lang="da-DK" b="1" smtClean="0"/>
              <a:t>3 </a:t>
            </a:r>
            <a:r>
              <a:rPr lang="da-DK" b="1" smtClean="0"/>
              <a:t>- agenda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Follow-up on previous exercises (on request</a:t>
            </a:r>
            <a:r>
              <a:rPr lang="da-DK" smtClean="0"/>
              <a:t>)</a:t>
            </a:r>
          </a:p>
          <a:p>
            <a:r>
              <a:rPr lang="da-DK" smtClean="0"/>
              <a:t>New topics</a:t>
            </a:r>
            <a:endParaRPr lang="da-DK" smtClean="0"/>
          </a:p>
          <a:p>
            <a:pPr lvl="1"/>
            <a:r>
              <a:rPr lang="da-DK" smtClean="0"/>
              <a:t>Indexers</a:t>
            </a:r>
          </a:p>
          <a:p>
            <a:pPr lvl="1"/>
            <a:r>
              <a:rPr lang="da-DK" smtClean="0"/>
              <a:t>Implementing the </a:t>
            </a:r>
            <a:r>
              <a:rPr lang="da-DK" b="1" smtClean="0"/>
              <a:t>IEnumerable</a:t>
            </a:r>
            <a:r>
              <a:rPr lang="da-DK" smtClean="0"/>
              <a:t> interface</a:t>
            </a:r>
          </a:p>
          <a:p>
            <a:pPr lvl="1"/>
            <a:r>
              <a:rPr lang="da-DK" smtClean="0"/>
              <a:t>Operator overloading</a:t>
            </a:r>
            <a:endParaRPr lang="da-DK" smtClean="0"/>
          </a:p>
          <a:p>
            <a:r>
              <a:rPr lang="da-DK" smtClean="0"/>
              <a:t>Free-for-all </a:t>
            </a:r>
            <a:r>
              <a:rPr lang="da-DK" smtClean="0"/>
              <a:t>exercise </a:t>
            </a:r>
            <a:r>
              <a:rPr lang="da-DK" smtClean="0"/>
              <a:t>work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376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Implementing the IEnumerable interface</a:t>
            </a:r>
            <a:endParaRPr lang="da-DK" b="1"/>
          </a:p>
        </p:txBody>
      </p:sp>
      <p:sp>
        <p:nvSpPr>
          <p:cNvPr id="5" name="Rektangel 4"/>
          <p:cNvSpPr/>
          <p:nvPr/>
        </p:nvSpPr>
        <p:spPr>
          <a:xfrm>
            <a:off x="838200" y="2064328"/>
            <a:ext cx="3629892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>
                <a:latin typeface="Consolas" panose="020B0609020204030204" pitchFamily="49" charset="0"/>
              </a:rPr>
              <a:t>foreach (var v in …)</a:t>
            </a:r>
          </a:p>
          <a:p>
            <a:r>
              <a:rPr lang="da-DK" sz="24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smtClean="0">
                <a:latin typeface="Consolas" panose="020B0609020204030204" pitchFamily="49" charset="0"/>
              </a:rPr>
              <a:t>  …</a:t>
            </a:r>
          </a:p>
          <a:p>
            <a:r>
              <a:rPr lang="da-DK" sz="24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ktangel 5"/>
          <p:cNvSpPr/>
          <p:nvPr/>
        </p:nvSpPr>
        <p:spPr>
          <a:xfrm>
            <a:off x="7432964" y="2064328"/>
            <a:ext cx="3629892" cy="304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smtClean="0">
                <a:latin typeface="Consolas" panose="020B0609020204030204" pitchFamily="49" charset="0"/>
              </a:rPr>
              <a:t>GetEnumerator()</a:t>
            </a:r>
          </a:p>
          <a:p>
            <a:r>
              <a:rPr lang="da-DK" sz="2400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400" smtClean="0">
                <a:latin typeface="Consolas" panose="020B0609020204030204" pitchFamily="49" charset="0"/>
              </a:rPr>
              <a:t>  yield return …;</a:t>
            </a:r>
          </a:p>
          <a:p>
            <a:r>
              <a:rPr lang="da-DK" sz="240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Lige pilforbindelse 7"/>
          <p:cNvCxnSpPr/>
          <p:nvPr/>
        </p:nvCxnSpPr>
        <p:spPr>
          <a:xfrm flipV="1">
            <a:off x="4613564" y="2327564"/>
            <a:ext cx="2535381" cy="277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pilforbindelse 9"/>
          <p:cNvCxnSpPr/>
          <p:nvPr/>
        </p:nvCxnSpPr>
        <p:spPr>
          <a:xfrm flipH="1">
            <a:off x="4613565" y="2604655"/>
            <a:ext cx="253538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/>
          <p:cNvCxnSpPr/>
          <p:nvPr/>
        </p:nvCxnSpPr>
        <p:spPr>
          <a:xfrm flipV="1">
            <a:off x="4613564" y="2964440"/>
            <a:ext cx="2535381" cy="277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/>
          <p:nvPr/>
        </p:nvCxnSpPr>
        <p:spPr>
          <a:xfrm flipH="1">
            <a:off x="4613565" y="3241531"/>
            <a:ext cx="253538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/>
          <p:nvPr/>
        </p:nvCxnSpPr>
        <p:spPr>
          <a:xfrm flipV="1">
            <a:off x="4613564" y="3615172"/>
            <a:ext cx="2535381" cy="277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>
            <a:off x="4613565" y="3892263"/>
            <a:ext cx="253538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pilforbindelse 18"/>
          <p:cNvCxnSpPr/>
          <p:nvPr/>
        </p:nvCxnSpPr>
        <p:spPr>
          <a:xfrm flipV="1">
            <a:off x="4613564" y="4265904"/>
            <a:ext cx="2535381" cy="277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/>
          <p:cNvCxnSpPr/>
          <p:nvPr/>
        </p:nvCxnSpPr>
        <p:spPr>
          <a:xfrm flipH="1">
            <a:off x="4613565" y="4542995"/>
            <a:ext cx="253538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743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Implementing the IEnumerable interface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551710"/>
            <a:ext cx="10924309" cy="4890654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IEnumerator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Tuple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NPCStateTypes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GetEnumerator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da-DK" sz="24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yield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Tuple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NPCStateTypes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&gt;(...,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yield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Tuple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NPCStateTypes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&gt;(...,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...);</a:t>
            </a:r>
            <a:endParaRPr lang="da-DK" sz="24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yield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Tuple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NPCStateTypes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&gt;(..., ...);</a:t>
            </a:r>
            <a:endParaRPr lang="da-DK" sz="24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 b="1" smtClean="0">
              <a:solidFill>
                <a:srgbClr val="2B91A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59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Implementing the IEnumerable interface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551710"/>
            <a:ext cx="11229109" cy="4890654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IEnumerator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Tuple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NPCStateTypes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GetEnumerator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da-DK" sz="24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keyValuePair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NPCStateTypes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stateType = keyValuePair.Key;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 = keyValuePair.Value;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yield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Tuple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NPCStateTypes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&gt;(stateType, val);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 b="1" smtClean="0">
              <a:solidFill>
                <a:srgbClr val="2B91A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75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Implementing the IEnumerable interface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551710"/>
            <a:ext cx="11229109" cy="4890654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entry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npcA)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{entry.Item1}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-&gt;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{entry.Item2}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 b="1" smtClean="0">
              <a:solidFill>
                <a:srgbClr val="2B91A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27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Implementing the IEnumerable interface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483436" cy="4351338"/>
          </a:xfrm>
        </p:spPr>
        <p:txBody>
          <a:bodyPr/>
          <a:lstStyle/>
          <a:p>
            <a:r>
              <a:rPr lang="da-DK" smtClean="0"/>
              <a:t>We can now decouple the type of items actually stored inside an object, from the type of objects being ”extracted” by the </a:t>
            </a:r>
            <a:r>
              <a:rPr lang="da-DK" b="1" smtClean="0"/>
              <a:t>GetEnumerator</a:t>
            </a:r>
            <a:r>
              <a:rPr lang="da-DK" smtClean="0"/>
              <a:t> implementation</a:t>
            </a:r>
          </a:p>
          <a:p>
            <a:r>
              <a:rPr lang="da-DK" smtClean="0"/>
              <a:t>The items could even be calculated!</a:t>
            </a:r>
          </a:p>
          <a:p>
            <a:r>
              <a:rPr lang="da-DK" b="1" smtClean="0"/>
              <a:t>NB</a:t>
            </a:r>
            <a:r>
              <a:rPr lang="da-DK" smtClean="0"/>
              <a:t>: Only implement </a:t>
            </a:r>
            <a:r>
              <a:rPr lang="da-DK" b="1" smtClean="0"/>
              <a:t>IEnumerable</a:t>
            </a:r>
            <a:r>
              <a:rPr lang="da-DK" smtClean="0"/>
              <a:t> if it feels natural to use the object directly in a </a:t>
            </a:r>
            <a:r>
              <a:rPr lang="da-DK" b="1" smtClean="0"/>
              <a:t>foreach</a:t>
            </a:r>
            <a:r>
              <a:rPr lang="da-DK" smtClean="0"/>
              <a:t>-loop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474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Operator overloading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483436" cy="4351338"/>
          </a:xfrm>
        </p:spPr>
        <p:txBody>
          <a:bodyPr/>
          <a:lstStyle/>
          <a:p>
            <a:r>
              <a:rPr lang="da-DK" smtClean="0"/>
              <a:t>For some types, operations like +, &lt;= and == makes sense</a:t>
            </a:r>
          </a:p>
          <a:p>
            <a:r>
              <a:rPr lang="da-DK" smtClean="0"/>
              <a:t>For others, definitely not!</a:t>
            </a:r>
          </a:p>
          <a:p>
            <a:r>
              <a:rPr lang="da-DK" smtClean="0"/>
              <a:t>For others still, perhaps…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171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Operator overloading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2469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This we know…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smtClean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17;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 = 25;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= a +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Operator overloading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2469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This we also know…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smtClean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 = 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"Per "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lastName = 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"Laursen"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fullname = firstName + lastName;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958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Operator overloading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2469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This does (probably) not make sense…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smtClean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carA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"AB 123"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50000);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carB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"CD 345"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80000);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carC = carA + carB; </a:t>
            </a: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NB: Not valid code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72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Operator overloading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246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Hours {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Minutes {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Time(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hours,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minutes)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Hours = hours;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Minutes = minutes;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ToString()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$"The time is 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{Hours}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{Minutes}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200" b="1" smtClean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12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Indexers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What is an ”index”?</a:t>
            </a:r>
          </a:p>
          <a:p>
            <a:r>
              <a:rPr lang="da-DK" smtClean="0"/>
              <a:t>A way to refer to a specific element in a collection</a:t>
            </a:r>
          </a:p>
          <a:p>
            <a:r>
              <a:rPr lang="da-DK" b="1" smtClean="0"/>
              <a:t>List</a:t>
            </a:r>
            <a:r>
              <a:rPr lang="da-DK" smtClean="0"/>
              <a:t>: integer value; specific position in collection</a:t>
            </a:r>
          </a:p>
          <a:p>
            <a:r>
              <a:rPr lang="da-DK" b="1" smtClean="0"/>
              <a:t>Dictionay</a:t>
            </a:r>
            <a:r>
              <a:rPr lang="da-DK" smtClean="0"/>
              <a:t>: value of ”key” type; will point out a specific ”value”</a:t>
            </a:r>
          </a:p>
          <a:p>
            <a:r>
              <a:rPr lang="da-DK" smtClean="0"/>
              <a:t>In both cases, we can use []-based syntax:</a:t>
            </a:r>
          </a:p>
          <a:p>
            <a:r>
              <a:rPr lang="da-DK" b="1" smtClean="0"/>
              <a:t>val = obj[index];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41645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Operator overloading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2469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This could make sense…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smtClean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timeA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(2, 25);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timeB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45);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timeC = timeA + timeB; </a:t>
            </a: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NB: Not valid code (yet...)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404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Operator overloading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2469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General operator overload syntax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endParaRPr lang="en-US" sz="1400" b="1" smtClean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i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operatorGoesHere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opA,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TB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opB)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Example: overload of + for Time class</a:t>
            </a:r>
            <a:endParaRPr lang="en-US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endParaRPr lang="en-US" sz="1400" b="1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+(</a:t>
            </a:r>
            <a:r>
              <a:rPr lang="en-US" sz="1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tA,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tB)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totalMin = (tA.Hours * 60 + tA.Minutes)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tB.Hours * 60 +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tB.Minutes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(totalMin / 60, totalMin %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60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159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Operator overloading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2469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This makes sense now…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smtClean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timeA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(2, 25);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timeB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45);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timeC = timeA +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timeB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timeD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timeC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timeB +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timeA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909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Operator overloading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2469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Example: overload of + for Time class</a:t>
            </a:r>
            <a:endParaRPr lang="en-US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endParaRPr lang="en-US" sz="1400" b="1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+(</a:t>
            </a:r>
            <a:r>
              <a:rPr lang="en-US" sz="1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tA,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tB)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totalMin = (tA.Hours * 60 + tA.Minutes)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tB.Hours * 60 +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tB.Minutes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(totalMin / 60, totalMin %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60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Example: overload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of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 Time class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endParaRPr lang="en-US" sz="1400" b="1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*(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val,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t)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totalMin = (t.Hours * 60 + t.Minutes) * val;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(totalMin / 60, totalMin %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60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98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Operator overloading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2469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This makes sense now…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smtClean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timeA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(2, 25);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timeB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45);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timeC = timeA +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timeB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timeD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timeC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timeB +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timeA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indent="0">
              <a:spcBef>
                <a:spcPts val="0"/>
              </a:spcBef>
              <a:buNone/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timeMult3A = 3 * timeA; </a:t>
            </a: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OK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timeMultA3 = timeA * 3; </a:t>
            </a: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Error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430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Operator overloading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2469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Example: overload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of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 Time class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endParaRPr lang="en-US" sz="1400" b="1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*(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val,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t)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totalMin = (t.Hours * 60 + t.Minutes) * val;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(totalMin / 60, totalMin %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60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*(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t,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val)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 * t;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184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Operator overloading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2469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We can also overload comparison operators</a:t>
            </a:r>
            <a:endParaRPr lang="en-US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endParaRPr lang="en-US" sz="1400" b="1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&gt;=(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tA,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tB)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(tA.Length &gt;= tB.Length);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&lt;=(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tA,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tB)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tA.Length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tB.Length);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Length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Hours * 60 + Minutes; 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247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Operator overloading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901473" cy="4351338"/>
          </a:xfrm>
        </p:spPr>
        <p:txBody>
          <a:bodyPr/>
          <a:lstStyle/>
          <a:p>
            <a:r>
              <a:rPr lang="da-DK" smtClean="0"/>
              <a:t>Comparing for equality is a bit tricky…</a:t>
            </a:r>
          </a:p>
          <a:p>
            <a:r>
              <a:rPr lang="da-DK" smtClean="0"/>
              <a:t>What does it </a:t>
            </a:r>
            <a:r>
              <a:rPr lang="da-DK" u="sng" smtClean="0"/>
              <a:t>mean</a:t>
            </a:r>
            <a:r>
              <a:rPr lang="da-DK" smtClean="0"/>
              <a:t> that two objects are ”equal”…?</a:t>
            </a:r>
          </a:p>
          <a:p>
            <a:r>
              <a:rPr lang="da-DK"/>
              <a:t>V</a:t>
            </a:r>
            <a:r>
              <a:rPr lang="da-DK" smtClean="0"/>
              <a:t>ariables </a:t>
            </a:r>
            <a:r>
              <a:rPr lang="da-DK" b="1" smtClean="0"/>
              <a:t>a </a:t>
            </a:r>
            <a:r>
              <a:rPr lang="da-DK" smtClean="0"/>
              <a:t>and </a:t>
            </a:r>
            <a:r>
              <a:rPr lang="da-DK" b="1" smtClean="0"/>
              <a:t>b</a:t>
            </a:r>
            <a:r>
              <a:rPr lang="da-DK" smtClean="0"/>
              <a:t> refer to objects of the same type; when are they ”equal”?</a:t>
            </a:r>
          </a:p>
          <a:p>
            <a:pPr lvl="1"/>
            <a:r>
              <a:rPr lang="da-DK" smtClean="0"/>
              <a:t>Objects are distinct, but contain </a:t>
            </a:r>
            <a:r>
              <a:rPr lang="da-DK" u="sng" smtClean="0"/>
              <a:t>identical values</a:t>
            </a:r>
            <a:r>
              <a:rPr lang="da-DK" smtClean="0"/>
              <a:t>?</a:t>
            </a:r>
          </a:p>
          <a:p>
            <a:pPr lvl="1"/>
            <a:r>
              <a:rPr lang="da-DK" b="1" smtClean="0"/>
              <a:t>a</a:t>
            </a:r>
            <a:r>
              <a:rPr lang="da-DK" smtClean="0"/>
              <a:t> and </a:t>
            </a:r>
            <a:r>
              <a:rPr lang="da-DK" b="1" smtClean="0"/>
              <a:t>b</a:t>
            </a:r>
            <a:r>
              <a:rPr lang="da-DK" smtClean="0"/>
              <a:t> refer so </a:t>
            </a:r>
            <a:r>
              <a:rPr lang="da-DK" u="sng" smtClean="0"/>
              <a:t>same object</a:t>
            </a:r>
            <a:r>
              <a:rPr lang="da-DK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549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Operator overloading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2469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This will print out FALSE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tX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(3, 45);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tY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(3, 45);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$"tX == tY is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{tX ==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2400" b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This will print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tX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(3, 45);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tY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tX;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$"tX == tY is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{tX == tY}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3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Operator overloading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2469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Overload of == and !=</a:t>
            </a:r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endParaRPr lang="en-US" sz="2400" b="1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==(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tA,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tB)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(tA.Length == tB.Length);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!=(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tA,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tB)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!(tA == tB);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6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Indexers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2469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This we know…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smtClean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names =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…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.WriteLine(names[3]);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ages =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.WriteLine(ages[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"Allan"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2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Operator overloading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2469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Now this will print out TRUE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tX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(3, 45);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tY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(3, 45);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$"tX == tY is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{tX ==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2400" b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This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will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(still) print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tX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(3, 45);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tY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tX;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$"tX == tY is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{tX == tY}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31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Operator overloading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2469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tX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(3, 45);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tY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(3,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45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TRUE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$"tX == tY is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{tX ==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2400" b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$"tX Equals tY is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{tX.</a:t>
            </a:r>
            <a:r>
              <a:rPr lang="en-US" sz="24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Equals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(tY)}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800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Operator overloading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901473" cy="4351338"/>
          </a:xfrm>
        </p:spPr>
        <p:txBody>
          <a:bodyPr/>
          <a:lstStyle/>
          <a:p>
            <a:r>
              <a:rPr lang="da-DK" smtClean="0"/>
              <a:t>Good programming practice: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First override </a:t>
            </a:r>
            <a:r>
              <a:rPr lang="en-US" b="1"/>
              <a:t>Equals</a:t>
            </a:r>
            <a:r>
              <a:rPr lang="en-US"/>
              <a:t> appropriately</a:t>
            </a:r>
            <a:endParaRPr lang="da-DK"/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As a consequence of overriding </a:t>
            </a:r>
            <a:r>
              <a:rPr lang="en-US" b="1"/>
              <a:t>Equals</a:t>
            </a:r>
            <a:r>
              <a:rPr lang="en-US"/>
              <a:t>, we must also override the method </a:t>
            </a:r>
            <a:r>
              <a:rPr lang="en-US" b="1"/>
              <a:t>GetHashCode</a:t>
            </a:r>
            <a:r>
              <a:rPr lang="en-US"/>
              <a:t> from </a:t>
            </a:r>
            <a:r>
              <a:rPr lang="en-US" b="1"/>
              <a:t>Object</a:t>
            </a:r>
            <a:r>
              <a:rPr lang="en-US"/>
              <a:t>.</a:t>
            </a:r>
            <a:endParaRPr lang="da-DK"/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Now override </a:t>
            </a:r>
            <a:r>
              <a:rPr lang="en-US" b="1"/>
              <a:t>== </a:t>
            </a:r>
            <a:r>
              <a:rPr lang="en-US"/>
              <a:t>and </a:t>
            </a:r>
            <a:r>
              <a:rPr lang="en-US" b="1"/>
              <a:t>!=</a:t>
            </a:r>
            <a:r>
              <a:rPr lang="en-US"/>
              <a:t> by using </a:t>
            </a:r>
            <a:r>
              <a:rPr lang="en-US" b="1"/>
              <a:t>Equals</a:t>
            </a:r>
            <a:r>
              <a:rPr lang="en-US"/>
              <a:t>.</a:t>
            </a:r>
            <a:endParaRPr lang="da-DK"/>
          </a:p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5771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Operator overloading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2469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Step #1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endParaRPr lang="en-US" sz="1800" b="1" smtClean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Equals(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other)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Common practice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(other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(other.GetType() != GetType())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8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// Specific for Time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tOther = (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)other;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tOther.Length == Length;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9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Operator overloading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2469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Step #1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endParaRPr lang="en-US" sz="1600" b="1" smtClean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Equals(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other)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Common practice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(other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(other.GetType() != GetType())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// Specific for Time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tOther = (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)other;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tOther.Length == Length;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Step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#2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(thanks, ReSharper…)</a:t>
            </a:r>
            <a:endParaRPr lang="en-US" sz="1600" b="1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GetHashCode()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unchecked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(Hours * 397) ^ Minutes; 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11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Operator overloading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960692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Step #3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endParaRPr lang="en-US" sz="2000" b="1" smtClean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==(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tA,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tB)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tA?.Equals(tB) ?? (tB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938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Operator overloading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960692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Step #3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endParaRPr lang="en-US" sz="2000" b="1" smtClean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==(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tA,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tB)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tA?.Equals(tB) ?? (tB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974531" y="3885854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906244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812841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50292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</a:t>
                      </a:r>
                      <a:endParaRPr lang="da-DK" sz="2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tB</a:t>
                      </a:r>
                      <a:endParaRPr lang="da-DK" sz="2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returns</a:t>
                      </a:r>
                      <a:endParaRPr lang="da-DK" sz="24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1412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(right-hand side of </a:t>
                      </a: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??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6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(right-hand side of </a:t>
                      </a: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??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008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(first check in </a:t>
                      </a: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Equals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254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what </a:t>
                      </a: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Equals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returns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3810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195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Indexers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What if we have…</a:t>
            </a:r>
          </a:p>
          <a:p>
            <a:pPr lvl="1"/>
            <a:r>
              <a:rPr lang="da-DK" smtClean="0"/>
              <a:t>…an object that has a collection-like nature</a:t>
            </a:r>
          </a:p>
          <a:p>
            <a:pPr lvl="1"/>
            <a:r>
              <a:rPr lang="da-DK" smtClean="0"/>
              <a:t>…a desire to be able to retrieve the items stored in the object</a:t>
            </a:r>
          </a:p>
          <a:p>
            <a:pPr lvl="1"/>
            <a:r>
              <a:rPr lang="da-DK" smtClean="0"/>
              <a:t>…a desire to </a:t>
            </a:r>
            <a:r>
              <a:rPr lang="da-DK" u="sng" smtClean="0"/>
              <a:t>not</a:t>
            </a:r>
            <a:r>
              <a:rPr lang="da-DK" smtClean="0"/>
              <a:t> expose the internal representation of the collection</a:t>
            </a:r>
          </a:p>
          <a:p>
            <a:r>
              <a:rPr lang="da-DK" smtClean="0"/>
              <a:t>One solution could be to add </a:t>
            </a:r>
            <a:r>
              <a:rPr lang="da-DK" b="1" smtClean="0"/>
              <a:t>indexers</a:t>
            </a:r>
            <a:r>
              <a:rPr lang="da-DK" smtClean="0"/>
              <a:t> to the class!</a:t>
            </a:r>
          </a:p>
          <a:p>
            <a:r>
              <a:rPr lang="da-DK" smtClean="0"/>
              <a:t>Wtih indexers, we can use the []-based syntax directly on the object.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332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Indexers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551710"/>
            <a:ext cx="5936673" cy="4890654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a-DK" sz="1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</a:t>
            </a:r>
            <a:endParaRPr lang="da-DK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NPCStateTypes</a:t>
            </a:r>
            <a:endParaRPr lang="da-DK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hungry, rested, aggressive, fear, gullible</a:t>
            </a:r>
            <a:endParaRPr lang="da-DK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NPCStateTypes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State;</a:t>
            </a:r>
            <a:endParaRPr lang="da-DK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NPC()</a:t>
            </a:r>
            <a:endParaRPr lang="da-DK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 =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NPCStateTypes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da-DK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SetDefaultValues();</a:t>
            </a:r>
            <a:endParaRPr lang="da-DK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SetStateValue(</a:t>
            </a:r>
            <a:r>
              <a:rPr lang="en-US" sz="12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NPCStateTypes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stateType,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value)</a:t>
            </a:r>
            <a:endParaRPr lang="da-DK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State[stateType] = value;</a:t>
            </a:r>
            <a:endParaRPr lang="da-DK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GetStateValue(</a:t>
            </a:r>
            <a:r>
              <a:rPr lang="en-US" sz="12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NPCStateTypes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stateType)</a:t>
            </a:r>
            <a:endParaRPr lang="da-DK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State[stateType];</a:t>
            </a:r>
            <a:endParaRPr lang="da-DK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SetDefaultValues() { … }</a:t>
            </a:r>
            <a:endParaRPr lang="da-DK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10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1000" b="1">
              <a:solidFill>
                <a:srgbClr val="FF0000"/>
              </a:solidFill>
            </a:endParaRP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56248"/>
              </p:ext>
            </p:extLst>
          </p:nvPr>
        </p:nvGraphicFramePr>
        <p:xfrm>
          <a:off x="7968672" y="1983870"/>
          <a:ext cx="3385128" cy="3627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2564">
                  <a:extLst>
                    <a:ext uri="{9D8B030D-6E8A-4147-A177-3AD203B41FA5}">
                      <a16:colId xmlns:a16="http://schemas.microsoft.com/office/drawing/2014/main" val="956149812"/>
                    </a:ext>
                  </a:extLst>
                </a:gridCol>
                <a:gridCol w="1692564">
                  <a:extLst>
                    <a:ext uri="{9D8B030D-6E8A-4147-A177-3AD203B41FA5}">
                      <a16:colId xmlns:a16="http://schemas.microsoft.com/office/drawing/2014/main" val="1701907733"/>
                    </a:ext>
                  </a:extLst>
                </a:gridCol>
              </a:tblGrid>
              <a:tr h="725444">
                <a:tc>
                  <a:txBody>
                    <a:bodyPr/>
                    <a:lstStyle/>
                    <a:p>
                      <a:pPr algn="ctr"/>
                      <a:r>
                        <a:rPr lang="da-DK" sz="2400" i="1" smtClean="0">
                          <a:solidFill>
                            <a:schemeClr val="tx1"/>
                          </a:solidFill>
                        </a:rPr>
                        <a:t>hungry</a:t>
                      </a:r>
                      <a:endParaRPr lang="da-DK" sz="2400" i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da-DK" sz="2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580201"/>
                  </a:ext>
                </a:extLst>
              </a:tr>
              <a:tr h="725444">
                <a:tc>
                  <a:txBody>
                    <a:bodyPr/>
                    <a:lstStyle/>
                    <a:p>
                      <a:pPr algn="ctr"/>
                      <a:r>
                        <a:rPr lang="da-DK" sz="2400" i="1" smtClean="0">
                          <a:solidFill>
                            <a:schemeClr val="tx1"/>
                          </a:solidFill>
                        </a:rPr>
                        <a:t>rested</a:t>
                      </a:r>
                      <a:endParaRPr lang="da-DK" sz="2400" i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da-DK" sz="2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368211"/>
                  </a:ext>
                </a:extLst>
              </a:tr>
              <a:tr h="725444">
                <a:tc>
                  <a:txBody>
                    <a:bodyPr/>
                    <a:lstStyle/>
                    <a:p>
                      <a:pPr algn="ctr"/>
                      <a:r>
                        <a:rPr lang="da-DK" sz="2400" i="1" smtClean="0">
                          <a:solidFill>
                            <a:schemeClr val="tx1"/>
                          </a:solidFill>
                        </a:rPr>
                        <a:t>aggressive</a:t>
                      </a:r>
                      <a:endParaRPr lang="da-DK" sz="2400" i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da-DK" sz="2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724151"/>
                  </a:ext>
                </a:extLst>
              </a:tr>
              <a:tr h="725444">
                <a:tc>
                  <a:txBody>
                    <a:bodyPr/>
                    <a:lstStyle/>
                    <a:p>
                      <a:pPr algn="ctr"/>
                      <a:r>
                        <a:rPr lang="da-DK" sz="2400" i="1" smtClean="0">
                          <a:solidFill>
                            <a:schemeClr val="tx1"/>
                          </a:solidFill>
                        </a:rPr>
                        <a:t>fear</a:t>
                      </a:r>
                      <a:endParaRPr lang="da-DK" sz="2400" i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da-DK" sz="2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868408"/>
                  </a:ext>
                </a:extLst>
              </a:tr>
              <a:tr h="725444">
                <a:tc>
                  <a:txBody>
                    <a:bodyPr/>
                    <a:lstStyle/>
                    <a:p>
                      <a:pPr algn="ctr"/>
                      <a:r>
                        <a:rPr lang="da-DK" sz="2400" i="1" smtClean="0">
                          <a:solidFill>
                            <a:schemeClr val="tx1"/>
                          </a:solidFill>
                        </a:rPr>
                        <a:t>gullible</a:t>
                      </a:r>
                      <a:endParaRPr lang="da-DK" sz="2400" i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da-DK" sz="2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840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39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Indexers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518621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This we want…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smtClean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npcA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npcA[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NPCStateTypes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.aggressive]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12;</a:t>
            </a:r>
            <a:endParaRPr lang="da-DK" sz="24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npcA[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NPCStateTypes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.hungry] = 3;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.WriteLine(npcA[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NPCStateTypes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.aggressive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]);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983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Indexers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518621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Just add this to NPC class definition…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smtClean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NPCStateTypes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stateType]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State[stateType]; 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set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State[stateType] = value; 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724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Indexers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8439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Just add this to NPC class definition…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smtClean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NPCStateTypes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stateType]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8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8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State[stateType]; 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set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State[stateType] = value; 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…essentially a generalization of standard property</a:t>
            </a:r>
            <a:endParaRPr lang="en-US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Hungry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State[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NPCStateTypes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.hungry]; 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State[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NPCStateTypes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.hungry] = value; 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610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3608</TotalTime>
  <Words>1533</Words>
  <Application>Microsoft Office PowerPoint</Application>
  <PresentationFormat>Widescreen</PresentationFormat>
  <Paragraphs>508</Paragraphs>
  <Slides>46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Times New Roman</vt:lpstr>
      <vt:lpstr>Office-tema</vt:lpstr>
      <vt:lpstr>Advanced Software Construction</vt:lpstr>
      <vt:lpstr>ASWC Day 3 - agenda</vt:lpstr>
      <vt:lpstr>Indexers</vt:lpstr>
      <vt:lpstr>Indexers</vt:lpstr>
      <vt:lpstr>Indexers</vt:lpstr>
      <vt:lpstr>Indexers</vt:lpstr>
      <vt:lpstr>Indexers</vt:lpstr>
      <vt:lpstr>Indexers</vt:lpstr>
      <vt:lpstr>Indexers</vt:lpstr>
      <vt:lpstr>Indexers</vt:lpstr>
      <vt:lpstr>Implementing the IEnumerable interface</vt:lpstr>
      <vt:lpstr>Implementing the IEnumerable interface</vt:lpstr>
      <vt:lpstr>Implementing the IEnumerable interface</vt:lpstr>
      <vt:lpstr>Implementing the IEnumerable interface</vt:lpstr>
      <vt:lpstr>Implementing the IEnumerable interface</vt:lpstr>
      <vt:lpstr>Implementing the IEnumerable interface</vt:lpstr>
      <vt:lpstr>Implementing the IEnumerable interface</vt:lpstr>
      <vt:lpstr>Implementing the IEnumerable interface</vt:lpstr>
      <vt:lpstr>Implementing the IEnumerable interface</vt:lpstr>
      <vt:lpstr>Implementing the IEnumerable interface</vt:lpstr>
      <vt:lpstr>Implementing the IEnumerable interface</vt:lpstr>
      <vt:lpstr>Implementing the IEnumerable interface</vt:lpstr>
      <vt:lpstr>Implementing the IEnumerable interface</vt:lpstr>
      <vt:lpstr>Implementing the IEnumerable interface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Construction</dc:title>
  <dc:creator>Per Laursen</dc:creator>
  <cp:lastModifiedBy>Per Laursen</cp:lastModifiedBy>
  <cp:revision>133</cp:revision>
  <dcterms:created xsi:type="dcterms:W3CDTF">2018-12-07T10:20:59Z</dcterms:created>
  <dcterms:modified xsi:type="dcterms:W3CDTF">2019-02-19T16:46:58Z</dcterms:modified>
</cp:coreProperties>
</file>