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60" r:id="rId3"/>
    <p:sldId id="561" r:id="rId4"/>
    <p:sldId id="624" r:id="rId5"/>
    <p:sldId id="562" r:id="rId6"/>
    <p:sldId id="563" r:id="rId7"/>
    <p:sldId id="564" r:id="rId8"/>
    <p:sldId id="571" r:id="rId9"/>
    <p:sldId id="565" r:id="rId10"/>
    <p:sldId id="621" r:id="rId11"/>
    <p:sldId id="566" r:id="rId12"/>
    <p:sldId id="567" r:id="rId13"/>
    <p:sldId id="569" r:id="rId14"/>
    <p:sldId id="648" r:id="rId15"/>
    <p:sldId id="570" r:id="rId16"/>
    <p:sldId id="489" r:id="rId17"/>
    <p:sldId id="491" r:id="rId18"/>
    <p:sldId id="626" r:id="rId19"/>
    <p:sldId id="647" r:id="rId20"/>
    <p:sldId id="627" r:id="rId21"/>
    <p:sldId id="628" r:id="rId22"/>
    <p:sldId id="629" r:id="rId23"/>
    <p:sldId id="630" r:id="rId24"/>
    <p:sldId id="649" r:id="rId25"/>
    <p:sldId id="650" r:id="rId26"/>
    <p:sldId id="651" r:id="rId27"/>
    <p:sldId id="631" r:id="rId28"/>
    <p:sldId id="637" r:id="rId29"/>
    <p:sldId id="652" r:id="rId30"/>
    <p:sldId id="639" r:id="rId31"/>
    <p:sldId id="640" r:id="rId32"/>
    <p:sldId id="641" r:id="rId33"/>
    <p:sldId id="653" r:id="rId34"/>
    <p:sldId id="646" r:id="rId35"/>
    <p:sldId id="645" r:id="rId36"/>
    <p:sldId id="711" r:id="rId37"/>
    <p:sldId id="707" r:id="rId38"/>
    <p:sldId id="654" r:id="rId39"/>
    <p:sldId id="655" r:id="rId40"/>
    <p:sldId id="656" r:id="rId41"/>
    <p:sldId id="708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709" r:id="rId50"/>
    <p:sldId id="664" r:id="rId51"/>
    <p:sldId id="665" r:id="rId52"/>
    <p:sldId id="666" r:id="rId53"/>
    <p:sldId id="667" r:id="rId54"/>
    <p:sldId id="668" r:id="rId55"/>
    <p:sldId id="669" r:id="rId56"/>
    <p:sldId id="670" r:id="rId57"/>
    <p:sldId id="671" r:id="rId58"/>
    <p:sldId id="672" r:id="rId59"/>
    <p:sldId id="673" r:id="rId60"/>
    <p:sldId id="674" r:id="rId61"/>
    <p:sldId id="675" r:id="rId62"/>
    <p:sldId id="676" r:id="rId63"/>
    <p:sldId id="677" r:id="rId64"/>
    <p:sldId id="678" r:id="rId65"/>
    <p:sldId id="679" r:id="rId66"/>
    <p:sldId id="680" r:id="rId67"/>
    <p:sldId id="681" r:id="rId68"/>
    <p:sldId id="682" r:id="rId69"/>
    <p:sldId id="683" r:id="rId70"/>
    <p:sldId id="684" r:id="rId71"/>
    <p:sldId id="685" r:id="rId72"/>
    <p:sldId id="686" r:id="rId73"/>
    <p:sldId id="687" r:id="rId74"/>
    <p:sldId id="710" r:id="rId75"/>
    <p:sldId id="688" r:id="rId76"/>
    <p:sldId id="689" r:id="rId77"/>
    <p:sldId id="690" r:id="rId78"/>
    <p:sldId id="691" r:id="rId79"/>
    <p:sldId id="692" r:id="rId80"/>
    <p:sldId id="693" r:id="rId81"/>
    <p:sldId id="694" r:id="rId82"/>
    <p:sldId id="695" r:id="rId83"/>
    <p:sldId id="696" r:id="rId84"/>
    <p:sldId id="697" r:id="rId85"/>
    <p:sldId id="698" r:id="rId86"/>
    <p:sldId id="701" r:id="rId87"/>
    <p:sldId id="702" r:id="rId88"/>
    <p:sldId id="703" r:id="rId89"/>
    <p:sldId id="704" r:id="rId90"/>
    <p:sldId id="705" r:id="rId91"/>
    <p:sldId id="706" r:id="rId92"/>
    <p:sldId id="724" r:id="rId93"/>
    <p:sldId id="712" r:id="rId94"/>
    <p:sldId id="714" r:id="rId95"/>
    <p:sldId id="715" r:id="rId96"/>
    <p:sldId id="716" r:id="rId97"/>
    <p:sldId id="625" r:id="rId98"/>
    <p:sldId id="720" r:id="rId99"/>
    <p:sldId id="717" r:id="rId100"/>
    <p:sldId id="494" r:id="rId101"/>
    <p:sldId id="721" r:id="rId102"/>
    <p:sldId id="718" r:id="rId103"/>
    <p:sldId id="499" r:id="rId104"/>
    <p:sldId id="722" r:id="rId105"/>
    <p:sldId id="719" r:id="rId106"/>
    <p:sldId id="500" r:id="rId107"/>
    <p:sldId id="723" r:id="rId10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Zero Errors</a:t>
          </a:r>
          <a:endParaRPr lang="da-DK" sz="2800">
            <a:solidFill>
              <a:srgbClr val="FFFF00"/>
            </a:solidFill>
          </a:endParaRP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reuse</a:t>
          </a:r>
          <a:endParaRPr lang="da-DK">
            <a:solidFill>
              <a:srgbClr val="FFFF00"/>
            </a:solidFill>
          </a:endParaRP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 smtClean="0">
              <a:solidFill>
                <a:srgbClr val="FFFF00"/>
              </a:solidFill>
            </a:rPr>
            <a:t>Secure</a:t>
          </a:r>
          <a:endParaRPr lang="da-DK" sz="2800">
            <a:solidFill>
              <a:srgbClr val="FFFF00"/>
            </a:solidFill>
          </a:endParaRP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use</a:t>
          </a:r>
          <a:endParaRPr lang="da-DK">
            <a:solidFill>
              <a:srgbClr val="FFFF00"/>
            </a:solidFill>
          </a:endParaRP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 smtClean="0">
              <a:solidFill>
                <a:srgbClr val="FFFF00"/>
              </a:solidFill>
            </a:rPr>
            <a:t>Easy to extend</a:t>
          </a:r>
          <a:endParaRPr lang="da-DK">
            <a:solidFill>
              <a:srgbClr val="FFFF00"/>
            </a:solidFill>
          </a:endParaRP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a-DK"/>
        </a:p>
      </dgm:t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  <dgm:t>
        <a:bodyPr/>
        <a:lstStyle/>
        <a:p>
          <a:endParaRPr lang="da-DK"/>
        </a:p>
      </dgm:t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  <dgm:t>
        <a:bodyPr/>
        <a:lstStyle/>
        <a:p>
          <a:endParaRPr lang="da-DK"/>
        </a:p>
      </dgm:t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  <dgm:t>
        <a:bodyPr/>
        <a:lstStyle/>
        <a:p>
          <a:endParaRPr lang="da-DK"/>
        </a:p>
      </dgm:t>
    </dgm:pt>
  </dgm:ptLst>
  <dgm:cxnLst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536881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Zero Errors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3939762" y="313010"/>
        <a:ext cx="1202866" cy="1382606"/>
      </dsp:txXfrm>
    </dsp:sp>
    <dsp:sp modelId="{2DFFE3E4-13DF-4525-9C89-060FCB7531A0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637550" y="136682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reuse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40431" y="319132"/>
        <a:ext cx="1202866" cy="1382606"/>
      </dsp:txXfrm>
    </dsp:sp>
    <dsp:sp modelId="{34060922-BF33-4C26-913C-0E73BFD9F3E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800" kern="1200" smtClean="0">
              <a:solidFill>
                <a:srgbClr val="FFFF00"/>
              </a:solidFill>
            </a:rPr>
            <a:t>Secure</a:t>
          </a:r>
          <a:endParaRPr lang="da-DK" sz="2800" kern="1200">
            <a:solidFill>
              <a:srgbClr val="FFFF00"/>
            </a:solidFill>
          </a:endParaRPr>
        </a:p>
      </dsp:txBody>
      <dsp:txXfrm rot="-5400000">
        <a:off x="2962418" y="2018030"/>
        <a:ext cx="1202866" cy="1382606"/>
      </dsp:txXfrm>
    </dsp:sp>
    <dsp:sp modelId="{B419D0F7-E030-4149-B5A0-4BADF17E6C0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476919" y="1853617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smtClean="0">
              <a:solidFill>
                <a:srgbClr val="FFFF00"/>
              </a:solidFill>
            </a:rPr>
            <a:t>Easy to use</a:t>
          </a:r>
          <a:endParaRPr lang="da-DK" sz="3600" kern="1200">
            <a:solidFill>
              <a:srgbClr val="FFFF00"/>
            </a:solidFill>
          </a:endParaRPr>
        </a:p>
      </dsp:txBody>
      <dsp:txXfrm rot="-5400000">
        <a:off x="4879800" y="2036067"/>
        <a:ext cx="1202866" cy="1382606"/>
      </dsp:txXfrm>
    </dsp:sp>
    <dsp:sp modelId="{5C8C54F5-8829-44B5-91E1-6C9588FDB61B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4200" kern="1200" smtClean="0">
              <a:solidFill>
                <a:srgbClr val="FFFF00"/>
              </a:solidFill>
            </a:rPr>
            <a:t>Fast</a:t>
          </a:r>
          <a:endParaRPr lang="da-DK" sz="4200" kern="1200"/>
        </a:p>
      </dsp:txBody>
      <dsp:txXfrm rot="-5400000">
        <a:off x="3909687" y="3722953"/>
        <a:ext cx="1202866" cy="1382606"/>
      </dsp:txXfrm>
    </dsp:sp>
    <dsp:sp modelId="{AF176208-5F01-4057-BB2A-2A7FA968931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300" kern="1200" smtClean="0">
              <a:solidFill>
                <a:srgbClr val="FFFF00"/>
              </a:solidFill>
            </a:rPr>
            <a:t>Easy to extend</a:t>
          </a:r>
          <a:endParaRPr lang="da-DK" sz="3300" kern="1200">
            <a:solidFill>
              <a:srgbClr val="FFFF00"/>
            </a:solidFill>
          </a:endParaRPr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15089"/>
            <a:ext cx="9144000" cy="3094874"/>
          </a:xfrm>
        </p:spPr>
        <p:txBody>
          <a:bodyPr>
            <a:normAutofit/>
          </a:bodyPr>
          <a:lstStyle/>
          <a:p>
            <a:r>
              <a:rPr lang="da-DK" sz="19200" smtClean="0">
                <a:solidFill>
                  <a:srgbClr val="FF0000"/>
                </a:solidFill>
              </a:rPr>
              <a:t>SOLID</a:t>
            </a:r>
            <a:endParaRPr lang="da-DK" sz="19200">
              <a:solidFill>
                <a:srgbClr val="FF0000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144878"/>
            <a:ext cx="9144000" cy="1112921"/>
          </a:xfrm>
        </p:spPr>
        <p:txBody>
          <a:bodyPr>
            <a:normAutofit/>
          </a:bodyPr>
          <a:lstStyle/>
          <a:p>
            <a:r>
              <a:rPr lang="da-DK" sz="6000" smtClean="0"/>
              <a:t>Design Principles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12478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6389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56195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b="1" smtClean="0"/>
              <a:t>Open for extension</a:t>
            </a:r>
            <a:r>
              <a:rPr lang="da-DK" sz="3200" smtClean="0"/>
              <a:t>: behavior can be extended with new behaviors</a:t>
            </a:r>
          </a:p>
          <a:p>
            <a:r>
              <a:rPr lang="da-DK" sz="3200" b="1" smtClean="0"/>
              <a:t>Closed for modification</a:t>
            </a:r>
            <a:r>
              <a:rPr lang="da-DK" sz="3200" smtClean="0"/>
              <a:t>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56195" cy="4351338"/>
          </a:xfrm>
        </p:spPr>
        <p:txBody>
          <a:bodyPr/>
          <a:lstStyle/>
          <a:p>
            <a:r>
              <a:rPr lang="da-DK" sz="3200" smtClean="0"/>
              <a:t>More to follow…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1380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L</a:t>
            </a:r>
            <a:r>
              <a:rPr lang="da-DK" sz="9600" b="1" smtClean="0"/>
              <a:t>iskov</a:t>
            </a:r>
            <a:br>
              <a:rPr lang="da-DK" sz="9600" b="1" smtClean="0"/>
            </a:br>
            <a:r>
              <a:rPr lang="da-DK" sz="9600" b="1" smtClean="0"/>
              <a:t> Substitution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9627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use </a:t>
            </a:r>
            <a:r>
              <a:rPr lang="da-DK" sz="3200" u="sng" smtClean="0"/>
              <a:t>subclasses</a:t>
            </a:r>
            <a:r>
              <a:rPr lang="da-DK" sz="3200" smtClean="0"/>
              <a:t> of provided classes without changing the expected behavior</a:t>
            </a:r>
          </a:p>
        </p:txBody>
      </p:sp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More to follow…</a:t>
            </a:r>
          </a:p>
        </p:txBody>
      </p:sp>
    </p:spTree>
    <p:extLst>
      <p:ext uri="{BB962C8B-B14F-4D97-AF65-F5344CB8AC3E}">
        <p14:creationId xmlns:p14="http://schemas.microsoft.com/office/powerpoint/2010/main" val="22479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I</a:t>
            </a:r>
            <a:r>
              <a:rPr lang="da-DK" sz="9600" b="1" smtClean="0"/>
              <a:t>nterface</a:t>
            </a:r>
            <a:br>
              <a:rPr lang="da-DK" sz="9600" b="1" smtClean="0"/>
            </a:br>
            <a:r>
              <a:rPr lang="da-DK" sz="9600" b="1" smtClean="0"/>
              <a:t> Segregation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6126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More to follow…</a:t>
            </a:r>
          </a:p>
        </p:txBody>
      </p:sp>
    </p:spTree>
    <p:extLst>
      <p:ext uri="{BB962C8B-B14F-4D97-AF65-F5344CB8AC3E}">
        <p14:creationId xmlns:p14="http://schemas.microsoft.com/office/powerpoint/2010/main" val="32675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 smtClean="0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7485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589547"/>
            <a:ext cx="11534274" cy="5660857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smtClean="0"/>
              <a:t>Usa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Relia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Extensi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Reusa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Maintaina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r>
              <a:rPr lang="en-US" sz="4400" b="1" smtClean="0"/>
              <a:t>Porta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br>
              <a:rPr lang="en-US" sz="4400" b="1" smtClean="0">
                <a:solidFill>
                  <a:srgbClr val="FF0000"/>
                </a:solidFill>
              </a:rPr>
            </a:br>
            <a:r>
              <a:rPr lang="en-US" sz="4400" b="1" smtClean="0"/>
              <a:t>…</a:t>
            </a:r>
            <a:r>
              <a:rPr lang="en-US" sz="4400" b="1" smtClean="0">
                <a:solidFill>
                  <a:srgbClr val="FF0000"/>
                </a:solidFill>
              </a:rPr>
              <a:t>bility</a:t>
            </a:r>
            <a:r>
              <a:rPr lang="en-US" sz="4400" b="1" smtClean="0"/>
              <a:t/>
            </a:r>
            <a:br>
              <a:rPr lang="en-US" sz="4400" b="1" smtClean="0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1757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 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 smtClean="0"/>
              <a:t>How do we achieve…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Reusa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r>
              <a:rPr lang="en-US" sz="9600" b="1" smtClean="0"/>
              <a:t/>
            </a:r>
            <a:br>
              <a:rPr lang="en-US" sz="9600" b="1" smtClean="0"/>
            </a:br>
            <a:r>
              <a:rPr lang="en-US" sz="9600" b="1" smtClean="0"/>
              <a:t>Extensi</a:t>
            </a:r>
            <a:r>
              <a:rPr lang="en-US" sz="9600" b="1" smtClean="0">
                <a:solidFill>
                  <a:srgbClr val="FF0000"/>
                </a:solidFill>
              </a:rPr>
              <a:t>bility</a:t>
            </a:r>
            <a:br>
              <a:rPr lang="en-US" sz="9600" b="1" smtClean="0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 smtClean="0">
                <a:solidFill>
                  <a:srgbClr val="FF0000"/>
                </a:solidFill>
              </a:rPr>
              <a:t>SOLID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…?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4351338"/>
          </a:xfrm>
        </p:spPr>
        <p:txBody>
          <a:bodyPr/>
          <a:lstStyle/>
          <a:p>
            <a:r>
              <a:rPr lang="da-DK" sz="3200" smtClean="0"/>
              <a:t>In some SOLID presentations: </a:t>
            </a:r>
            <a:r>
              <a:rPr lang="da-DK" sz="3200" b="1" smtClean="0"/>
              <a:t>Dependency </a:t>
            </a:r>
            <a:r>
              <a:rPr lang="da-DK" sz="3200" b="1" smtClean="0">
                <a:solidFill>
                  <a:srgbClr val="FF0000"/>
                </a:solidFill>
              </a:rPr>
              <a:t>Injection </a:t>
            </a:r>
            <a:r>
              <a:rPr lang="da-DK" sz="3200" b="1" smtClean="0"/>
              <a:t>(DI)</a:t>
            </a:r>
          </a:p>
          <a:p>
            <a:r>
              <a:rPr lang="da-DK" sz="3200"/>
              <a:t>In </a:t>
            </a:r>
            <a:r>
              <a:rPr lang="da-DK" sz="3200" smtClean="0"/>
              <a:t>other SOLID </a:t>
            </a:r>
            <a:r>
              <a:rPr lang="da-DK" sz="3200"/>
              <a:t>presentations: </a:t>
            </a:r>
            <a:r>
              <a:rPr lang="da-DK" sz="3200" b="1"/>
              <a:t>Dependency </a:t>
            </a:r>
            <a:r>
              <a:rPr lang="da-DK" sz="3200" b="1" smtClean="0">
                <a:solidFill>
                  <a:srgbClr val="FF0000"/>
                </a:solidFill>
              </a:rPr>
              <a:t>Inversion</a:t>
            </a:r>
          </a:p>
          <a:p>
            <a:r>
              <a:rPr lang="da-DK" sz="3200" b="1" smtClean="0"/>
              <a:t>Dependency Inversion </a:t>
            </a:r>
            <a:r>
              <a:rPr lang="da-DK" sz="3200" smtClean="0"/>
              <a:t>aka</a:t>
            </a:r>
            <a:r>
              <a:rPr lang="da-DK" sz="3200" b="1"/>
              <a:t> </a:t>
            </a:r>
            <a:r>
              <a:rPr lang="da-DK" sz="3200" b="1" smtClean="0"/>
              <a:t>Inversion of Control (IoC)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687734" y="887307"/>
            <a:ext cx="3996266" cy="518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IoC</a:t>
            </a:r>
            <a:endParaRPr lang="da-DK" sz="7200"/>
          </a:p>
        </p:txBody>
      </p:sp>
      <p:sp>
        <p:nvSpPr>
          <p:cNvPr id="5" name="Afrundet rektangel 4"/>
          <p:cNvSpPr/>
          <p:nvPr/>
        </p:nvSpPr>
        <p:spPr>
          <a:xfrm>
            <a:off x="8832426" y="2594188"/>
            <a:ext cx="2214881" cy="32105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 smtClean="0"/>
              <a:t>DI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Inversion of Control (IoC)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38813" cy="4351338"/>
          </a:xfrm>
        </p:spPr>
        <p:txBody>
          <a:bodyPr/>
          <a:lstStyle/>
          <a:p>
            <a:r>
              <a:rPr lang="da-DK" sz="3200" smtClean="0"/>
              <a:t>Maybe the most fundamental concept in Object-oriented programming</a:t>
            </a:r>
          </a:p>
          <a:p>
            <a:r>
              <a:rPr lang="da-DK" sz="3200" smtClean="0"/>
              <a:t>Applies at </a:t>
            </a:r>
          </a:p>
          <a:p>
            <a:pPr lvl="1"/>
            <a:r>
              <a:rPr lang="da-DK" sz="2800" smtClean="0"/>
              <a:t>Method level</a:t>
            </a:r>
          </a:p>
          <a:p>
            <a:pPr lvl="1"/>
            <a:r>
              <a:rPr lang="da-DK" sz="2800" smtClean="0"/>
              <a:t>Object level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7337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23429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Method-level IoC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180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en-US" sz="7200" b="1"/>
              <a:t>What </a:t>
            </a:r>
            <a:r>
              <a:rPr lang="en-US" sz="7200" b="1">
                <a:solidFill>
                  <a:srgbClr val="FF0000"/>
                </a:solidFill>
              </a:rPr>
              <a:t>goals</a:t>
            </a:r>
            <a:r>
              <a:rPr lang="en-US" sz="7200" b="1"/>
              <a:t> do we strive at, </a:t>
            </a:r>
            <a:r>
              <a:rPr lang="en-US" sz="7200" b="1" smtClean="0"/>
              <a:t/>
            </a:r>
            <a:br>
              <a:rPr lang="en-US" sz="7200" b="1" smtClean="0"/>
            </a:br>
            <a:r>
              <a:rPr lang="en-US" sz="7200" b="1" smtClean="0"/>
              <a:t>when </a:t>
            </a:r>
            <a:r>
              <a:rPr lang="en-US" sz="7200" b="1"/>
              <a:t>we develop software?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24991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Act();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Animal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 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Act();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// How to implement Cat behavior…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Traditional: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I am the Cat class, so I am solely 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responsible for correct implementation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da-DK" b="1">
                <a:solidFill>
                  <a:srgbClr val="008000"/>
                </a:solidFill>
                <a:latin typeface="Consolas" panose="020B0609020204030204" pitchFamily="49" charset="0"/>
              </a:rPr>
              <a:t>of Cat behavior.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(MiceAround())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else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MiceAround()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Sleep()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094746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Almost none…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65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for implementation</a:t>
            </a:r>
          </a:p>
          <a:p>
            <a:pPr lvl="1"/>
            <a:r>
              <a:rPr lang="da-DK" smtClean="0"/>
              <a:t>Has complete control of implementation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50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Animal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rgbClr val="2B91AF"/>
                </a:solidFill>
                <a:latin typeface="Consolas" panose="020B0609020204030204" pitchFamily="49" charset="0"/>
              </a:rPr>
              <a:t> IAnimal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Act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Library-like method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food)</a:t>
            </a:r>
          </a:p>
          <a:p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if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(FoodAround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HuntMice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	 else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    Sleep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	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Sleep()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094746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Almost none…</a:t>
            </a:r>
          </a:p>
          <a:p>
            <a:pPr lvl="1"/>
            <a:r>
              <a:rPr lang="da-DK" smtClean="0"/>
              <a:t>May contain library-like methods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65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Implements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for implementation</a:t>
            </a:r>
          </a:p>
          <a:p>
            <a:pPr lvl="1"/>
            <a:r>
              <a:rPr lang="da-DK" smtClean="0"/>
              <a:t>May call library-like methods in base class</a:t>
            </a:r>
          </a:p>
          <a:p>
            <a:pPr lvl="1"/>
            <a:r>
              <a:rPr lang="da-DK" smtClean="0"/>
              <a:t>Has complete control of implementation</a:t>
            </a:r>
            <a:endParaRPr lang="da-DK"/>
          </a:p>
        </p:txBody>
      </p:sp>
      <p:sp>
        <p:nvSpPr>
          <p:cNvPr id="5" name="Vandret skriftrulle 4"/>
          <p:cNvSpPr/>
          <p:nvPr/>
        </p:nvSpPr>
        <p:spPr>
          <a:xfrm>
            <a:off x="2435392" y="1521994"/>
            <a:ext cx="7321216" cy="48306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Classic approach </a:t>
            </a:r>
          </a:p>
          <a:p>
            <a:pPr algn="ctr"/>
            <a:r>
              <a:rPr lang="da-DK" sz="7200" smtClean="0"/>
              <a:t>(no IoC yet…)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9457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We need to implement additional animal classes, i.e. classes which inherit from </a:t>
            </a:r>
            <a:r>
              <a:rPr lang="da-DK" sz="3200" b="1" i="1" smtClean="0"/>
              <a:t>Animal</a:t>
            </a:r>
            <a:r>
              <a:rPr lang="da-DK" sz="3200" i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/>
              <a:t>We need to implement additional animal classes, i.e. classes which inherit from </a:t>
            </a:r>
            <a:r>
              <a:rPr lang="da-DK" sz="3200" b="1" i="1"/>
              <a:t>Animal</a:t>
            </a:r>
            <a:r>
              <a:rPr lang="da-DK" sz="3200" i="1"/>
              <a:t>.</a:t>
            </a:r>
          </a:p>
          <a:p>
            <a:r>
              <a:rPr lang="da-DK" sz="3200" smtClean="0"/>
              <a:t>…and…</a:t>
            </a:r>
          </a:p>
          <a:p>
            <a:r>
              <a:rPr lang="da-DK" sz="3200" i="1" smtClean="0"/>
              <a:t>The behaviors of </a:t>
            </a:r>
            <a:r>
              <a:rPr lang="da-DK" sz="3200" i="1" u="sng" smtClean="0"/>
              <a:t>all</a:t>
            </a:r>
            <a:r>
              <a:rPr lang="da-DK" sz="3200" i="1" smtClean="0"/>
              <a:t> animals follow a </a:t>
            </a:r>
            <a:r>
              <a:rPr lang="da-DK" sz="3200" i="1" u="sng" smtClean="0"/>
              <a:t>common</a:t>
            </a:r>
            <a:r>
              <a:rPr lang="da-DK" sz="3200" i="1" smtClean="0"/>
              <a:t> pattern, but some steps are </a:t>
            </a:r>
            <a:r>
              <a:rPr lang="da-DK" sz="3200" i="1" u="sng" smtClean="0"/>
              <a:t>specific</a:t>
            </a:r>
            <a:r>
              <a:rPr lang="da-DK" sz="3200" i="1" smtClean="0"/>
              <a:t> for each </a:t>
            </a:r>
            <a:r>
              <a:rPr lang="da-DK" sz="3200" i="1" u="sng" smtClean="0"/>
              <a:t>specific</a:t>
            </a:r>
            <a:r>
              <a:rPr lang="da-DK" sz="3200" i="1" smtClean="0"/>
              <a:t> animal type.</a:t>
            </a:r>
          </a:p>
        </p:txBody>
      </p:sp>
    </p:spTree>
    <p:extLst>
      <p:ext uri="{BB962C8B-B14F-4D97-AF65-F5344CB8AC3E}">
        <p14:creationId xmlns:p14="http://schemas.microsoft.com/office/powerpoint/2010/main" val="2930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if…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36668" cy="4351338"/>
          </a:xfrm>
        </p:spPr>
        <p:txBody>
          <a:bodyPr/>
          <a:lstStyle/>
          <a:p>
            <a:r>
              <a:rPr lang="da-DK" sz="3200" i="1" smtClean="0"/>
              <a:t>The behaviors of </a:t>
            </a:r>
            <a:r>
              <a:rPr lang="da-DK" sz="3200" i="1" u="sng" smtClean="0"/>
              <a:t>all</a:t>
            </a:r>
            <a:r>
              <a:rPr lang="da-DK" sz="3200" i="1" smtClean="0"/>
              <a:t> animals follow a </a:t>
            </a:r>
            <a:r>
              <a:rPr lang="da-DK" sz="3200" i="1" u="sng" smtClean="0"/>
              <a:t>common</a:t>
            </a:r>
            <a:r>
              <a:rPr lang="da-DK" sz="3200" i="1" smtClean="0"/>
              <a:t> pattern, but some steps are </a:t>
            </a:r>
            <a:r>
              <a:rPr lang="da-DK" sz="3200" i="1" u="sng" smtClean="0"/>
              <a:t>specific</a:t>
            </a:r>
            <a:r>
              <a:rPr lang="da-DK" sz="3200" i="1" smtClean="0"/>
              <a:t> for each </a:t>
            </a:r>
            <a:r>
              <a:rPr lang="da-DK" sz="3200" i="1" u="sng" smtClean="0"/>
              <a:t>specific</a:t>
            </a:r>
            <a:r>
              <a:rPr lang="da-DK" sz="3200" i="1" smtClean="0"/>
              <a:t> animal type.</a:t>
            </a:r>
          </a:p>
          <a:p>
            <a:r>
              <a:rPr lang="da-DK" sz="3200"/>
              <a:t>If this is the assumption…</a:t>
            </a:r>
          </a:p>
          <a:p>
            <a:r>
              <a:rPr lang="da-DK" sz="3200"/>
              <a:t>…then we </a:t>
            </a:r>
            <a:r>
              <a:rPr lang="da-DK" sz="3200" u="sng"/>
              <a:t>cannot</a:t>
            </a:r>
            <a:r>
              <a:rPr lang="da-DK" sz="3200"/>
              <a:t> allow specific animal classes to implement behavior freely</a:t>
            </a:r>
            <a:r>
              <a:rPr lang="da-DK" sz="3200" smtClean="0"/>
              <a:t>!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61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9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(FoodAround(PreferredFood()))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GetFood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Idle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preferredFood)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…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Act()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if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(FoodAround(PreferredFood()))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GetFood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else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Idle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FoodAround(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preferredFood)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…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738563" y="1864895"/>
            <a:ext cx="3386890" cy="193106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84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"Mouse"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HuntMice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Sleep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HuntMice()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 …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Sleep() {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Class responsibilities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269204" cy="4351338"/>
          </a:xfrm>
        </p:spPr>
        <p:txBody>
          <a:bodyPr/>
          <a:lstStyle/>
          <a:p>
            <a:r>
              <a:rPr lang="da-DK" sz="3200" b="1" smtClean="0"/>
              <a:t>Animal</a:t>
            </a:r>
          </a:p>
          <a:p>
            <a:pPr lvl="1"/>
            <a:r>
              <a:rPr lang="da-DK" smtClean="0"/>
              <a:t>Implements the </a:t>
            </a:r>
            <a:r>
              <a:rPr lang="da-DK" u="sng" smtClean="0"/>
              <a:t>general</a:t>
            </a:r>
            <a:r>
              <a:rPr lang="da-DK" smtClean="0"/>
              <a:t> algorithm for </a:t>
            </a:r>
            <a:r>
              <a:rPr lang="da-DK" b="1" smtClean="0"/>
              <a:t>Act</a:t>
            </a:r>
          </a:p>
          <a:p>
            <a:pPr lvl="1"/>
            <a:r>
              <a:rPr lang="da-DK" smtClean="0"/>
              <a:t>Uses own methods and abstract methods for implementation</a:t>
            </a:r>
          </a:p>
          <a:p>
            <a:pPr lvl="1"/>
            <a:r>
              <a:rPr lang="da-DK" b="1" smtClean="0"/>
              <a:t>Act</a:t>
            </a:r>
            <a:r>
              <a:rPr lang="da-DK" smtClean="0"/>
              <a:t> is </a:t>
            </a:r>
            <a:r>
              <a:rPr lang="da-DK" u="sng" smtClean="0"/>
              <a:t>not</a:t>
            </a:r>
            <a:r>
              <a:rPr lang="da-DK" smtClean="0"/>
              <a:t> declared </a:t>
            </a:r>
            <a:r>
              <a:rPr lang="da-DK" i="1" smtClean="0"/>
              <a:t>virtual</a:t>
            </a:r>
            <a:r>
              <a:rPr lang="da-DK" smtClean="0"/>
              <a:t>; it cannot be changed by subclasses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673427" y="1690688"/>
            <a:ext cx="4311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b="1" smtClean="0"/>
              <a:t>Cat</a:t>
            </a:r>
          </a:p>
          <a:p>
            <a:pPr lvl="1"/>
            <a:r>
              <a:rPr lang="da-DK" smtClean="0"/>
              <a:t>Only implements methods which are abstract in the base class.</a:t>
            </a:r>
            <a:endParaRPr lang="da-DK"/>
          </a:p>
        </p:txBody>
      </p:sp>
      <p:sp>
        <p:nvSpPr>
          <p:cNvPr id="5" name="Vandret skriftrulle 4"/>
          <p:cNvSpPr/>
          <p:nvPr/>
        </p:nvSpPr>
        <p:spPr>
          <a:xfrm>
            <a:off x="2435392" y="1521994"/>
            <a:ext cx="7321216" cy="48306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smtClean="0"/>
              <a:t>IoC approach </a:t>
            </a:r>
          </a:p>
          <a:p>
            <a:pPr algn="ctr"/>
            <a:r>
              <a:rPr lang="da-DK" sz="3600" smtClean="0"/>
              <a:t>(Template Method pattern)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6681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487147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487146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9" name="Lige pilforbindelse 8"/>
          <p:cNvCxnSpPr>
            <a:stCxn id="5" idx="0"/>
            <a:endCxn id="6" idx="2"/>
          </p:cNvCxnSpPr>
          <p:nvPr/>
        </p:nvCxnSpPr>
        <p:spPr>
          <a:xfrm flipH="1" flipV="1">
            <a:off x="2594587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810934" y="395729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Cat calls Animal</a:t>
            </a:r>
            <a:endParaRPr lang="da-DK" sz="3200" b="1" i="1"/>
          </a:p>
        </p:txBody>
      </p:sp>
      <p:sp>
        <p:nvSpPr>
          <p:cNvPr id="21" name="Tekstfelt 20"/>
          <p:cNvSpPr txBox="1"/>
          <p:nvPr/>
        </p:nvSpPr>
        <p:spPr>
          <a:xfrm>
            <a:off x="1662279" y="712564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Classic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7705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487147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487146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9" name="Lige pilforbindelse 8"/>
          <p:cNvCxnSpPr>
            <a:stCxn id="5" idx="0"/>
            <a:endCxn id="6" idx="2"/>
          </p:cNvCxnSpPr>
          <p:nvPr/>
        </p:nvCxnSpPr>
        <p:spPr>
          <a:xfrm flipH="1" flipV="1">
            <a:off x="2594587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2810934" y="395729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Cat calls Animal</a:t>
            </a:r>
            <a:endParaRPr lang="da-DK" sz="3200" b="1" i="1"/>
          </a:p>
        </p:txBody>
      </p:sp>
      <p:sp>
        <p:nvSpPr>
          <p:cNvPr id="13" name="Afrundet rektangel 12"/>
          <p:cNvSpPr/>
          <p:nvPr/>
        </p:nvSpPr>
        <p:spPr>
          <a:xfrm>
            <a:off x="7505253" y="4926932"/>
            <a:ext cx="2214881" cy="11846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Cat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7505252" y="2642936"/>
            <a:ext cx="2214881" cy="11846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Animal</a:t>
            </a:r>
            <a:endParaRPr lang="da-DK" sz="4800"/>
          </a:p>
        </p:txBody>
      </p:sp>
      <p:cxnSp>
        <p:nvCxnSpPr>
          <p:cNvPr id="15" name="Lige pilforbindelse 14"/>
          <p:cNvCxnSpPr>
            <a:stCxn id="14" idx="2"/>
            <a:endCxn id="13" idx="0"/>
          </p:cNvCxnSpPr>
          <p:nvPr/>
        </p:nvCxnSpPr>
        <p:spPr>
          <a:xfrm>
            <a:off x="8612693" y="3827558"/>
            <a:ext cx="1" cy="10993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8766728" y="3957298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i="1" smtClean="0"/>
              <a:t>Animal calls Cat</a:t>
            </a:r>
            <a:endParaRPr lang="da-DK" sz="3200" b="1" i="1"/>
          </a:p>
        </p:txBody>
      </p:sp>
      <p:sp>
        <p:nvSpPr>
          <p:cNvPr id="21" name="Tekstfelt 20"/>
          <p:cNvSpPr txBox="1"/>
          <p:nvPr/>
        </p:nvSpPr>
        <p:spPr>
          <a:xfrm>
            <a:off x="1662279" y="712564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Classic</a:t>
            </a:r>
            <a:endParaRPr lang="da-DK" sz="4800" b="1"/>
          </a:p>
        </p:txBody>
      </p:sp>
      <p:sp>
        <p:nvSpPr>
          <p:cNvPr id="22" name="Tekstfelt 21"/>
          <p:cNvSpPr txBox="1"/>
          <p:nvPr/>
        </p:nvSpPr>
        <p:spPr>
          <a:xfrm>
            <a:off x="8110791" y="712563"/>
            <a:ext cx="100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IoC</a:t>
            </a:r>
            <a:endParaRPr lang="da-DK" sz="4800" b="1"/>
          </a:p>
        </p:txBody>
      </p:sp>
    </p:spTree>
    <p:extLst>
      <p:ext uri="{BB962C8B-B14F-4D97-AF65-F5344CB8AC3E}">
        <p14:creationId xmlns:p14="http://schemas.microsoft.com/office/powerpoint/2010/main" val="29320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2846" y="1012925"/>
            <a:ext cx="7131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Fox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PreferredFood()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Squirrel"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GetFood()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HuntSquirrel();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Idle()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Sleep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HuntSquirrel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() { …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Sleep() {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… 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Dependency</a:t>
            </a:r>
            <a:br>
              <a:rPr lang="da-DK" sz="9600" b="1" smtClean="0"/>
            </a:br>
            <a:r>
              <a:rPr lang="da-DK" sz="9600" b="1" smtClean="0"/>
              <a:t>Injection (DI)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375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</a:t>
            </a:r>
            <a:r>
              <a:rPr lang="da-DK" sz="3200" b="1" smtClean="0"/>
              <a:t>interfaces</a:t>
            </a:r>
          </a:p>
          <a:p>
            <a:r>
              <a:rPr lang="da-DK" sz="3200" smtClean="0"/>
              <a:t>Can also be applied at lower levels</a:t>
            </a:r>
          </a:p>
          <a:p>
            <a:r>
              <a:rPr lang="da-DK" sz="3200" smtClean="0"/>
              <a:t>Look for places in code where </a:t>
            </a:r>
            <a:r>
              <a:rPr lang="da-DK" sz="3200" b="1" smtClean="0"/>
              <a:t>variation</a:t>
            </a:r>
            <a:r>
              <a:rPr lang="da-DK" sz="3200" smtClean="0"/>
              <a:t> can occur, and turn them into </a:t>
            </a:r>
            <a:r>
              <a:rPr lang="da-DK" sz="3200" b="1" smtClean="0"/>
              <a:t>extension points</a:t>
            </a:r>
          </a:p>
          <a:p>
            <a:r>
              <a:rPr lang="da-DK" sz="3200" smtClean="0"/>
              <a:t>Apply </a:t>
            </a:r>
            <a:r>
              <a:rPr lang="da-DK" sz="3200" b="1" smtClean="0"/>
              <a:t>when relevant</a:t>
            </a:r>
            <a:r>
              <a:rPr lang="da-DK" sz="320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69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2074" y="1064153"/>
            <a:ext cx="9348537" cy="43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frundet rektangel 2"/>
          <p:cNvSpPr/>
          <p:nvPr/>
        </p:nvSpPr>
        <p:spPr>
          <a:xfrm>
            <a:off x="932447" y="222584"/>
            <a:ext cx="10088479" cy="6280484"/>
          </a:xfrm>
          <a:prstGeom prst="round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b="1" smtClean="0">
                <a:solidFill>
                  <a:srgbClr val="FFFF00"/>
                </a:solidFill>
              </a:rPr>
              <a:t>HIGH QUALITY</a:t>
            </a:r>
            <a:endParaRPr lang="da-DK" sz="96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25742" y="1144693"/>
            <a:ext cx="9661358" cy="4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(parameter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SquareOf6()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6 * 6;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Square(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n)</a:t>
            </a:r>
            <a:endParaRPr lang="da-DK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* n;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6" y="1213271"/>
            <a:ext cx="11168120" cy="3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827578"/>
            <a:ext cx="86081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random.Next(0, 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9933629" y="827578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29" y="365163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6392" y="7044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_noOfSides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ADDED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CHANGED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_noOfSides = noOfSides;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CHANGED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0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(method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</a:t>
            </a:r>
            <a:r>
              <a:rPr lang="en-US" sz="9600" b="1" smtClean="0">
                <a:solidFill>
                  <a:srgbClr val="FF0000"/>
                </a:solidFill>
              </a:rPr>
              <a:t>Quality</a:t>
            </a:r>
            <a:r>
              <a:rPr lang="en-US" sz="9600" b="1" smtClean="0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7633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Dependency Injection – filtering values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351338"/>
          </a:xfrm>
        </p:spPr>
        <p:txBody>
          <a:bodyPr/>
          <a:lstStyle/>
          <a:p>
            <a:r>
              <a:rPr lang="da-DK" sz="3200" smtClean="0"/>
              <a:t>Given a set of integer values, filter out those values for which a certain </a:t>
            </a:r>
            <a:r>
              <a:rPr lang="da-DK" sz="3200" b="1" smtClean="0"/>
              <a:t>condition</a:t>
            </a:r>
            <a:r>
              <a:rPr lang="da-DK" sz="3200" smtClean="0"/>
              <a:t> becomes true.</a:t>
            </a:r>
          </a:p>
          <a:p>
            <a:r>
              <a:rPr lang="da-DK" sz="3200" smtClean="0"/>
              <a:t>Condition example: </a:t>
            </a:r>
            <a:r>
              <a:rPr lang="da-DK" sz="3200" b="1" smtClean="0"/>
              <a:t>value is less than 12</a:t>
            </a:r>
            <a:r>
              <a:rPr lang="da-DK" sz="3200" smtClean="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694023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12</a:t>
            </a:r>
            <a:endParaRPr lang="da-DK" sz="2400"/>
          </a:p>
        </p:txBody>
      </p:sp>
      <p:sp>
        <p:nvSpPr>
          <p:cNvPr id="5" name="Rektangel 4"/>
          <p:cNvSpPr/>
          <p:nvPr/>
        </p:nvSpPr>
        <p:spPr>
          <a:xfrm>
            <a:off x="8242662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24</a:t>
            </a:r>
            <a:endParaRPr lang="da-DK" sz="2400"/>
          </a:p>
        </p:txBody>
      </p:sp>
      <p:sp>
        <p:nvSpPr>
          <p:cNvPr id="6" name="Rektangel 5"/>
          <p:cNvSpPr/>
          <p:nvPr/>
        </p:nvSpPr>
        <p:spPr>
          <a:xfrm>
            <a:off x="8791301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7" name="Rektangel 6"/>
          <p:cNvSpPr/>
          <p:nvPr/>
        </p:nvSpPr>
        <p:spPr>
          <a:xfrm>
            <a:off x="9339940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8" name="Rektangel 7"/>
          <p:cNvSpPr/>
          <p:nvPr/>
        </p:nvSpPr>
        <p:spPr>
          <a:xfrm>
            <a:off x="9888579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9" name="Rektangel 8"/>
          <p:cNvSpPr/>
          <p:nvPr/>
        </p:nvSpPr>
        <p:spPr>
          <a:xfrm>
            <a:off x="10437218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  <p:sp>
        <p:nvSpPr>
          <p:cNvPr id="10" name="Rektangel 9"/>
          <p:cNvSpPr/>
          <p:nvPr/>
        </p:nvSpPr>
        <p:spPr>
          <a:xfrm>
            <a:off x="10985857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45</a:t>
            </a:r>
            <a:endParaRPr lang="da-DK" sz="2400"/>
          </a:p>
        </p:txBody>
      </p:sp>
      <p:sp>
        <p:nvSpPr>
          <p:cNvPr id="12" name="Nedadgående pil 11"/>
          <p:cNvSpPr/>
          <p:nvPr/>
        </p:nvSpPr>
        <p:spPr>
          <a:xfrm>
            <a:off x="7694023" y="3030582"/>
            <a:ext cx="3840473" cy="1657531"/>
          </a:xfrm>
          <a:prstGeom prst="downArrow">
            <a:avLst>
              <a:gd name="adj1" fmla="val 50000"/>
              <a:gd name="adj2" fmla="val 4230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&lt; 12</a:t>
            </a:r>
            <a:endParaRPr lang="da-DK" sz="4800"/>
          </a:p>
        </p:txBody>
      </p:sp>
      <p:sp>
        <p:nvSpPr>
          <p:cNvPr id="15" name="Rektangel 14"/>
          <p:cNvSpPr/>
          <p:nvPr/>
        </p:nvSpPr>
        <p:spPr>
          <a:xfrm>
            <a:off x="8516981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9</a:t>
            </a:r>
            <a:endParaRPr lang="da-DK" sz="2400"/>
          </a:p>
        </p:txBody>
      </p:sp>
      <p:sp>
        <p:nvSpPr>
          <p:cNvPr id="16" name="Rektangel 15"/>
          <p:cNvSpPr/>
          <p:nvPr/>
        </p:nvSpPr>
        <p:spPr>
          <a:xfrm>
            <a:off x="9065620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10</a:t>
            </a:r>
            <a:endParaRPr lang="da-DK" sz="2400"/>
          </a:p>
        </p:txBody>
      </p:sp>
      <p:sp>
        <p:nvSpPr>
          <p:cNvPr id="17" name="Rektangel 16"/>
          <p:cNvSpPr/>
          <p:nvPr/>
        </p:nvSpPr>
        <p:spPr>
          <a:xfrm>
            <a:off x="9614259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6</a:t>
            </a:r>
            <a:endParaRPr lang="da-DK" sz="2400"/>
          </a:p>
        </p:txBody>
      </p:sp>
      <p:sp>
        <p:nvSpPr>
          <p:cNvPr id="18" name="Rektangel 17"/>
          <p:cNvSpPr/>
          <p:nvPr/>
        </p:nvSpPr>
        <p:spPr>
          <a:xfrm>
            <a:off x="10162898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3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913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1.0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filteredValues;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 fv10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fv10.FilterValues();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30</a:t>
            </a:r>
            <a:endParaRPr lang="da-DK" sz="9600"/>
          </a:p>
        </p:txBody>
      </p:sp>
      <p:sp>
        <p:nvSpPr>
          <p:cNvPr id="5" name="Ellipse 4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25</a:t>
            </a:r>
            <a:endParaRPr lang="da-DK" sz="9600"/>
          </a:p>
        </p:txBody>
      </p:sp>
      <p:sp>
        <p:nvSpPr>
          <p:cNvPr id="6" name="Ellipse 5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20</a:t>
            </a:r>
            <a:endParaRPr lang="da-DK" sz="9600"/>
          </a:p>
        </p:txBody>
      </p:sp>
      <p:sp>
        <p:nvSpPr>
          <p:cNvPr id="7" name="Ellipse 6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15</a:t>
            </a:r>
            <a:endParaRPr lang="da-DK" sz="9600"/>
          </a:p>
        </p:txBody>
      </p:sp>
      <p:sp>
        <p:nvSpPr>
          <p:cNvPr id="8" name="Ellipse 7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10</a:t>
            </a:r>
            <a:endParaRPr lang="da-DK" sz="9600"/>
          </a:p>
        </p:txBody>
      </p:sp>
      <p:sp>
        <p:nvSpPr>
          <p:cNvPr id="9" name="Ellipse 8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5</a:t>
            </a:r>
            <a:endParaRPr lang="da-DK" sz="9600"/>
          </a:p>
        </p:txBody>
      </p:sp>
      <p:sp>
        <p:nvSpPr>
          <p:cNvPr id="3" name="Tekstfelt 2"/>
          <p:cNvSpPr txBox="1"/>
          <p:nvPr/>
        </p:nvSpPr>
        <p:spPr>
          <a:xfrm>
            <a:off x="962527" y="827578"/>
            <a:ext cx="5838324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             </a:t>
            </a:r>
            <a:r>
              <a:rPr lang="en-US" sz="1600" b="1" smtClean="0">
                <a:latin typeface="Consolas" panose="020B0609020204030204" pitchFamily="49" charset="0"/>
              </a:rPr>
              <a:t>{ </a:t>
            </a:r>
            <a:r>
              <a:rPr lang="en-US" sz="16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filteredValues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latin typeface="Consolas" panose="020B0609020204030204" pitchFamily="49" charset="0"/>
              </a:rPr>
              <a:t>(); 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latin typeface="Consolas" panose="020B0609020204030204" pitchFamily="49" charset="0"/>
              </a:rPr>
              <a:t> value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929438" y="827578"/>
            <a:ext cx="4972049" cy="4351338"/>
          </a:xfrm>
        </p:spPr>
        <p:txBody>
          <a:bodyPr/>
          <a:lstStyle/>
          <a:p>
            <a:r>
              <a:rPr lang="da-DK" sz="3200" smtClean="0"/>
              <a:t>What parts of this filtering process may </a:t>
            </a:r>
            <a:r>
              <a:rPr lang="da-DK" sz="3200" b="1" smtClean="0"/>
              <a:t>vary</a:t>
            </a:r>
            <a:r>
              <a:rPr lang="da-DK" sz="3200" smtClean="0"/>
              <a:t>?</a:t>
            </a:r>
          </a:p>
          <a:p>
            <a:r>
              <a:rPr lang="da-DK" sz="3200" smtClean="0"/>
              <a:t>How can we </a:t>
            </a:r>
            <a:r>
              <a:rPr lang="da-DK" sz="3200" b="1" smtClean="0"/>
              <a:t>manage</a:t>
            </a:r>
            <a:r>
              <a:rPr lang="da-DK" sz="3200" smtClean="0"/>
              <a:t> this variation?</a:t>
            </a:r>
            <a:endParaRPr lang="da-DK" sz="3200"/>
          </a:p>
        </p:txBody>
      </p:sp>
      <p:pic>
        <p:nvPicPr>
          <p:cNvPr id="11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32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{ </a:t>
            </a:r>
            <a:r>
              <a:rPr lang="en-US" sz="2000" b="1">
                <a:latin typeface="Consolas" panose="020B0609020204030204" pitchFamily="49" charset="0"/>
              </a:rPr>
              <a:t>12, 24, 9, 10, 6, 3, 45 };</a:t>
            </a: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1306286" y="1724297"/>
            <a:ext cx="8725988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1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5107577" y="1136469"/>
            <a:ext cx="2664823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4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2.0</a:t>
            </a: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</a:t>
            </a:r>
            <a:r>
              <a:rPr lang="da-DK" sz="2800" b="1" smtClean="0">
                <a:latin typeface="Consolas" panose="020B0609020204030204" pitchFamily="49" charset="0"/>
              </a:rPr>
              <a:t>values =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</a:t>
            </a:r>
            <a:r>
              <a:rPr lang="en-US" sz="2800" b="1" smtClean="0">
                <a:latin typeface="Consolas" panose="020B0609020204030204" pitchFamily="49" charset="0"/>
              </a:rPr>
              <a:t>{…}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 fv20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filteredValues = fv20.FilterValues(values);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207623" y="2953468"/>
            <a:ext cx="19071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64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686675" y="1123407"/>
            <a:ext cx="2515416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203268" y="2953468"/>
            <a:ext cx="3466012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9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</a:t>
            </a:r>
            <a:r>
              <a:rPr lang="en-US" sz="9600" b="1" smtClean="0"/>
              <a:t>is Quality?</a:t>
            </a:r>
            <a:br>
              <a:rPr lang="en-US" sz="9600" b="1" smtClean="0"/>
            </a:br>
            <a:r>
              <a:rPr lang="en-US" sz="7200" b="1"/>
              <a:t/>
            </a: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“it depends…”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32080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 </a:t>
            </a:r>
            <a:r>
              <a:rPr lang="da-DK" sz="2800" b="1">
                <a:latin typeface="Consolas" panose="020B0609020204030204" pitchFamily="49" charset="0"/>
              </a:rPr>
              <a:t>: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 smtClean="0">
                <a:latin typeface="Consolas" panose="020B0609020204030204" pitchFamily="49" charset="0"/>
              </a:rPr>
              <a:t> (value &lt; 12);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3.0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values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 smtClean="0">
                <a:latin typeface="Consolas" panose="020B0609020204030204" pitchFamily="49" charset="0"/>
              </a:rPr>
              <a:t> condInt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 fv30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 = fv30.FilterValues(values, </a:t>
            </a:r>
            <a:r>
              <a:rPr lang="da-DK" sz="2400" b="1">
                <a:latin typeface="Consolas" panose="020B0609020204030204" pitchFamily="49" charset="0"/>
              </a:rPr>
              <a:t>condInt);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 smtClean="0">
                <a:latin typeface="Consolas" panose="020B0609020204030204" pitchFamily="49" charset="0"/>
              </a:rPr>
              <a:t>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86446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769429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en-US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&gt;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 smtClean="0">
                <a:latin typeface="Consolas" panose="020B0609020204030204" pitchFamily="49" charset="0"/>
              </a:rPr>
              <a:t> Condition(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 smtClean="0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83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947057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40888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477588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14282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8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026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 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IConditionGeneric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400" b="1" smtClean="0">
                <a:latin typeface="Consolas" panose="020B0609020204030204" pitchFamily="49" charset="0"/>
              </a:rPr>
              <a:t> Condition(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smtClean="0">
                <a:latin typeface="Consolas" panose="020B0609020204030204" pitchFamily="49" charset="0"/>
              </a:rPr>
              <a:t> value)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value.ToLower().Contains(</a:t>
            </a:r>
            <a:r>
              <a:rPr lang="da-DK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1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902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4.0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values,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 smtClean="0">
                <a:latin typeface="Consolas" panose="020B0609020204030204" pitchFamily="49" charset="0"/>
              </a:rPr>
              <a:t> cond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 filteredValues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 smtClean="0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(cond.Condition(value))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5359294" y="1124284"/>
            <a:ext cx="10885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576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55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5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filteredValues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&gt;(); 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 smtClean="0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value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values)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(cond.Condition(value))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   filteredValues.Add(value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filteredValues;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4918741" y="1077879"/>
            <a:ext cx="181823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02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fv40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fv40.FilterValues(valuesStr,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5.0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da-DK" sz="2400" b="1" smtClean="0">
                <a:latin typeface="Consolas" panose="020B0609020204030204" pitchFamily="49" charset="0"/>
              </a:rPr>
              <a:t> condStr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 smtClean="0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fv50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fv50.FilterValues(valuesStr, </a:t>
            </a:r>
            <a:r>
              <a:rPr lang="da-DK" sz="2400" b="1">
                <a:latin typeface="Consolas" panose="020B0609020204030204" pitchFamily="49" charset="0"/>
              </a:rPr>
              <a:t>condStr);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0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6.0 (with LINQ)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 FilterValues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values.Where(cond.Condition).ToList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6.1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(with LINQ)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FilterValues&lt;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values,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b="1" smtClean="0">
                <a:latin typeface="Consolas" panose="020B0609020204030204" pitchFamily="49" charset="0"/>
              </a:rPr>
              <a:t>&lt;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 smtClean="0">
                <a:latin typeface="Consolas" panose="020B0609020204030204" pitchFamily="49" charset="0"/>
              </a:rPr>
              <a:t>,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smtClean="0">
                <a:latin typeface="Consolas" panose="020B0609020204030204" pitchFamily="49" charset="0"/>
              </a:rPr>
              <a:t>&gt;</a:t>
            </a:r>
            <a:r>
              <a:rPr lang="en-US" b="1" smtClean="0">
                <a:latin typeface="Consolas" panose="020B0609020204030204" pitchFamily="49" charset="0"/>
              </a:rPr>
              <a:t> condFunc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values.Where(</a:t>
            </a:r>
            <a:r>
              <a:rPr lang="en-US" b="1">
                <a:latin typeface="Consolas" panose="020B0609020204030204" pitchFamily="49" charset="0"/>
              </a:rPr>
              <a:t>condFunc</a:t>
            </a:r>
            <a:r>
              <a:rPr lang="da-DK" b="1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ToList();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6.1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</a:t>
            </a:r>
            <a:r>
              <a:rPr lang="en-US" sz="2400" b="1" smtClean="0">
                <a:latin typeface="Consolas" panose="020B0609020204030204" pitchFamily="49" charset="0"/>
              </a:rPr>
              <a:t>{…}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fv61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filteredValuesStr = fv61.FilterValues(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valuesStr, 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str =&gt; </a:t>
            </a:r>
            <a:r>
              <a:rPr lang="en-US" sz="2400" b="1" smtClean="0">
                <a:latin typeface="Consolas" panose="020B0609020204030204" pitchFamily="49" charset="0"/>
              </a:rPr>
              <a:t>str.ToLower</a:t>
            </a:r>
            <a:r>
              <a:rPr lang="en-US" sz="2400" b="1">
                <a:latin typeface="Consolas" panose="020B0609020204030204" pitchFamily="49" charset="0"/>
              </a:rPr>
              <a:t>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 smtClean="0">
                <a:latin typeface="Consolas" panose="020B0609020204030204" pitchFamily="49" charset="0"/>
              </a:rPr>
              <a:t>)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082842"/>
            <a:ext cx="10515600" cy="4361447"/>
          </a:xfrm>
        </p:spPr>
        <p:txBody>
          <a:bodyPr>
            <a:noAutofit/>
          </a:bodyPr>
          <a:lstStyle/>
          <a:p>
            <a:pPr algn="ctr"/>
            <a:r>
              <a:rPr lang="da-DK" sz="6000" b="1" smtClean="0"/>
              <a:t>Dependency Injection</a:t>
            </a:r>
            <a:br>
              <a:rPr lang="da-DK" sz="6000" b="1" smtClean="0"/>
            </a:br>
            <a:r>
              <a:rPr lang="da-DK" sz="6000" b="1"/>
              <a:t/>
            </a:r>
            <a:br>
              <a:rPr lang="da-DK" sz="6000" b="1"/>
            </a:br>
            <a:r>
              <a:rPr lang="da-DK" sz="4800" b="1" i="1" smtClean="0">
                <a:solidFill>
                  <a:schemeClr val="accent6">
                    <a:lumMod val="75000"/>
                  </a:schemeClr>
                </a:solidFill>
              </a:rPr>
              <a:t>(object level)</a:t>
            </a:r>
            <a:endParaRPr lang="da-DK" sz="4800" b="1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633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4545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847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obilep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405406"/>
            <a:ext cx="6043026" cy="3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swi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67" y="2821104"/>
            <a:ext cx="4234281" cy="29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01618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 smtClean="0">
                <a:latin typeface="Consolas" panose="020B0609020204030204" pitchFamily="49" charset="0"/>
              </a:rPr>
              <a:t> _abc;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abc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_abc </a:t>
            </a:r>
            <a:r>
              <a:rPr lang="da-DK" sz="2000" b="1">
                <a:latin typeface="Consolas" panose="020B0609020204030204" pitchFamily="49" charset="0"/>
              </a:rPr>
              <a:t>= abc;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</a:t>
            </a:r>
            <a:r>
              <a:rPr lang="da-DK" sz="2000" b="1" smtClean="0">
                <a:latin typeface="Consolas" panose="020B0609020204030204" pitchFamily="49" charset="0"/>
              </a:rPr>
              <a:t>abc.MethodB();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096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_b;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 smtClean="0">
                <a:latin typeface="Consolas" panose="020B0609020204030204" pitchFamily="49" charset="0"/>
              </a:rPr>
              <a:t> b)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_b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latin typeface="Consolas" panose="020B0609020204030204" pitchFamily="49" charset="0"/>
              </a:rPr>
              <a:t>b;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</a:p>
          <a:p>
            <a:endParaRPr lang="da-DK" sz="20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DoUsefulStuff()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_b.MethodB();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object that implements InterfaceB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 smtClean="0">
                <a:latin typeface="Consolas" panose="020B0609020204030204" pitchFamily="49" charset="0"/>
              </a:rPr>
              <a:t> b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 </a:t>
            </a:r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(b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</p:spTree>
    <p:extLst>
      <p:ext uri="{BB962C8B-B14F-4D97-AF65-F5344CB8AC3E}">
        <p14:creationId xmlns:p14="http://schemas.microsoft.com/office/powerpoint/2010/main" val="7686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696452" y="1675804"/>
            <a:ext cx="3771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1696451" y="1675804"/>
            <a:ext cx="56428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79384" y="471664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(…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7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spac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9" y="162426"/>
            <a:ext cx="9781673" cy="65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6491049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930201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 smtClean="0">
                <a:latin typeface="Consolas" panose="020B0609020204030204" pitchFamily="49" charset="0"/>
              </a:rPr>
              <a:t>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 smtClean="0">
                <a:latin typeface="Consolas" panose="020B0609020204030204" pitchFamily="49" charset="0"/>
              </a:rPr>
              <a:t>(b</a:t>
            </a:r>
            <a:r>
              <a:rPr lang="en-US" sz="2400" b="1" smtClean="0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 smtClean="0"/>
              <a:t>Who is the </a:t>
            </a:r>
            <a:r>
              <a:rPr lang="da-DK" sz="7200" b="1" smtClean="0">
                <a:solidFill>
                  <a:srgbClr val="FF0000"/>
                </a:solidFill>
              </a:rPr>
              <a:t>Injector</a:t>
            </a:r>
            <a:r>
              <a:rPr lang="da-DK" sz="7200" b="1" smtClean="0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1129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23429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/>
              <a:t>Object-level </a:t>
            </a:r>
            <a:r>
              <a:rPr lang="da-DK" sz="9600" b="1" smtClean="0"/>
              <a:t>IoC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6511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WorldFewAnimals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/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Low </a:t>
            </a:r>
            <a:r>
              <a:rPr lang="en-US" sz="16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probability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IsAnimalClose(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animalDesc)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High probability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IAnimal</a:t>
            </a:r>
            <a:endParaRPr lang="da-DK" sz="16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manyOrFew)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(manyOrFew)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WorldFewAnimals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IAnimal</a:t>
            </a:r>
            <a:endParaRPr lang="da-DK" sz="16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Animal(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theWorld)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 =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theWorld;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16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IWorld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aWorld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WorldManyAnimals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aCat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(aWorld);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4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1317458"/>
            <a:ext cx="10515600" cy="3789947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S</a:t>
            </a:r>
            <a:r>
              <a:rPr lang="da-DK" sz="9600" b="1" smtClean="0"/>
              <a:t>ingle </a:t>
            </a:r>
            <a:br>
              <a:rPr lang="da-DK" sz="9600" b="1" smtClean="0"/>
            </a:br>
            <a:r>
              <a:rPr lang="da-DK" sz="9600" b="1" smtClean="0"/>
              <a:t>Resposibility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6875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</a:t>
            </a:r>
            <a:r>
              <a:rPr lang="da-DK" sz="3200" b="1" smtClean="0"/>
              <a:t>one</a:t>
            </a:r>
            <a:r>
              <a:rPr lang="da-DK" sz="3200" smtClean="0"/>
              <a:t>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098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More to follow…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4705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427" y="800100"/>
            <a:ext cx="10515600" cy="4938963"/>
          </a:xfrm>
        </p:spPr>
        <p:txBody>
          <a:bodyPr>
            <a:noAutofit/>
          </a:bodyPr>
          <a:lstStyle/>
          <a:p>
            <a:pPr algn="ctr"/>
            <a:r>
              <a:rPr lang="da-DK" sz="9600" b="1" smtClean="0">
                <a:solidFill>
                  <a:srgbClr val="FF0000"/>
                </a:solidFill>
              </a:rPr>
              <a:t>O</a:t>
            </a:r>
            <a:r>
              <a:rPr lang="da-DK" sz="9600" b="1" smtClean="0"/>
              <a:t>pen/Close</a:t>
            </a:r>
            <a:br>
              <a:rPr lang="da-DK" sz="9600" b="1" smtClean="0"/>
            </a:br>
            <a:r>
              <a:rPr lang="da-DK" sz="9600" b="1" smtClean="0"/>
              <a:t> Resposibility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3348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2357</Words>
  <Application>Microsoft Office PowerPoint</Application>
  <PresentationFormat>Widescreen</PresentationFormat>
  <Paragraphs>753</Paragraphs>
  <Slides>107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Times New Roman</vt:lpstr>
      <vt:lpstr>Office-tema</vt:lpstr>
      <vt:lpstr>SOLID</vt:lpstr>
      <vt:lpstr>What goals do we strive at,  when we develop software?</vt:lpstr>
      <vt:lpstr>PowerPoint-præsentation</vt:lpstr>
      <vt:lpstr>PowerPoint-præsentation</vt:lpstr>
      <vt:lpstr>What is Quality?</vt:lpstr>
      <vt:lpstr>What is Quality?  “it depends…”</vt:lpstr>
      <vt:lpstr>PowerPoint-præsentation</vt:lpstr>
      <vt:lpstr>PowerPoint-præsentation</vt:lpstr>
      <vt:lpstr>PowerPoint-præsentation</vt:lpstr>
      <vt:lpstr>What is Quality?</vt:lpstr>
      <vt:lpstr>What is Quality?  “words ending with …bility”</vt:lpstr>
      <vt:lpstr>Usability Reliability Extensibility Reusability Maintainability Portability …bility </vt:lpstr>
      <vt:lpstr>  Reusability Extensibility </vt:lpstr>
      <vt:lpstr>How do we achieve… Reusability Extensibility </vt:lpstr>
      <vt:lpstr>SOLID</vt:lpstr>
      <vt:lpstr>Single responsibility Open/Closed Liskov Substitution Interface Segregation D…?</vt:lpstr>
      <vt:lpstr>D…?</vt:lpstr>
      <vt:lpstr>Inversion of Control (IoC)</vt:lpstr>
      <vt:lpstr>Method-level IoC</vt:lpstr>
      <vt:lpstr>PowerPoint-præsentation</vt:lpstr>
      <vt:lpstr>PowerPoint-præsentation</vt:lpstr>
      <vt:lpstr>PowerPoint-præsentation</vt:lpstr>
      <vt:lpstr>Class responsibilities</vt:lpstr>
      <vt:lpstr>PowerPoint-præsentation</vt:lpstr>
      <vt:lpstr>PowerPoint-præsentation</vt:lpstr>
      <vt:lpstr>Class responsibilities</vt:lpstr>
      <vt:lpstr>What if…</vt:lpstr>
      <vt:lpstr>What if…</vt:lpstr>
      <vt:lpstr>What if…</vt:lpstr>
      <vt:lpstr>PowerPoint-præsentation</vt:lpstr>
      <vt:lpstr>PowerPoint-præsentation</vt:lpstr>
      <vt:lpstr>PowerPoint-præsentation</vt:lpstr>
      <vt:lpstr>Class responsibilities</vt:lpstr>
      <vt:lpstr>PowerPoint-præsentation</vt:lpstr>
      <vt:lpstr>PowerPoint-præsentation</vt:lpstr>
      <vt:lpstr>PowerPoint-præsentation</vt:lpstr>
      <vt:lpstr>Dependency Injection (DI)</vt:lpstr>
      <vt:lpstr>Dependency Injection</vt:lpstr>
      <vt:lpstr>PowerPoint-præsentation</vt:lpstr>
      <vt:lpstr>PowerPoint-præsentation</vt:lpstr>
      <vt:lpstr>Dependency Injection  (parameter level)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 (method level)</vt:lpstr>
      <vt:lpstr>Dependency Injection – filtering values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 (object level)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Who is the Injector?</vt:lpstr>
      <vt:lpstr>Object-level IoC</vt:lpstr>
      <vt:lpstr>PowerPoint-præsentation</vt:lpstr>
      <vt:lpstr>PowerPoint-præsentation</vt:lpstr>
      <vt:lpstr>PowerPoint-præsentation</vt:lpstr>
      <vt:lpstr>Single  Resposibility</vt:lpstr>
      <vt:lpstr>Single Responsibility</vt:lpstr>
      <vt:lpstr>Single Responsibility</vt:lpstr>
      <vt:lpstr>Open/Close  Resposibility</vt:lpstr>
      <vt:lpstr>Open/Closed</vt:lpstr>
      <vt:lpstr>Open/Closed</vt:lpstr>
      <vt:lpstr>Liskov  Substitution</vt:lpstr>
      <vt:lpstr>Liskov Substitution</vt:lpstr>
      <vt:lpstr>Liskov Substitution</vt:lpstr>
      <vt:lpstr>Interface  Segregation</vt:lpstr>
      <vt:lpstr>Interface Segregation</vt:lpstr>
      <vt:lpstr>Interface Segregation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250</cp:revision>
  <dcterms:created xsi:type="dcterms:W3CDTF">2017-09-05T14:00:27Z</dcterms:created>
  <dcterms:modified xsi:type="dcterms:W3CDTF">2019-03-12T19:59:53Z</dcterms:modified>
</cp:coreProperties>
</file>