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55" r:id="rId4"/>
    <p:sldId id="483" r:id="rId5"/>
    <p:sldId id="484" r:id="rId6"/>
    <p:sldId id="485" r:id="rId7"/>
    <p:sldId id="486" r:id="rId8"/>
    <p:sldId id="487" r:id="rId9"/>
    <p:sldId id="481" r:id="rId10"/>
    <p:sldId id="494" r:id="rId11"/>
    <p:sldId id="488" r:id="rId12"/>
    <p:sldId id="489" r:id="rId13"/>
    <p:sldId id="490" r:id="rId14"/>
    <p:sldId id="491" r:id="rId15"/>
    <p:sldId id="492" r:id="rId16"/>
    <p:sldId id="493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31-03-2019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9784" y="1910433"/>
            <a:ext cx="10635915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Strategy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870980" y="626194"/>
            <a:ext cx="2400614" cy="8855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Context</a:t>
            </a:r>
            <a:endParaRPr lang="da-DK" sz="3600" smtClean="0"/>
          </a:p>
        </p:txBody>
      </p:sp>
      <p:sp>
        <p:nvSpPr>
          <p:cNvPr id="8" name="Afrundet rektangel 7"/>
          <p:cNvSpPr/>
          <p:nvPr/>
        </p:nvSpPr>
        <p:spPr>
          <a:xfrm>
            <a:off x="6665494" y="2739119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StrategyA</a:t>
            </a:r>
            <a:endParaRPr lang="da-DK" sz="3200" smtClean="0"/>
          </a:p>
        </p:txBody>
      </p:sp>
      <p:sp>
        <p:nvSpPr>
          <p:cNvPr id="18" name="Afrundet rektangel 17"/>
          <p:cNvSpPr/>
          <p:nvPr/>
        </p:nvSpPr>
        <p:spPr>
          <a:xfrm>
            <a:off x="6665494" y="605459"/>
            <a:ext cx="2520617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IStrategy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9" name="Vinklet forbindelse 2"/>
          <p:cNvCxnSpPr>
            <a:stCxn id="8" idx="0"/>
            <a:endCxn id="18" idx="2"/>
          </p:cNvCxnSpPr>
          <p:nvPr/>
        </p:nvCxnSpPr>
        <p:spPr>
          <a:xfrm flipV="1">
            <a:off x="7925803" y="1523557"/>
            <a:ext cx="0" cy="12155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4" idx="3"/>
            <a:endCxn id="18" idx="1"/>
          </p:cNvCxnSpPr>
          <p:nvPr/>
        </p:nvCxnSpPr>
        <p:spPr>
          <a:xfrm flipV="1">
            <a:off x="5271594" y="1064508"/>
            <a:ext cx="1393900" cy="447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7118684" y="3342703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StrategyB</a:t>
            </a:r>
            <a:endParaRPr lang="da-DK" sz="3200" smtClean="0"/>
          </a:p>
        </p:txBody>
      </p:sp>
      <p:sp>
        <p:nvSpPr>
          <p:cNvPr id="15" name="Afrundet rektangel 14"/>
          <p:cNvSpPr/>
          <p:nvPr/>
        </p:nvSpPr>
        <p:spPr>
          <a:xfrm>
            <a:off x="7571874" y="3946287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StrategyC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83175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870980" y="626194"/>
            <a:ext cx="2400614" cy="8855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Context</a:t>
            </a:r>
            <a:endParaRPr lang="da-DK" sz="3600" smtClean="0"/>
          </a:p>
        </p:txBody>
      </p:sp>
      <p:sp>
        <p:nvSpPr>
          <p:cNvPr id="8" name="Afrundet rektangel 7"/>
          <p:cNvSpPr/>
          <p:nvPr/>
        </p:nvSpPr>
        <p:spPr>
          <a:xfrm>
            <a:off x="6665494" y="2739119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StrategyA</a:t>
            </a:r>
            <a:endParaRPr lang="da-DK" sz="3200" smtClean="0"/>
          </a:p>
        </p:txBody>
      </p:sp>
      <p:sp>
        <p:nvSpPr>
          <p:cNvPr id="18" name="Afrundet rektangel 17"/>
          <p:cNvSpPr/>
          <p:nvPr/>
        </p:nvSpPr>
        <p:spPr>
          <a:xfrm>
            <a:off x="6665494" y="605459"/>
            <a:ext cx="2520617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IStrategy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9" name="Vinklet forbindelse 2"/>
          <p:cNvCxnSpPr>
            <a:stCxn id="8" idx="0"/>
            <a:endCxn id="18" idx="2"/>
          </p:cNvCxnSpPr>
          <p:nvPr/>
        </p:nvCxnSpPr>
        <p:spPr>
          <a:xfrm flipV="1">
            <a:off x="7925803" y="1523557"/>
            <a:ext cx="0" cy="12155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/>
          <p:nvPr/>
        </p:nvCxnSpPr>
        <p:spPr>
          <a:xfrm flipV="1">
            <a:off x="5271594" y="751687"/>
            <a:ext cx="1393900" cy="447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7118684" y="3342703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StrategyB</a:t>
            </a:r>
            <a:endParaRPr lang="da-DK" sz="3200" smtClean="0"/>
          </a:p>
        </p:txBody>
      </p:sp>
      <p:sp>
        <p:nvSpPr>
          <p:cNvPr id="15" name="Afrundet rektangel 14"/>
          <p:cNvSpPr/>
          <p:nvPr/>
        </p:nvSpPr>
        <p:spPr>
          <a:xfrm>
            <a:off x="7571874" y="3946287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StrategyC</a:t>
            </a:r>
            <a:endParaRPr lang="da-DK" sz="3200" smtClean="0"/>
          </a:p>
        </p:txBody>
      </p:sp>
      <p:cxnSp>
        <p:nvCxnSpPr>
          <p:cNvPr id="10" name="Vinklet forbindelse 2"/>
          <p:cNvCxnSpPr/>
          <p:nvPr/>
        </p:nvCxnSpPr>
        <p:spPr>
          <a:xfrm flipH="1">
            <a:off x="5271594" y="1341236"/>
            <a:ext cx="1393900" cy="447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85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870980" y="626194"/>
            <a:ext cx="2400614" cy="8855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Context</a:t>
            </a:r>
            <a:endParaRPr lang="da-DK" sz="3600" smtClean="0"/>
          </a:p>
        </p:txBody>
      </p:sp>
      <p:sp>
        <p:nvSpPr>
          <p:cNvPr id="8" name="Afrundet rektangel 7"/>
          <p:cNvSpPr/>
          <p:nvPr/>
        </p:nvSpPr>
        <p:spPr>
          <a:xfrm>
            <a:off x="6665494" y="2739119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StrategyA</a:t>
            </a:r>
            <a:endParaRPr lang="da-DK" sz="3200" smtClean="0"/>
          </a:p>
        </p:txBody>
      </p:sp>
      <p:sp>
        <p:nvSpPr>
          <p:cNvPr id="18" name="Afrundet rektangel 17"/>
          <p:cNvSpPr/>
          <p:nvPr/>
        </p:nvSpPr>
        <p:spPr>
          <a:xfrm>
            <a:off x="6665494" y="605459"/>
            <a:ext cx="2520617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IStrategy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9" name="Vinklet forbindelse 2"/>
          <p:cNvCxnSpPr>
            <a:stCxn id="8" idx="0"/>
            <a:endCxn id="18" idx="2"/>
          </p:cNvCxnSpPr>
          <p:nvPr/>
        </p:nvCxnSpPr>
        <p:spPr>
          <a:xfrm flipV="1">
            <a:off x="7925803" y="1523557"/>
            <a:ext cx="0" cy="12155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/>
          <p:nvPr/>
        </p:nvCxnSpPr>
        <p:spPr>
          <a:xfrm flipV="1">
            <a:off x="5271594" y="751687"/>
            <a:ext cx="1393900" cy="447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7118684" y="3342703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StrategyB</a:t>
            </a:r>
            <a:endParaRPr lang="da-DK" sz="3200" smtClean="0"/>
          </a:p>
        </p:txBody>
      </p:sp>
      <p:sp>
        <p:nvSpPr>
          <p:cNvPr id="15" name="Afrundet rektangel 14"/>
          <p:cNvSpPr/>
          <p:nvPr/>
        </p:nvSpPr>
        <p:spPr>
          <a:xfrm>
            <a:off x="7571874" y="3946287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StrategyC</a:t>
            </a:r>
            <a:endParaRPr lang="da-DK" sz="3200" smtClean="0"/>
          </a:p>
        </p:txBody>
      </p:sp>
      <p:cxnSp>
        <p:nvCxnSpPr>
          <p:cNvPr id="10" name="Vinklet forbindelse 2"/>
          <p:cNvCxnSpPr/>
          <p:nvPr/>
        </p:nvCxnSpPr>
        <p:spPr>
          <a:xfrm flipH="1">
            <a:off x="5271594" y="1341236"/>
            <a:ext cx="1393900" cy="447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887609" y="2739119"/>
            <a:ext cx="2400614" cy="88557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Client</a:t>
            </a:r>
            <a:endParaRPr lang="da-DK" sz="3600" smtClean="0"/>
          </a:p>
        </p:txBody>
      </p:sp>
      <p:cxnSp>
        <p:nvCxnSpPr>
          <p:cNvPr id="12" name="Vinklet forbindelse 2"/>
          <p:cNvCxnSpPr>
            <a:stCxn id="11" idx="0"/>
            <a:endCxn id="4" idx="2"/>
          </p:cNvCxnSpPr>
          <p:nvPr/>
        </p:nvCxnSpPr>
        <p:spPr>
          <a:xfrm flipH="1" flipV="1">
            <a:off x="4071287" y="1511767"/>
            <a:ext cx="16629" cy="122735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33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Strategy vs Template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27005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Both</a:t>
            </a:r>
            <a:r>
              <a:rPr lang="da-DK" sz="3200" smtClean="0"/>
              <a:t> define a common interface for a behavior.</a:t>
            </a:r>
          </a:p>
          <a:p>
            <a:r>
              <a:rPr lang="da-DK" sz="3200" b="1" smtClean="0"/>
              <a:t>Template Method</a:t>
            </a:r>
            <a:r>
              <a:rPr lang="da-DK" sz="3200" smtClean="0"/>
              <a:t>: a </a:t>
            </a:r>
            <a:r>
              <a:rPr lang="da-DK" sz="3200" u="sng" smtClean="0"/>
              <a:t>base</a:t>
            </a:r>
            <a:r>
              <a:rPr lang="da-DK" sz="3200" smtClean="0"/>
              <a:t> class defines the general algorithm for behavior, and subclasses can then only ”fill in the blanks”.</a:t>
            </a:r>
          </a:p>
          <a:p>
            <a:r>
              <a:rPr lang="da-DK" sz="3200" b="1" smtClean="0"/>
              <a:t>Strategy</a:t>
            </a:r>
            <a:r>
              <a:rPr lang="da-DK" sz="3200" smtClean="0"/>
              <a:t>: no general algorithm for behavior. Behaviors may be implemented in completely different ways, but must still implement same interface.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369955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frundet rektangel 17"/>
          <p:cNvSpPr/>
          <p:nvPr/>
        </p:nvSpPr>
        <p:spPr>
          <a:xfrm>
            <a:off x="590438" y="1751832"/>
            <a:ext cx="2147637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</a:t>
            </a:r>
            <a:endParaRPr lang="da-DK" sz="3600" smtClean="0">
              <a:solidFill>
                <a:srgbClr val="FFFF00"/>
              </a:solidFill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590438" y="2824480"/>
            <a:ext cx="2147637" cy="31902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General</a:t>
            </a:r>
            <a:endParaRPr lang="da-DK" sz="3200" smtClean="0"/>
          </a:p>
        </p:txBody>
      </p:sp>
      <p:sp>
        <p:nvSpPr>
          <p:cNvPr id="2" name="Tekstfelt 1"/>
          <p:cNvSpPr txBox="1"/>
          <p:nvPr/>
        </p:nvSpPr>
        <p:spPr>
          <a:xfrm>
            <a:off x="356847" y="707707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Fixed behavior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6924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frundet rektangel 17"/>
          <p:cNvSpPr/>
          <p:nvPr/>
        </p:nvSpPr>
        <p:spPr>
          <a:xfrm>
            <a:off x="590438" y="1751832"/>
            <a:ext cx="2147637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</a:t>
            </a:r>
            <a:endParaRPr lang="da-DK" sz="3600" smtClean="0">
              <a:solidFill>
                <a:srgbClr val="FFFF00"/>
              </a:solidFill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590438" y="2824480"/>
            <a:ext cx="2147637" cy="31902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General</a:t>
            </a:r>
            <a:endParaRPr lang="da-DK" sz="3200" smtClean="0"/>
          </a:p>
        </p:txBody>
      </p:sp>
      <p:sp>
        <p:nvSpPr>
          <p:cNvPr id="2" name="Tekstfelt 1"/>
          <p:cNvSpPr txBox="1"/>
          <p:nvPr/>
        </p:nvSpPr>
        <p:spPr>
          <a:xfrm>
            <a:off x="356847" y="707707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Fixed behavior</a:t>
            </a:r>
            <a:endParaRPr lang="da-DK" sz="3200"/>
          </a:p>
        </p:txBody>
      </p:sp>
      <p:sp>
        <p:nvSpPr>
          <p:cNvPr id="16" name="Afrundet rektangel 15"/>
          <p:cNvSpPr/>
          <p:nvPr/>
        </p:nvSpPr>
        <p:spPr>
          <a:xfrm>
            <a:off x="4894892" y="1751832"/>
            <a:ext cx="2147637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</a:t>
            </a:r>
            <a:endParaRPr lang="da-DK" sz="3600" smtClean="0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894892" y="4326922"/>
            <a:ext cx="672789" cy="16877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da-DK" sz="3200" smtClean="0"/>
              <a:t>Specific</a:t>
            </a:r>
            <a:endParaRPr lang="da-DK" sz="3200" smtClean="0"/>
          </a:p>
        </p:txBody>
      </p:sp>
      <p:sp>
        <p:nvSpPr>
          <p:cNvPr id="19" name="Afrundet rektangel 18"/>
          <p:cNvSpPr/>
          <p:nvPr/>
        </p:nvSpPr>
        <p:spPr>
          <a:xfrm>
            <a:off x="4894892" y="2824480"/>
            <a:ext cx="2147637" cy="134789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General</a:t>
            </a:r>
            <a:endParaRPr lang="da-DK" sz="3200" smtClean="0"/>
          </a:p>
        </p:txBody>
      </p:sp>
      <p:sp>
        <p:nvSpPr>
          <p:cNvPr id="20" name="Afrundet rektangel 19"/>
          <p:cNvSpPr/>
          <p:nvPr/>
        </p:nvSpPr>
        <p:spPr>
          <a:xfrm>
            <a:off x="5632315" y="4326921"/>
            <a:ext cx="672789" cy="16877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da-DK" sz="3200" smtClean="0"/>
              <a:t>Specific</a:t>
            </a:r>
            <a:endParaRPr lang="da-DK" sz="3200" smtClean="0"/>
          </a:p>
        </p:txBody>
      </p:sp>
      <p:sp>
        <p:nvSpPr>
          <p:cNvPr id="21" name="Afrundet rektangel 20"/>
          <p:cNvSpPr/>
          <p:nvPr/>
        </p:nvSpPr>
        <p:spPr>
          <a:xfrm>
            <a:off x="6368625" y="4326921"/>
            <a:ext cx="672789" cy="16877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da-DK" sz="3200" smtClean="0"/>
              <a:t>Specific</a:t>
            </a:r>
            <a:endParaRPr lang="da-DK" sz="3200" smtClean="0"/>
          </a:p>
        </p:txBody>
      </p:sp>
      <p:sp>
        <p:nvSpPr>
          <p:cNvPr id="22" name="Tekstfelt 21"/>
          <p:cNvSpPr txBox="1"/>
          <p:nvPr/>
        </p:nvSpPr>
        <p:spPr>
          <a:xfrm>
            <a:off x="4402607" y="707706"/>
            <a:ext cx="3132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Template method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240279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frundet rektangel 17"/>
          <p:cNvSpPr/>
          <p:nvPr/>
        </p:nvSpPr>
        <p:spPr>
          <a:xfrm>
            <a:off x="590438" y="1751832"/>
            <a:ext cx="2147637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</a:t>
            </a:r>
            <a:endParaRPr lang="da-DK" sz="3600" smtClean="0">
              <a:solidFill>
                <a:srgbClr val="FFFF00"/>
              </a:solidFill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590438" y="2824480"/>
            <a:ext cx="2147637" cy="31902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General</a:t>
            </a:r>
            <a:endParaRPr lang="da-DK" sz="3200" smtClean="0"/>
          </a:p>
        </p:txBody>
      </p:sp>
      <p:sp>
        <p:nvSpPr>
          <p:cNvPr id="2" name="Tekstfelt 1"/>
          <p:cNvSpPr txBox="1"/>
          <p:nvPr/>
        </p:nvSpPr>
        <p:spPr>
          <a:xfrm>
            <a:off x="356847" y="707707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Fixed behavior</a:t>
            </a:r>
            <a:endParaRPr lang="da-DK" sz="3200"/>
          </a:p>
        </p:txBody>
      </p:sp>
      <p:sp>
        <p:nvSpPr>
          <p:cNvPr id="16" name="Afrundet rektangel 15"/>
          <p:cNvSpPr/>
          <p:nvPr/>
        </p:nvSpPr>
        <p:spPr>
          <a:xfrm>
            <a:off x="4894892" y="1751832"/>
            <a:ext cx="2147637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</a:t>
            </a:r>
            <a:endParaRPr lang="da-DK" sz="3600" smtClean="0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894892" y="4326922"/>
            <a:ext cx="672789" cy="16877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da-DK" sz="3200" smtClean="0"/>
              <a:t>Specific</a:t>
            </a:r>
            <a:endParaRPr lang="da-DK" sz="3200" smtClean="0"/>
          </a:p>
        </p:txBody>
      </p:sp>
      <p:sp>
        <p:nvSpPr>
          <p:cNvPr id="19" name="Afrundet rektangel 18"/>
          <p:cNvSpPr/>
          <p:nvPr/>
        </p:nvSpPr>
        <p:spPr>
          <a:xfrm>
            <a:off x="4894892" y="2824480"/>
            <a:ext cx="2147637" cy="134789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General</a:t>
            </a:r>
            <a:endParaRPr lang="da-DK" sz="3200" smtClean="0"/>
          </a:p>
        </p:txBody>
      </p:sp>
      <p:sp>
        <p:nvSpPr>
          <p:cNvPr id="20" name="Afrundet rektangel 19"/>
          <p:cNvSpPr/>
          <p:nvPr/>
        </p:nvSpPr>
        <p:spPr>
          <a:xfrm>
            <a:off x="5632315" y="4326921"/>
            <a:ext cx="672789" cy="16877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da-DK" sz="3200" smtClean="0"/>
              <a:t>Specific</a:t>
            </a:r>
            <a:endParaRPr lang="da-DK" sz="3200" smtClean="0"/>
          </a:p>
        </p:txBody>
      </p:sp>
      <p:sp>
        <p:nvSpPr>
          <p:cNvPr id="21" name="Afrundet rektangel 20"/>
          <p:cNvSpPr/>
          <p:nvPr/>
        </p:nvSpPr>
        <p:spPr>
          <a:xfrm>
            <a:off x="6368625" y="4326921"/>
            <a:ext cx="672789" cy="16877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da-DK" sz="3200" smtClean="0"/>
              <a:t>Specific</a:t>
            </a:r>
            <a:endParaRPr lang="da-DK" sz="3200" smtClean="0"/>
          </a:p>
        </p:txBody>
      </p:sp>
      <p:sp>
        <p:nvSpPr>
          <p:cNvPr id="22" name="Tekstfelt 21"/>
          <p:cNvSpPr txBox="1"/>
          <p:nvPr/>
        </p:nvSpPr>
        <p:spPr>
          <a:xfrm>
            <a:off x="4402607" y="707706"/>
            <a:ext cx="3132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Template method</a:t>
            </a:r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9279324" y="1751831"/>
            <a:ext cx="2147637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</a:t>
            </a:r>
            <a:endParaRPr lang="da-DK" sz="3600" smtClean="0">
              <a:solidFill>
                <a:srgbClr val="FFFF00"/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9279324" y="2824481"/>
            <a:ext cx="672789" cy="31902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da-DK" sz="3200" smtClean="0"/>
              <a:t>Specific</a:t>
            </a:r>
            <a:endParaRPr lang="da-DK" sz="3200" smtClean="0"/>
          </a:p>
        </p:txBody>
      </p:sp>
      <p:sp>
        <p:nvSpPr>
          <p:cNvPr id="26" name="Afrundet rektangel 25"/>
          <p:cNvSpPr/>
          <p:nvPr/>
        </p:nvSpPr>
        <p:spPr>
          <a:xfrm>
            <a:off x="10016747" y="2824480"/>
            <a:ext cx="672789" cy="319023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da-DK" sz="3200" smtClean="0"/>
              <a:t>Specific</a:t>
            </a:r>
            <a:endParaRPr lang="da-DK" sz="3200" smtClean="0"/>
          </a:p>
        </p:txBody>
      </p:sp>
      <p:sp>
        <p:nvSpPr>
          <p:cNvPr id="27" name="Afrundet rektangel 26"/>
          <p:cNvSpPr/>
          <p:nvPr/>
        </p:nvSpPr>
        <p:spPr>
          <a:xfrm>
            <a:off x="10753057" y="2824480"/>
            <a:ext cx="672789" cy="319023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da-DK" sz="3200" smtClean="0"/>
              <a:t>Specific</a:t>
            </a:r>
            <a:endParaRPr lang="da-DK" sz="3200" smtClean="0"/>
          </a:p>
        </p:txBody>
      </p:sp>
      <p:sp>
        <p:nvSpPr>
          <p:cNvPr id="28" name="Tekstfelt 27"/>
          <p:cNvSpPr txBox="1"/>
          <p:nvPr/>
        </p:nvSpPr>
        <p:spPr>
          <a:xfrm>
            <a:off x="9575011" y="707705"/>
            <a:ext cx="1556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Strategy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72516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</a:t>
            </a:r>
            <a:r>
              <a:rPr lang="da-DK" sz="3200" smtClean="0"/>
              <a:t>need to invoke a certain </a:t>
            </a:r>
            <a:r>
              <a:rPr lang="da-DK" sz="3200" u="sng" smtClean="0"/>
              <a:t>behavior</a:t>
            </a:r>
          </a:p>
          <a:p>
            <a:r>
              <a:rPr lang="da-DK" sz="3200" smtClean="0"/>
              <a:t>The behavior can </a:t>
            </a:r>
            <a:r>
              <a:rPr lang="da-DK" sz="3200" u="sng" smtClean="0"/>
              <a:t>vary</a:t>
            </a:r>
            <a:r>
              <a:rPr lang="da-DK" sz="3200" smtClean="0"/>
              <a:t>, depending on internal/external circumstances</a:t>
            </a:r>
          </a:p>
          <a:p>
            <a:r>
              <a:rPr lang="da-DK" sz="3200" smtClean="0"/>
              <a:t>We must be able to use the variants of behaviors </a:t>
            </a:r>
            <a:r>
              <a:rPr lang="da-DK" sz="3200" u="sng" smtClean="0"/>
              <a:t>interchangeabl</a:t>
            </a:r>
            <a:r>
              <a:rPr lang="da-DK" sz="3200" smtClean="0"/>
              <a:t>y</a:t>
            </a:r>
          </a:p>
          <a:p>
            <a:r>
              <a:rPr lang="da-DK" sz="3200" smtClean="0"/>
              <a:t>The implementations of the behavior variants may have nothing in common…</a:t>
            </a:r>
            <a:endParaRPr lang="da-DK" sz="2800" smtClean="0"/>
          </a:p>
        </p:txBody>
      </p:sp>
      <p:pic>
        <p:nvPicPr>
          <p:cNvPr id="1028" name="Picture 4" descr="Billedresultat for tintin tournesol sav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852" y="1999246"/>
            <a:ext cx="2834273" cy="280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IFighter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Fight();</a:t>
            </a:r>
          </a:p>
          <a:p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44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Player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Player(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IFight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fightStrategy)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FightStrategy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= fightStrategy;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</a:rPr>
              <a:t>IFight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FightStrategy {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DoCombat()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FightStrategy.Fight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6081963" y="3080084"/>
            <a:ext cx="673769" cy="529389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321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KungFuFight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IFight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Fight()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8000"/>
                </a:solidFill>
                <a:latin typeface="Consolas" panose="020B0609020204030204" pitchFamily="49" charset="0"/>
              </a:rPr>
              <a:t>		// </a:t>
            </a:r>
            <a:r>
              <a:rPr lang="da-DK" sz="2000" b="1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MMAFight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IFight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Fight()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da-DK" sz="2000" b="1">
                <a:solidFill>
                  <a:srgbClr val="008000"/>
                </a:solidFill>
                <a:latin typeface="Consolas" panose="020B0609020204030204" pitchFamily="49" charset="0"/>
              </a:rPr>
              <a:t>		// ...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6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Injector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SetStrategy(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Player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aPlayer)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8000"/>
                </a:solidFill>
                <a:latin typeface="Consolas" panose="020B0609020204030204" pitchFamily="49" charset="0"/>
              </a:rPr>
              <a:t>		// 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</a:rPr>
              <a:t>Injector can determine 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</a:rPr>
              <a:t>chosen </a:t>
            </a:r>
            <a:r>
              <a:rPr lang="en-US" sz="2000" b="1" smtClean="0">
                <a:solidFill>
                  <a:srgbClr val="008000"/>
                </a:solidFill>
                <a:latin typeface="Consolas" panose="020B0609020204030204" pitchFamily="49" charset="0"/>
              </a:rPr>
              <a:t>strategy</a:t>
            </a:r>
            <a:endParaRPr lang="en-US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aPlayer.FightStrategy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KungFuFight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828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InvokeFight(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Player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aPlayer)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8000"/>
                </a:solidFill>
                <a:latin typeface="Consolas" panose="020B0609020204030204" pitchFamily="49" charset="0"/>
              </a:rPr>
              <a:t>		// The call to DoCombat will invoke 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</a:rPr>
              <a:t>a 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</a:rPr>
              <a:t>Fight </a:t>
            </a:r>
            <a:r>
              <a:rPr lang="en-US" sz="2000" b="1" smtClean="0">
                <a:solidFill>
                  <a:srgbClr val="008000"/>
                </a:solidFill>
                <a:latin typeface="Consolas" panose="020B0609020204030204" pitchFamily="49" charset="0"/>
              </a:rPr>
              <a:t>strategy.</a:t>
            </a:r>
            <a:endParaRPr lang="en-US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8000"/>
                </a:solidFill>
                <a:latin typeface="Consolas" panose="020B0609020204030204" pitchFamily="49" charset="0"/>
              </a:rPr>
              <a:t>		// Player object does not know which specific</a:t>
            </a:r>
          </a:p>
          <a:p>
            <a:r>
              <a:rPr lang="da-DK" sz="2000" b="1" smtClean="0">
                <a:solidFill>
                  <a:srgbClr val="008000"/>
                </a:solidFill>
                <a:latin typeface="Consolas" panose="020B0609020204030204" pitchFamily="49" charset="0"/>
              </a:rPr>
              <a:t>		// strategy is being invoked.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aPlayer.DoCombat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8026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Context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23824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object which invokes a strategy is often denoted the </a:t>
            </a:r>
            <a:r>
              <a:rPr lang="da-DK" sz="3200" b="1" smtClean="0"/>
              <a:t>Context</a:t>
            </a:r>
            <a:r>
              <a:rPr lang="da-DK" sz="3200" smtClean="0"/>
              <a:t> object.</a:t>
            </a:r>
          </a:p>
          <a:p>
            <a:r>
              <a:rPr lang="da-DK" sz="3200" smtClean="0"/>
              <a:t>In the example, the </a:t>
            </a:r>
            <a:r>
              <a:rPr lang="da-DK" sz="3200" b="1" smtClean="0"/>
              <a:t>Player</a:t>
            </a:r>
            <a:r>
              <a:rPr lang="da-DK" sz="3200" smtClean="0"/>
              <a:t> object acts as the context</a:t>
            </a:r>
            <a:r>
              <a:rPr lang="da-DK" sz="3200" smtClean="0"/>
              <a:t> object (context is a ”role” rather than a class actually named </a:t>
            </a:r>
            <a:r>
              <a:rPr lang="da-DK" sz="3200" b="1" smtClean="0"/>
              <a:t>Context</a:t>
            </a:r>
            <a:r>
              <a:rPr lang="da-DK" sz="3200" smtClean="0"/>
              <a:t>…)</a:t>
            </a:r>
          </a:p>
          <a:p>
            <a:r>
              <a:rPr lang="da-DK" sz="3200" smtClean="0"/>
              <a:t>Very common that context object passes a reference to </a:t>
            </a:r>
            <a:r>
              <a:rPr lang="da-DK" sz="3200" u="sng" smtClean="0"/>
              <a:t>itself</a:t>
            </a:r>
            <a:r>
              <a:rPr lang="da-DK" sz="3200" smtClean="0"/>
              <a:t> when invoking a strategy.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39922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6665494" y="2739119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StrategyA</a:t>
            </a:r>
            <a:endParaRPr lang="da-DK" sz="3200" smtClean="0"/>
          </a:p>
        </p:txBody>
      </p:sp>
      <p:sp>
        <p:nvSpPr>
          <p:cNvPr id="18" name="Afrundet rektangel 17"/>
          <p:cNvSpPr/>
          <p:nvPr/>
        </p:nvSpPr>
        <p:spPr>
          <a:xfrm>
            <a:off x="6665494" y="605459"/>
            <a:ext cx="2520617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IStrategy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9" name="Vinklet forbindelse 2"/>
          <p:cNvCxnSpPr>
            <a:stCxn id="8" idx="0"/>
            <a:endCxn id="18" idx="2"/>
          </p:cNvCxnSpPr>
          <p:nvPr/>
        </p:nvCxnSpPr>
        <p:spPr>
          <a:xfrm flipV="1">
            <a:off x="7925803" y="1523557"/>
            <a:ext cx="0" cy="12155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7118684" y="3342703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StrategyB</a:t>
            </a:r>
            <a:endParaRPr lang="da-DK" sz="3200" smtClean="0"/>
          </a:p>
        </p:txBody>
      </p:sp>
      <p:sp>
        <p:nvSpPr>
          <p:cNvPr id="15" name="Afrundet rektangel 14"/>
          <p:cNvSpPr/>
          <p:nvPr/>
        </p:nvSpPr>
        <p:spPr>
          <a:xfrm>
            <a:off x="7571874" y="3946287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StrategyC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398074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</TotalTime>
  <Words>232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Office-tema</vt:lpstr>
      <vt:lpstr>Strategy Design Pattern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Context</vt:lpstr>
      <vt:lpstr>PowerPoint-præsentation</vt:lpstr>
      <vt:lpstr>PowerPoint-præsentation</vt:lpstr>
      <vt:lpstr>PowerPoint-præsentation</vt:lpstr>
      <vt:lpstr>PowerPoint-præsentation</vt:lpstr>
      <vt:lpstr>Strategy vs Template Method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179</cp:revision>
  <dcterms:created xsi:type="dcterms:W3CDTF">2017-09-05T14:00:27Z</dcterms:created>
  <dcterms:modified xsi:type="dcterms:W3CDTF">2019-03-31T16:19:28Z</dcterms:modified>
</cp:coreProperties>
</file>